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3" r:id="rId3"/>
    <p:sldId id="270" r:id="rId4"/>
    <p:sldId id="264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69" r:id="rId19"/>
    <p:sldId id="267" r:id="rId20"/>
  </p:sldIdLst>
  <p:sldSz cx="9144000" cy="6858000" type="screen4x3"/>
  <p:notesSz cx="6858000" cy="9144000"/>
  <p:embeddedFontLst>
    <p:embeddedFont>
      <p:font typeface="Twinkl SemiBold" charset="0"/>
      <p:bold r:id="rId23"/>
    </p:embeddedFont>
    <p:embeddedFont>
      <p:font typeface="Twinkl" charset="0"/>
      <p:regular r:id="rId24"/>
      <p:bold r:id="rId25"/>
    </p:embeddedFont>
    <p:embeddedFont>
      <p:font typeface="Calibri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193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35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193"/>
        <p:guide pos="476"/>
        <p:guide pos="535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67A7B290-AFD9-4677-808E-748361D39B0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6C30725-ED47-4ED6-8948-3445904581B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6F66F89-D03B-4EA9-A7E1-7742AF426012}" type="datetimeFigureOut">
              <a:rPr lang="en-GB"/>
              <a:pPr>
                <a:defRPr/>
              </a:pPr>
              <a:t>13/04/2021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22B3D4F-6C69-4019-9468-9F3B468F5CB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3891DD3-61F4-47EE-BB39-380E7AEAE15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BD6B2758-6062-4DCD-9E6C-1937579EFA5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E87A603A-B2E4-4311-8176-82E7C059E80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F7013CA-0D76-4DBA-950B-22FF186A865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74C1FB5-BB96-4412-B03E-FAAF03B7735F}" type="datetimeFigureOut">
              <a:rPr lang="en-GB"/>
              <a:pPr>
                <a:defRPr/>
              </a:pPr>
              <a:t>13/04/2021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1F9861B6-9E31-4948-ADD5-927748939C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B7699572-8720-4D63-8D7B-3B892BAEE4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25C0B4F-48F6-4BE5-BBAD-9657399FDB7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6B8F616-B250-4C20-A8B9-04E02D49FD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404C1B87-B9B7-44A0-8EA2-694A8C95410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51103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5C18BD68-BDBB-4BBF-A0EE-7295ABA678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7347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1179C4C8-DC14-44BD-8960-D9EBED044A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F77CBC9D-F6EC-41C6-AAC7-82839C4A57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2065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xmlns="" id="{22907F4E-121B-4E95-8F5E-84B5915041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2038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xmlns="" id="{9C8474DD-360E-472A-A4E3-490F8F192B1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xmlns="" id="{EA95CF9D-2395-40CE-B8C0-712041CC7022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329A2664-5E7E-4509-841B-051CAE33749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3C11EF39-6777-4A25-962F-EC948734517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1C9F09AB-661A-47C2-88DF-F5622D175357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5853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36354142-3C99-4B78-BB4C-C62C912983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0051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937F4C81-ABD1-4C2A-95D5-2B6190C2194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9D8AF603-3FD0-4C97-8D8A-EAF9D582044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FCE96BF7-4B28-4A39-90EE-A7CB1A35A924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314C6544-5B3C-4D62-8C7F-822B84E90485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xmlns="" id="{F6EA1B19-7636-46A5-8290-2C4ECD4B7339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xmlns="" id="{B9636039-AA01-44F2-86DB-53CAB4E7C222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xmlns="" id="{15DB50DB-E027-4D6C-825B-84EFF73B65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To find and name a variety of deciduous and evergreen trees.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xmlns="" id="{52276F5C-9159-4294-A0F2-20E744670777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To identify the basic structure of a tree.</a:t>
            </a:r>
          </a:p>
          <a:p>
            <a:pPr eaLnBrk="1" hangingPunct="1"/>
            <a:r>
              <a:rPr lang="en-GB" altLang="en-US"/>
              <a:t>To group trees according to their qualities.</a:t>
            </a:r>
          </a:p>
          <a:p>
            <a:pPr eaLnBrk="1" hangingPunct="1"/>
            <a:r>
              <a:rPr lang="en-GB" altLang="en-US"/>
              <a:t>To know what is meant by ‘deciduous’ and ‘evergreen’.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xmlns="" id="{D95B5E81-E2D2-4ACC-91B8-8C65CADA0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Starter</a:t>
            </a:r>
          </a:p>
        </p:txBody>
      </p:sp>
      <p:pic>
        <p:nvPicPr>
          <p:cNvPr id="10243" name="Picture 1">
            <a:extLst>
              <a:ext uri="{FF2B5EF4-FFF2-40B4-BE49-F238E27FC236}">
                <a16:creationId xmlns:a16="http://schemas.microsoft.com/office/drawing/2014/main" xmlns="" id="{EC97E7BF-A2F5-439F-89F8-1EDDB6E39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538" y="2154238"/>
            <a:ext cx="2328862" cy="324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>
            <a:extLst>
              <a:ext uri="{FF2B5EF4-FFF2-40B4-BE49-F238E27FC236}">
                <a16:creationId xmlns:a16="http://schemas.microsoft.com/office/drawing/2014/main" xmlns="" id="{B6B94C72-3670-48F8-960C-A4CF7AEC2E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2289175"/>
            <a:ext cx="2408237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8">
            <a:extLst>
              <a:ext uri="{FF2B5EF4-FFF2-40B4-BE49-F238E27FC236}">
                <a16:creationId xmlns:a16="http://schemas.microsoft.com/office/drawing/2014/main" xmlns="" id="{66A00394-1210-482C-A650-BCD553242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494338"/>
            <a:ext cx="38163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deciduous</a:t>
            </a:r>
          </a:p>
        </p:txBody>
      </p:sp>
      <p:sp>
        <p:nvSpPr>
          <p:cNvPr id="10246" name="Rectangle 9">
            <a:extLst>
              <a:ext uri="{FF2B5EF4-FFF2-40B4-BE49-F238E27FC236}">
                <a16:creationId xmlns:a16="http://schemas.microsoft.com/office/drawing/2014/main" xmlns="" id="{2B73020B-1914-4FDC-A99D-9CED97322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3588" y="5494338"/>
            <a:ext cx="38163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evergreen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72D8B38-493B-43D6-8580-E6DA8A5ACA07}"/>
              </a:ext>
            </a:extLst>
          </p:cNvPr>
          <p:cNvSpPr/>
          <p:nvPr/>
        </p:nvSpPr>
        <p:spPr>
          <a:xfrm>
            <a:off x="755650" y="1422400"/>
            <a:ext cx="7632700" cy="5524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There are two types of tree: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xmlns="" id="{0FDDE054-6B3C-42E1-AB0F-C7E11E1F5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Starter</a:t>
            </a:r>
          </a:p>
        </p:txBody>
      </p:sp>
      <p:sp>
        <p:nvSpPr>
          <p:cNvPr id="11267" name="Rectangle 8">
            <a:extLst>
              <a:ext uri="{FF2B5EF4-FFF2-40B4-BE49-F238E27FC236}">
                <a16:creationId xmlns:a16="http://schemas.microsoft.com/office/drawing/2014/main" xmlns="" id="{23E0488F-9E82-4092-81AC-AF80E188E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825" y="2360613"/>
            <a:ext cx="3816350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ever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F2B625B-DFB0-4FF7-91C1-1F1BC62977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6250" y="2360613"/>
            <a:ext cx="3816350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green</a:t>
            </a:r>
          </a:p>
        </p:txBody>
      </p:sp>
      <p:pic>
        <p:nvPicPr>
          <p:cNvPr id="11269" name="Picture 11">
            <a:extLst>
              <a:ext uri="{FF2B5EF4-FFF2-40B4-BE49-F238E27FC236}">
                <a16:creationId xmlns:a16="http://schemas.microsoft.com/office/drawing/2014/main" xmlns="" id="{32B44AC4-78DB-49FC-A0B3-4FB0297E7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1" b="56287"/>
          <a:stretch>
            <a:fillRect/>
          </a:stretch>
        </p:blipFill>
        <p:spPr bwMode="auto">
          <a:xfrm>
            <a:off x="2541588" y="3375025"/>
            <a:ext cx="4164012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2">
            <a:extLst>
              <a:ext uri="{FF2B5EF4-FFF2-40B4-BE49-F238E27FC236}">
                <a16:creationId xmlns:a16="http://schemas.microsoft.com/office/drawing/2014/main" xmlns="" id="{061BA822-C8E9-4FF2-92E3-4F938E390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1" b="56287"/>
          <a:stretch>
            <a:fillRect/>
          </a:stretch>
        </p:blipFill>
        <p:spPr bwMode="auto">
          <a:xfrm>
            <a:off x="1301750" y="3375025"/>
            <a:ext cx="4164013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3">
            <a:extLst>
              <a:ext uri="{FF2B5EF4-FFF2-40B4-BE49-F238E27FC236}">
                <a16:creationId xmlns:a16="http://schemas.microsoft.com/office/drawing/2014/main" xmlns="" id="{2580F706-C1A1-495D-ADE2-8C49C909B6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47" b="39951"/>
          <a:stretch>
            <a:fillRect/>
          </a:stretch>
        </p:blipFill>
        <p:spPr bwMode="auto">
          <a:xfrm>
            <a:off x="755650" y="2360613"/>
            <a:ext cx="3430588" cy="373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51B219D-58AB-4B25-8FE9-2258E4F2DD0E}"/>
              </a:ext>
            </a:extLst>
          </p:cNvPr>
          <p:cNvSpPr/>
          <p:nvPr/>
        </p:nvSpPr>
        <p:spPr>
          <a:xfrm>
            <a:off x="755650" y="1382713"/>
            <a:ext cx="7632700" cy="8318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think makes a tree an evergreen?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(The clue is in its name!)</a:t>
            </a:r>
          </a:p>
        </p:txBody>
      </p:sp>
      <p:pic>
        <p:nvPicPr>
          <p:cNvPr id="11273" name="Picture 1">
            <a:extLst>
              <a:ext uri="{FF2B5EF4-FFF2-40B4-BE49-F238E27FC236}">
                <a16:creationId xmlns:a16="http://schemas.microsoft.com/office/drawing/2014/main" xmlns="" id="{2EA1158F-4CCE-4D6B-B339-848717E7C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47" b="31392"/>
          <a:stretch>
            <a:fillRect/>
          </a:stretch>
        </p:blipFill>
        <p:spPr bwMode="auto">
          <a:xfrm>
            <a:off x="4957763" y="1828800"/>
            <a:ext cx="3430587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xmlns="" id="{0520A753-0C8F-4F91-BF1C-C9FC0AE3E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Evergreen Trees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xmlns="" id="{468A0DD0-3C07-4DD3-A2B9-4820C4B15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 </a:t>
            </a:r>
            <a:r>
              <a:rPr lang="en-GB" altLang="en-US">
                <a:solidFill>
                  <a:srgbClr val="00B050"/>
                </a:solidFill>
              </a:rPr>
              <a:t>evergreen</a:t>
            </a:r>
            <a:r>
              <a:rPr lang="en-GB" altLang="en-US">
                <a:solidFill>
                  <a:schemeClr val="tx1"/>
                </a:solidFill>
              </a:rPr>
              <a:t> tree keeps its green leaves all year round.</a:t>
            </a:r>
          </a:p>
        </p:txBody>
      </p:sp>
      <p:pic>
        <p:nvPicPr>
          <p:cNvPr id="12292" name="Picture 2">
            <a:extLst>
              <a:ext uri="{FF2B5EF4-FFF2-40B4-BE49-F238E27FC236}">
                <a16:creationId xmlns:a16="http://schemas.microsoft.com/office/drawing/2014/main" xmlns="" id="{1213FD9F-D56D-41FD-89A2-FF5C7B795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11061" r="8264" b="20264"/>
          <a:stretch>
            <a:fillRect/>
          </a:stretch>
        </p:blipFill>
        <p:spPr bwMode="auto">
          <a:xfrm>
            <a:off x="755650" y="1919288"/>
            <a:ext cx="7632700" cy="417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xmlns="" id="{8F6DC29D-7C6C-419B-8C52-F08B652DC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Deciduous Trees</a:t>
            </a: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xmlns="" id="{7F273A90-3E05-42AC-A932-E9A534713C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</a:t>
            </a:r>
            <a:r>
              <a:rPr lang="en-GB" altLang="en-US">
                <a:solidFill>
                  <a:srgbClr val="00B050"/>
                </a:solidFill>
              </a:rPr>
              <a:t>deciduous</a:t>
            </a:r>
            <a:r>
              <a:rPr lang="en-GB" altLang="en-US">
                <a:solidFill>
                  <a:schemeClr val="tx1"/>
                </a:solidFill>
              </a:rPr>
              <a:t> tree loses its leaves each year.</a:t>
            </a:r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xmlns="" id="{E641BF1D-583F-43D9-A7F2-FE89219E8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40"/>
          <a:stretch>
            <a:fillRect/>
          </a:stretch>
        </p:blipFill>
        <p:spPr bwMode="auto">
          <a:xfrm>
            <a:off x="755650" y="1876425"/>
            <a:ext cx="7632700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xmlns="" id="{98AC6418-A0B4-4CAC-9DAA-9584B2205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Deciduous Trees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xmlns="" id="{98FDBED4-F7B1-4FA6-96F9-73ADA16EFC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</a:t>
            </a:r>
            <a:r>
              <a:rPr lang="en-GB" altLang="en-US">
                <a:solidFill>
                  <a:srgbClr val="00B050"/>
                </a:solidFill>
              </a:rPr>
              <a:t>autumn</a:t>
            </a:r>
            <a:r>
              <a:rPr lang="en-GB" altLang="en-US">
                <a:solidFill>
                  <a:schemeClr val="tx1"/>
                </a:solidFill>
              </a:rPr>
              <a:t>, the leaves on deciduous trees change colour and fall off.</a:t>
            </a: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xmlns="" id="{320B8417-7778-4AFB-98A1-6AEF1B18B1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36"/>
          <a:stretch>
            <a:fillRect/>
          </a:stretch>
        </p:blipFill>
        <p:spPr bwMode="auto">
          <a:xfrm>
            <a:off x="755650" y="1885950"/>
            <a:ext cx="7632700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xmlns="" id="{F16CDBCE-1A28-4520-88FA-9AB8CC4AF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Deciduous Trees</a:t>
            </a:r>
          </a:p>
        </p:txBody>
      </p:sp>
      <p:sp>
        <p:nvSpPr>
          <p:cNvPr id="15363" name="Rectangle 4">
            <a:extLst>
              <a:ext uri="{FF2B5EF4-FFF2-40B4-BE49-F238E27FC236}">
                <a16:creationId xmlns:a16="http://schemas.microsoft.com/office/drawing/2014/main" xmlns="" id="{B369A9F8-4FFA-4E42-8BD2-2C1BF6318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652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</a:t>
            </a:r>
            <a:r>
              <a:rPr lang="en-GB" altLang="en-US">
                <a:solidFill>
                  <a:srgbClr val="00B050"/>
                </a:solidFill>
              </a:rPr>
              <a:t>winter</a:t>
            </a:r>
            <a:r>
              <a:rPr lang="en-GB" altLang="en-US">
                <a:solidFill>
                  <a:schemeClr val="tx1"/>
                </a:solidFill>
              </a:rPr>
              <a:t>, deciduous trees usually have no leaves on their branches.</a:t>
            </a:r>
          </a:p>
        </p:txBody>
      </p:sp>
      <p:pic>
        <p:nvPicPr>
          <p:cNvPr id="15364" name="Picture 5">
            <a:extLst>
              <a:ext uri="{FF2B5EF4-FFF2-40B4-BE49-F238E27FC236}">
                <a16:creationId xmlns:a16="http://schemas.microsoft.com/office/drawing/2014/main" xmlns="" id="{723ED52B-B2F3-42C8-93B2-14B9DD5A6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40"/>
          <a:stretch>
            <a:fillRect/>
          </a:stretch>
        </p:blipFill>
        <p:spPr bwMode="auto">
          <a:xfrm>
            <a:off x="755650" y="1876425"/>
            <a:ext cx="7632700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xmlns="" id="{6DAE6898-B65D-41DB-9951-3C04D1CFC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254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Let’s go on a tree hunt!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xmlns="" id="{862382EA-7DA7-4726-92CE-B5F21BDF3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-185" r="17905" b="22491"/>
          <a:stretch>
            <a:fillRect/>
          </a:stretch>
        </p:blipFill>
        <p:spPr bwMode="auto">
          <a:xfrm>
            <a:off x="755650" y="1619250"/>
            <a:ext cx="76327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9">
            <a:extLst>
              <a:ext uri="{FF2B5EF4-FFF2-40B4-BE49-F238E27FC236}">
                <a16:creationId xmlns:a16="http://schemas.microsoft.com/office/drawing/2014/main" xmlns="" id="{8458F7AF-3151-4963-8735-9542C5E29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8" y="2587625"/>
            <a:ext cx="3900487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xmlns="" id="{46867CAA-0BD5-41AA-A185-EDA5961CE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Tree Hunt Activity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E1A427F-4CCE-466F-A173-75380AEEA414}"/>
              </a:ext>
            </a:extLst>
          </p:cNvPr>
          <p:cNvSpPr/>
          <p:nvPr/>
        </p:nvSpPr>
        <p:spPr>
          <a:xfrm>
            <a:off x="755650" y="1473200"/>
            <a:ext cx="7632700" cy="8318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There are lots of different types of deciduous and evergreen trees growing in this country.</a:t>
            </a:r>
          </a:p>
        </p:txBody>
      </p:sp>
      <p:pic>
        <p:nvPicPr>
          <p:cNvPr id="17412" name="Picture 3">
            <a:extLst>
              <a:ext uri="{FF2B5EF4-FFF2-40B4-BE49-F238E27FC236}">
                <a16:creationId xmlns:a16="http://schemas.microsoft.com/office/drawing/2014/main" xmlns="" id="{39B2C713-296C-4D6E-805C-87EAC57F9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4266">
            <a:off x="5414963" y="2109788"/>
            <a:ext cx="2913062" cy="351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>
            <a:extLst>
              <a:ext uri="{FF2B5EF4-FFF2-40B4-BE49-F238E27FC236}">
                <a16:creationId xmlns:a16="http://schemas.microsoft.com/office/drawing/2014/main" xmlns="" id="{FC8FF7AA-7C4E-4E48-8CC9-F0CA215825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09293">
            <a:off x="3946525" y="3871913"/>
            <a:ext cx="2800350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>
            <a:extLst>
              <a:ext uri="{FF2B5EF4-FFF2-40B4-BE49-F238E27FC236}">
                <a16:creationId xmlns:a16="http://schemas.microsoft.com/office/drawing/2014/main" xmlns="" id="{977D074F-7F4F-4449-A777-8DC4126202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604">
            <a:off x="6261100" y="3209925"/>
            <a:ext cx="2298700" cy="328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Rectangle 7">
            <a:extLst>
              <a:ext uri="{FF2B5EF4-FFF2-40B4-BE49-F238E27FC236}">
                <a16:creationId xmlns:a16="http://schemas.microsoft.com/office/drawing/2014/main" xmlns="" id="{6195D17C-52A8-477A-B92C-C7407E8FBF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975" y="2849563"/>
            <a:ext cx="3341688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are going to hunt for trees in the area around us.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will try to name the trees by looking carefully either at the leaves, nuts or fruits they have produced.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xmlns="" id="{7A9E9569-8A9A-4669-A5A7-B8A2C7577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Tree Hunt Activity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B452C80-5FED-425E-A517-1189105011B7}"/>
              </a:ext>
            </a:extLst>
          </p:cNvPr>
          <p:cNvSpPr/>
          <p:nvPr/>
        </p:nvSpPr>
        <p:spPr>
          <a:xfrm>
            <a:off x="2451100" y="1663700"/>
            <a:ext cx="4241800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You will need: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Tree Identification Activity Sheet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magnifying glass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leaf collection pouch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pencil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 clipboard</a:t>
            </a:r>
          </a:p>
        </p:txBody>
      </p:sp>
      <p:pic>
        <p:nvPicPr>
          <p:cNvPr id="18436" name="Picture 2">
            <a:extLst>
              <a:ext uri="{FF2B5EF4-FFF2-40B4-BE49-F238E27FC236}">
                <a16:creationId xmlns:a16="http://schemas.microsoft.com/office/drawing/2014/main" xmlns="" id="{5AE7E2C2-BF37-4F91-9818-26E092FDF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0" y="3838575"/>
            <a:ext cx="235267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>
            <a:extLst>
              <a:ext uri="{FF2B5EF4-FFF2-40B4-BE49-F238E27FC236}">
                <a16:creationId xmlns:a16="http://schemas.microsoft.com/office/drawing/2014/main" xmlns="" id="{DEF15322-DF6A-478F-A0AE-909C03D172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1223963"/>
            <a:ext cx="1500188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8">
            <a:extLst>
              <a:ext uri="{FF2B5EF4-FFF2-40B4-BE49-F238E27FC236}">
                <a16:creationId xmlns:a16="http://schemas.microsoft.com/office/drawing/2014/main" xmlns="" id="{FAE53689-46D6-4C0C-997B-1A61FFF2B3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92634">
            <a:off x="1131888" y="3263900"/>
            <a:ext cx="1830387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9" name="Group 10">
            <a:extLst>
              <a:ext uri="{FF2B5EF4-FFF2-40B4-BE49-F238E27FC236}">
                <a16:creationId xmlns:a16="http://schemas.microsoft.com/office/drawing/2014/main" xmlns="" id="{6229509E-42C4-4589-8B00-08577FB1BA1A}"/>
              </a:ext>
            </a:extLst>
          </p:cNvPr>
          <p:cNvGrpSpPr>
            <a:grpSpLocks/>
          </p:cNvGrpSpPr>
          <p:nvPr/>
        </p:nvGrpSpPr>
        <p:grpSpPr bwMode="auto">
          <a:xfrm>
            <a:off x="6788150" y="1473200"/>
            <a:ext cx="1343025" cy="2070100"/>
            <a:chOff x="6689596" y="1358565"/>
            <a:chExt cx="1342608" cy="2070435"/>
          </a:xfrm>
        </p:grpSpPr>
        <p:pic>
          <p:nvPicPr>
            <p:cNvPr id="18440" name="Picture 9">
              <a:extLst>
                <a:ext uri="{FF2B5EF4-FFF2-40B4-BE49-F238E27FC236}">
                  <a16:creationId xmlns:a16="http://schemas.microsoft.com/office/drawing/2014/main" xmlns="" id="{412D83E7-47F6-4514-911E-A4B534603A4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9596" y="1358565"/>
              <a:ext cx="1342608" cy="2070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1" name="Picture 11">
              <a:extLst>
                <a:ext uri="{FF2B5EF4-FFF2-40B4-BE49-F238E27FC236}">
                  <a16:creationId xmlns:a16="http://schemas.microsoft.com/office/drawing/2014/main" xmlns="" id="{ECDFE9E5-BF32-43F1-B052-18219558D2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6609293">
              <a:off x="6896564" y="2152313"/>
              <a:ext cx="809688" cy="482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xmlns="" id="{F27776EF-854F-467C-A032-DD1FB0F4E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Tree Hunt Activity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B8A174C-EE9E-4297-A51C-7A13142FCF3E}"/>
              </a:ext>
            </a:extLst>
          </p:cNvPr>
          <p:cNvSpPr/>
          <p:nvPr/>
        </p:nvSpPr>
        <p:spPr>
          <a:xfrm>
            <a:off x="755650" y="1473200"/>
            <a:ext cx="7632700" cy="8318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you find a new tree, try to find one of its leaves on the floor.</a:t>
            </a:r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xmlns="" id="{5F7C504D-E88D-4151-93FD-B83D4D797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4266">
            <a:off x="5414963" y="2109788"/>
            <a:ext cx="2913062" cy="351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>
            <a:extLst>
              <a:ext uri="{FF2B5EF4-FFF2-40B4-BE49-F238E27FC236}">
                <a16:creationId xmlns:a16="http://schemas.microsoft.com/office/drawing/2014/main" xmlns="" id="{85D264DC-8ABC-4463-8BEA-E417EDE147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09293">
            <a:off x="3946525" y="3871913"/>
            <a:ext cx="2800350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>
            <a:extLst>
              <a:ext uri="{FF2B5EF4-FFF2-40B4-BE49-F238E27FC236}">
                <a16:creationId xmlns:a16="http://schemas.microsoft.com/office/drawing/2014/main" xmlns="" id="{1EB2663F-C0C9-45FE-9E6E-C77DF7E0E3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604">
            <a:off x="6261100" y="3209925"/>
            <a:ext cx="2298700" cy="328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Rectangle 7">
            <a:extLst>
              <a:ext uri="{FF2B5EF4-FFF2-40B4-BE49-F238E27FC236}">
                <a16:creationId xmlns:a16="http://schemas.microsoft.com/office/drawing/2014/main" xmlns="" id="{E558864F-EFD7-43B8-8184-C4FFB0738C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975" y="2459038"/>
            <a:ext cx="334168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the leaf carefully using a magnifying glass and find the leaf on the </a:t>
            </a:r>
            <a:r>
              <a:rPr lang="en-GB" altLang="en-US" b="1">
                <a:solidFill>
                  <a:schemeClr val="tx1"/>
                </a:solidFill>
              </a:rPr>
              <a:t>Tree Identification Activity Sheet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Tick the tree you have found and put the leaf in your collection pouch.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find a leaf that you can’t identify, collect it and bring it back to school!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xmlns="" id="{40F7A08F-E416-4DAB-84E4-C53CD3488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254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Discussion</a:t>
            </a:r>
          </a:p>
        </p:txBody>
      </p:sp>
      <p:pic>
        <p:nvPicPr>
          <p:cNvPr id="20483" name="Picture 2">
            <a:extLst>
              <a:ext uri="{FF2B5EF4-FFF2-40B4-BE49-F238E27FC236}">
                <a16:creationId xmlns:a16="http://schemas.microsoft.com/office/drawing/2014/main" xmlns="" id="{AE68DDF3-16B7-4822-AEE6-26121FDBC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-185" r="17905" b="22491"/>
          <a:stretch>
            <a:fillRect/>
          </a:stretch>
        </p:blipFill>
        <p:spPr bwMode="auto">
          <a:xfrm>
            <a:off x="755650" y="1619250"/>
            <a:ext cx="76327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1">
            <a:extLst>
              <a:ext uri="{FF2B5EF4-FFF2-40B4-BE49-F238E27FC236}">
                <a16:creationId xmlns:a16="http://schemas.microsoft.com/office/drawing/2014/main" xmlns="" id="{588C7F5C-4C0F-473F-8FD3-1256B453D6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67"/>
          <a:stretch>
            <a:fillRect/>
          </a:stretch>
        </p:blipFill>
        <p:spPr bwMode="auto">
          <a:xfrm>
            <a:off x="1317625" y="1968500"/>
            <a:ext cx="2192338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xmlns="" id="{A2E5A03E-64B9-43B1-BA52-00B4E0FB4FC4}"/>
              </a:ext>
            </a:extLst>
          </p:cNvPr>
          <p:cNvSpPr/>
          <p:nvPr/>
        </p:nvSpPr>
        <p:spPr>
          <a:xfrm>
            <a:off x="3803650" y="2092325"/>
            <a:ext cx="3830638" cy="2149475"/>
          </a:xfrm>
          <a:prstGeom prst="wedgeRoundRectCallout">
            <a:avLst>
              <a:gd name="adj1" fmla="val -70725"/>
              <a:gd name="adj2" fmla="val -12979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Which tree did you see the most?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>
            <a:extLst>
              <a:ext uri="{FF2B5EF4-FFF2-40B4-BE49-F238E27FC236}">
                <a16:creationId xmlns:a16="http://schemas.microsoft.com/office/drawing/2014/main" xmlns="" id="{C698C495-2A24-461D-8657-F4DC585D7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254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Discussion</a:t>
            </a:r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xmlns="" id="{96329EFB-3808-4D7E-A343-A4A9460FCA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-185" r="17905" b="22491"/>
          <a:stretch>
            <a:fillRect/>
          </a:stretch>
        </p:blipFill>
        <p:spPr bwMode="auto">
          <a:xfrm>
            <a:off x="755650" y="1619250"/>
            <a:ext cx="76327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>
            <a:extLst>
              <a:ext uri="{FF2B5EF4-FFF2-40B4-BE49-F238E27FC236}">
                <a16:creationId xmlns:a16="http://schemas.microsoft.com/office/drawing/2014/main" xmlns="" id="{A79A5373-C366-42D6-A58E-58061B01F1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23"/>
          <a:stretch>
            <a:fillRect/>
          </a:stretch>
        </p:blipFill>
        <p:spPr bwMode="auto">
          <a:xfrm>
            <a:off x="5148263" y="1828800"/>
            <a:ext cx="3054350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xmlns="" id="{E5314543-0463-4AF9-B4FE-5F2A0E3E602C}"/>
              </a:ext>
            </a:extLst>
          </p:cNvPr>
          <p:cNvSpPr/>
          <p:nvPr/>
        </p:nvSpPr>
        <p:spPr>
          <a:xfrm>
            <a:off x="1317625" y="1968500"/>
            <a:ext cx="3830638" cy="2151063"/>
          </a:xfrm>
          <a:prstGeom prst="wedgeRoundRectCallout">
            <a:avLst>
              <a:gd name="adj1" fmla="val 80242"/>
              <a:gd name="adj2" fmla="val -7615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Which tree had the smallest leaf?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xmlns="" id="{786031D2-35C8-45D8-B019-7047603E6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254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Discussion</a:t>
            </a:r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xmlns="" id="{CC816CF5-9E81-443E-B427-31A20273B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-185" r="17905" b="22491"/>
          <a:stretch>
            <a:fillRect/>
          </a:stretch>
        </p:blipFill>
        <p:spPr bwMode="auto">
          <a:xfrm>
            <a:off x="755650" y="1619250"/>
            <a:ext cx="76327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xmlns="" id="{773562BE-048A-4A44-9C3A-683FC9C88C2D}"/>
              </a:ext>
            </a:extLst>
          </p:cNvPr>
          <p:cNvSpPr/>
          <p:nvPr/>
        </p:nvSpPr>
        <p:spPr>
          <a:xfrm>
            <a:off x="3803650" y="2092325"/>
            <a:ext cx="3830638" cy="2149475"/>
          </a:xfrm>
          <a:prstGeom prst="wedgeRoundRectCallout">
            <a:avLst>
              <a:gd name="adj1" fmla="val -70725"/>
              <a:gd name="adj2" fmla="val -12979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Did you find any leaves that were </a:t>
            </a:r>
            <a:r>
              <a:rPr lang="en-GB" sz="2400" dirty="0">
                <a:solidFill>
                  <a:srgbClr val="00B050"/>
                </a:solidFill>
              </a:rPr>
              <a:t>not</a:t>
            </a:r>
            <a:r>
              <a:rPr lang="en-GB" sz="2400" dirty="0">
                <a:solidFill>
                  <a:schemeClr val="tx1"/>
                </a:solidFill>
              </a:rPr>
              <a:t> on the identification sheet?</a:t>
            </a:r>
          </a:p>
        </p:txBody>
      </p:sp>
      <p:pic>
        <p:nvPicPr>
          <p:cNvPr id="22533" name="Picture 4">
            <a:extLst>
              <a:ext uri="{FF2B5EF4-FFF2-40B4-BE49-F238E27FC236}">
                <a16:creationId xmlns:a16="http://schemas.microsoft.com/office/drawing/2014/main" xmlns="" id="{4C8E8FD0-4511-44E1-8B42-2E377121B5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631"/>
          <a:stretch>
            <a:fillRect/>
          </a:stretch>
        </p:blipFill>
        <p:spPr bwMode="auto">
          <a:xfrm>
            <a:off x="911225" y="2363788"/>
            <a:ext cx="2744788" cy="372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xmlns="" id="{F657DA5C-DF45-404C-9559-E50B5B7E1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Plenary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16BA3B69-9E15-4CEB-BF4F-2E0A6C8AA7B0}"/>
              </a:ext>
            </a:extLst>
          </p:cNvPr>
          <p:cNvSpPr/>
          <p:nvPr/>
        </p:nvSpPr>
        <p:spPr>
          <a:xfrm>
            <a:off x="755650" y="1473200"/>
            <a:ext cx="7632700" cy="8318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tIns="108000" rIns="324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Two trees on your identification sheet are </a:t>
            </a:r>
            <a:r>
              <a:rPr lang="en-GB" b="1" dirty="0">
                <a:solidFill>
                  <a:schemeClr val="tx1"/>
                </a:solidFill>
              </a:rPr>
              <a:t>evergreen</a:t>
            </a:r>
            <a:r>
              <a:rPr lang="en-GB" dirty="0">
                <a:solidFill>
                  <a:schemeClr val="tx1"/>
                </a:solidFill>
              </a:rPr>
              <a:t> and the rest are </a:t>
            </a:r>
            <a:r>
              <a:rPr lang="en-GB" b="1" dirty="0">
                <a:solidFill>
                  <a:schemeClr val="tx1"/>
                </a:solidFill>
              </a:rPr>
              <a:t>deciduous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23556" name="Group 2">
            <a:extLst>
              <a:ext uri="{FF2B5EF4-FFF2-40B4-BE49-F238E27FC236}">
                <a16:creationId xmlns:a16="http://schemas.microsoft.com/office/drawing/2014/main" xmlns="" id="{E2CEACAE-9221-4284-BE2E-84EAD7328719}"/>
              </a:ext>
            </a:extLst>
          </p:cNvPr>
          <p:cNvGrpSpPr>
            <a:grpSpLocks/>
          </p:cNvGrpSpPr>
          <p:nvPr/>
        </p:nvGrpSpPr>
        <p:grpSpPr bwMode="auto">
          <a:xfrm>
            <a:off x="4751388" y="2374900"/>
            <a:ext cx="3041650" cy="3297238"/>
            <a:chOff x="4511819" y="2110237"/>
            <a:chExt cx="4047294" cy="4387633"/>
          </a:xfrm>
        </p:grpSpPr>
        <p:pic>
          <p:nvPicPr>
            <p:cNvPr id="23559" name="Picture 3">
              <a:extLst>
                <a:ext uri="{FF2B5EF4-FFF2-40B4-BE49-F238E27FC236}">
                  <a16:creationId xmlns:a16="http://schemas.microsoft.com/office/drawing/2014/main" xmlns="" id="{0B6D59C0-BB45-47C6-84C6-4F37D9218D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84266">
              <a:off x="5414421" y="2110237"/>
              <a:ext cx="2913254" cy="3518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0" name="Picture 5">
              <a:extLst>
                <a:ext uri="{FF2B5EF4-FFF2-40B4-BE49-F238E27FC236}">
                  <a16:creationId xmlns:a16="http://schemas.microsoft.com/office/drawing/2014/main" xmlns="" id="{B40855EA-ED13-4DD0-B798-E98BD91093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6609293">
              <a:off x="3946821" y="3871572"/>
              <a:ext cx="2800152" cy="16701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1" name="Picture 6">
              <a:extLst>
                <a:ext uri="{FF2B5EF4-FFF2-40B4-BE49-F238E27FC236}">
                  <a16:creationId xmlns:a16="http://schemas.microsoft.com/office/drawing/2014/main" xmlns="" id="{3BC47A2A-C529-4F41-A0DE-ACB6D9E82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58604">
              <a:off x="6261130" y="3210293"/>
              <a:ext cx="2297983" cy="3287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57" name="Rectangle 7">
            <a:extLst>
              <a:ext uri="{FF2B5EF4-FFF2-40B4-BE49-F238E27FC236}">
                <a16:creationId xmlns:a16="http://schemas.microsoft.com/office/drawing/2014/main" xmlns="" id="{9EA21C54-4F23-4772-9823-38BB0C8DF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3775" y="2876550"/>
            <a:ext cx="334010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Evergreen leaves are: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Small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Narrow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Thick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>
                <a:solidFill>
                  <a:srgbClr val="00B050"/>
                </a:solidFill>
              </a:rPr>
              <a:t>Waxy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8F6577D-E63E-4EDC-9B0B-B9E73B6CFDFD}"/>
              </a:ext>
            </a:extLst>
          </p:cNvPr>
          <p:cNvSpPr/>
          <p:nvPr/>
        </p:nvSpPr>
        <p:spPr>
          <a:xfrm>
            <a:off x="750888" y="5510213"/>
            <a:ext cx="7632700" cy="5826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tIns="108000" rIns="324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Can you decide which of the leaves on the sheet might be evergreen?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xmlns="" id="{E2B78D3D-6440-4058-9466-20403B9CE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Plenary</a:t>
            </a:r>
          </a:p>
        </p:txBody>
      </p:sp>
      <p:pic>
        <p:nvPicPr>
          <p:cNvPr id="24579" name="Picture 4">
            <a:extLst>
              <a:ext uri="{FF2B5EF4-FFF2-40B4-BE49-F238E27FC236}">
                <a16:creationId xmlns:a16="http://schemas.microsoft.com/office/drawing/2014/main" xmlns="" id="{33DFBE50-D8F7-4733-BBEC-3101FCE4BD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5961">
            <a:off x="1581150" y="2678113"/>
            <a:ext cx="278447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10">
            <a:extLst>
              <a:ext uri="{FF2B5EF4-FFF2-40B4-BE49-F238E27FC236}">
                <a16:creationId xmlns:a16="http://schemas.microsoft.com/office/drawing/2014/main" xmlns="" id="{B3B3CD99-FC1C-411F-A325-D4B815B5E5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663" y="2182813"/>
            <a:ext cx="234315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13">
            <a:extLst>
              <a:ext uri="{FF2B5EF4-FFF2-40B4-BE49-F238E27FC236}">
                <a16:creationId xmlns:a16="http://schemas.microsoft.com/office/drawing/2014/main" xmlns="" id="{B82B9970-7570-4CE1-A45E-46188E397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4741863"/>
            <a:ext cx="19208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yew</a:t>
            </a:r>
          </a:p>
        </p:txBody>
      </p:sp>
      <p:sp>
        <p:nvSpPr>
          <p:cNvPr id="24582" name="Rectangle 14">
            <a:extLst>
              <a:ext uri="{FF2B5EF4-FFF2-40B4-BE49-F238E27FC236}">
                <a16:creationId xmlns:a16="http://schemas.microsoft.com/office/drawing/2014/main" xmlns="" id="{104DF233-B696-49C2-9D7E-78AC7FBD2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4275" y="4741863"/>
            <a:ext cx="19208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holly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B87FF41D-A02B-4665-AC18-863A8C23460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740790BD-9F28-4592-972D-6D2C32E5CBBC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5604" name="Title 1">
            <a:extLst>
              <a:ext uri="{FF2B5EF4-FFF2-40B4-BE49-F238E27FC236}">
                <a16:creationId xmlns:a16="http://schemas.microsoft.com/office/drawing/2014/main" xmlns="" id="{AD6A72F3-7E08-4608-843B-2D2FC283266A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5605" name="Title 1">
            <a:extLst>
              <a:ext uri="{FF2B5EF4-FFF2-40B4-BE49-F238E27FC236}">
                <a16:creationId xmlns:a16="http://schemas.microsoft.com/office/drawing/2014/main" xmlns="" id="{4A63AD29-4940-4D6B-941E-E437288279F2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5606" name="Content Placeholder 15">
            <a:extLst>
              <a:ext uri="{FF2B5EF4-FFF2-40B4-BE49-F238E27FC236}">
                <a16:creationId xmlns:a16="http://schemas.microsoft.com/office/drawing/2014/main" xmlns="" id="{8DD04E60-7573-4288-B429-7535E9557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To find and name a variety of deciduous and evergreen trees.</a:t>
            </a:r>
          </a:p>
        </p:txBody>
      </p:sp>
      <p:sp>
        <p:nvSpPr>
          <p:cNvPr id="25607" name="Content Placeholder 15">
            <a:extLst>
              <a:ext uri="{FF2B5EF4-FFF2-40B4-BE49-F238E27FC236}">
                <a16:creationId xmlns:a16="http://schemas.microsoft.com/office/drawing/2014/main" xmlns="" id="{ACF420D8-CAC0-4255-A0FB-664CBFB74BDC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To identify the basic structure of a tree.</a:t>
            </a:r>
          </a:p>
          <a:p>
            <a:pPr eaLnBrk="1" hangingPunct="1"/>
            <a:r>
              <a:rPr lang="en-GB" altLang="en-US"/>
              <a:t>To group trees according to their qualities.</a:t>
            </a:r>
          </a:p>
          <a:p>
            <a:pPr eaLnBrk="1" hangingPunct="1"/>
            <a:r>
              <a:rPr lang="en-GB" altLang="en-US"/>
              <a:t>To know what is meant by ‘deciduous’ and ‘evergreen’.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57</TotalTime>
  <Words>409</Words>
  <Application>Microsoft Office PowerPoint</Application>
  <PresentationFormat>On-screen Show (4:3)</PresentationFormat>
  <Paragraphs>75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Sassoon Infant Rg</vt:lpstr>
      <vt:lpstr>Twinkl SemiBold</vt:lpstr>
      <vt:lpstr>Twinkl</vt:lpstr>
      <vt:lpstr>Calibri</vt:lpstr>
      <vt:lpstr>Office Theme</vt:lpstr>
      <vt:lpstr>PowerPoint Presentation</vt:lpstr>
      <vt:lpstr>PowerPoint Presentation</vt:lpstr>
      <vt:lpstr>Starter</vt:lpstr>
      <vt:lpstr>Starter</vt:lpstr>
      <vt:lpstr>Evergreen Trees</vt:lpstr>
      <vt:lpstr>Deciduous Trees</vt:lpstr>
      <vt:lpstr>Deciduous Trees</vt:lpstr>
      <vt:lpstr>Deciduous Trees</vt:lpstr>
      <vt:lpstr>Let’s go on a tree hunt!</vt:lpstr>
      <vt:lpstr>Tree Hunt Activity</vt:lpstr>
      <vt:lpstr>Tree Hunt Activity</vt:lpstr>
      <vt:lpstr>Tree Hunt Activity</vt:lpstr>
      <vt:lpstr>Discussion</vt:lpstr>
      <vt:lpstr>Discussion</vt:lpstr>
      <vt:lpstr>Discussion</vt:lpstr>
      <vt:lpstr>Plenary</vt:lpstr>
      <vt:lpstr>Plenary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Liz King</cp:lastModifiedBy>
  <cp:revision>10</cp:revision>
  <dcterms:created xsi:type="dcterms:W3CDTF">2017-03-17T12:25:19Z</dcterms:created>
  <dcterms:modified xsi:type="dcterms:W3CDTF">2021-04-13T15:57:52Z</dcterms:modified>
</cp:coreProperties>
</file>