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notesSlides/notesSlide3.xml" ContentType="application/vnd.openxmlformats-officedocument.presentationml.notesSlide+xml"/>
  <Override PartName="/ppt/tags/tag9.xml" ContentType="application/vnd.openxmlformats-officedocument.presentationml.tags+xml"/>
  <Override PartName="/ppt/notesSlides/notesSlide4.xml" ContentType="application/vnd.openxmlformats-officedocument.presentationml.notesSlide+xml"/>
  <Override PartName="/ppt/tags/tag10.xml" ContentType="application/vnd.openxmlformats-officedocument.presentationml.tags+xml"/>
  <Override PartName="/ppt/notesSlides/notesSlide5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</p:sldMasterIdLst>
  <p:notesMasterIdLst>
    <p:notesMasterId r:id="rId26"/>
  </p:notesMasterIdLst>
  <p:sldIdLst>
    <p:sldId id="296" r:id="rId9"/>
    <p:sldId id="381" r:id="rId10"/>
    <p:sldId id="382" r:id="rId11"/>
    <p:sldId id="383" r:id="rId12"/>
    <p:sldId id="384" r:id="rId13"/>
    <p:sldId id="385" r:id="rId14"/>
    <p:sldId id="373" r:id="rId15"/>
    <p:sldId id="374" r:id="rId16"/>
    <p:sldId id="376" r:id="rId17"/>
    <p:sldId id="375" r:id="rId18"/>
    <p:sldId id="377" r:id="rId19"/>
    <p:sldId id="386" r:id="rId20"/>
    <p:sldId id="378" r:id="rId21"/>
    <p:sldId id="387" r:id="rId22"/>
    <p:sldId id="388" r:id="rId23"/>
    <p:sldId id="389" r:id="rId24"/>
    <p:sldId id="390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40" userDrawn="1">
          <p15:clr>
            <a:srgbClr val="A4A3A4"/>
          </p15:clr>
        </p15:guide>
        <p15:guide id="3" orient="horz" pos="2409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8BD6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242" y="54"/>
      </p:cViewPr>
      <p:guideLst>
        <p:guide pos="340"/>
        <p:guide orient="horz" pos="240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presProps" Target="pres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alibri" panose="020F050202020403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04/07/2021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alibri" panose="020F050202020403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Has he filed to 400 ml?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2174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Has he filed to 400 ml?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0474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Has he filed to 400 ml?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672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Has he filed to 400 ml?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79771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What are the temps.</a:t>
            </a:r>
          </a:p>
          <a:p>
            <a:endParaRPr lang="en-GB" dirty="0" smtClean="0"/>
          </a:p>
          <a:p>
            <a:r>
              <a:rPr lang="en-GB" dirty="0" smtClean="0"/>
              <a:t>These were recorded as some soup</a:t>
            </a:r>
            <a:r>
              <a:rPr lang="en-GB" baseline="0" dirty="0" smtClean="0"/>
              <a:t> was cooling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86712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 temp today is 18 d c which of these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36831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04/07/2021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alibri" panose="020F0502020204030204" pitchFamily="34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alibri" panose="020F0502020204030204" pitchFamily="34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5" Type="http://schemas.openxmlformats.org/officeDocument/2006/relationships/image" Target="../media/image23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1.xml"/><Relationship Id="rId5" Type="http://schemas.openxmlformats.org/officeDocument/2006/relationships/image" Target="../media/image21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2.xml"/><Relationship Id="rId5" Type="http://schemas.openxmlformats.org/officeDocument/2006/relationships/image" Target="../media/image11.png"/><Relationship Id="rId10" Type="http://schemas.openxmlformats.org/officeDocument/2006/relationships/image" Target="../media/image21.png"/><Relationship Id="rId4" Type="http://schemas.openxmlformats.org/officeDocument/2006/relationships/image" Target="../media/image23.png"/><Relationship Id="rId9" Type="http://schemas.openxmlformats.org/officeDocument/2006/relationships/image" Target="../media/image17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3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4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5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6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49" y="2487086"/>
            <a:ext cx="5950212" cy="1883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4961" y="280054"/>
            <a:ext cx="749747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Complete these scales</a:t>
            </a:r>
            <a:endParaRPr lang="en-GB" sz="2800" dirty="0" smtClean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lvl="0" algn="ctr">
              <a:defRPr/>
            </a:pPr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0</a:t>
            </a: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</a:rPr>
              <a:t>		2		4	 	</a:t>
            </a:r>
            <a:r>
              <a:rPr lang="en-GB" sz="1200" dirty="0" smtClean="0">
                <a:solidFill>
                  <a:prstClr val="black"/>
                </a:solidFill>
                <a:latin typeface="Calibri" panose="020F0502020204030204" pitchFamily="34" charset="0"/>
              </a:rPr>
              <a:t> </a:t>
            </a: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</a:rPr>
              <a:t>6		</a:t>
            </a:r>
            <a:r>
              <a:rPr lang="en-GB" sz="16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 </a:t>
            </a:r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8</a:t>
            </a: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</a:rPr>
              <a:t>		10		12		</a:t>
            </a:r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14</a:t>
            </a:r>
          </a:p>
          <a:p>
            <a:pPr lvl="0" algn="ctr"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lvl="0" algn="ctr">
              <a:defRPr/>
            </a:pPr>
            <a:endParaRPr lang="en-GB" sz="2000" dirty="0" smtClean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lvl="0" algn="ctr"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</a:rPr>
              <a:t>0		10		</a:t>
            </a:r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20</a:t>
            </a: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</a:rPr>
              <a:t>		30		</a:t>
            </a:r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40</a:t>
            </a: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</a:rPr>
              <a:t>		50		</a:t>
            </a:r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60</a:t>
            </a: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</a:rPr>
              <a:t>		70</a:t>
            </a:r>
          </a:p>
          <a:p>
            <a:pPr lvl="0" algn="ctr">
              <a:defRPr/>
            </a:pPr>
            <a:endParaRPr lang="en-GB" sz="4800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lvl="0" algn="ctr"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</a:rPr>
              <a:t>Place these numbers on this number line</a:t>
            </a:r>
          </a:p>
          <a:p>
            <a:pPr lvl="0" algn="ctr">
              <a:defRPr/>
            </a:pPr>
            <a:endParaRPr lang="en-GB" sz="1600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lvl="0" algn="ctr">
              <a:defRPr/>
            </a:pPr>
            <a:endParaRPr lang="en-GB" sz="4000" dirty="0" smtClean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lvl="0" algn="ctr">
              <a:defRPr/>
            </a:pPr>
            <a:endParaRPr lang="en-GB" sz="4000" dirty="0" smtClean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lvl="0" algn="ctr"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</a:rPr>
              <a:t>0			10			20			30			40</a:t>
            </a:r>
            <a:endParaRPr lang="en-GB" sz="28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934223" y="1800861"/>
            <a:ext cx="6540316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7462202" y="1651636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6530647" y="1651636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5599089" y="1651636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4667531" y="1651636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3735973" y="1651636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2804415" y="1651636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1872857" y="1651636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941299" y="1651636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921886" y="3086736"/>
            <a:ext cx="6540316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7449865" y="2937511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6518310" y="2937511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5586752" y="2937511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4655194" y="2937511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3723636" y="2937511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2792078" y="2937511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>
            <a:off x="1860520" y="2937511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>
            <a:off x="928962" y="2937511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1227908" y="5211626"/>
            <a:ext cx="5617029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1243355" y="5202102"/>
            <a:ext cx="0" cy="10001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2668006" y="5202102"/>
            <a:ext cx="0" cy="10001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4093190" y="5202102"/>
            <a:ext cx="0" cy="10001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>
            <a:off x="5455015" y="5202102"/>
            <a:ext cx="0" cy="10001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6844937" y="5202102"/>
            <a:ext cx="0" cy="10001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8" name="Rectangle 77"/>
          <p:cNvSpPr/>
          <p:nvPr/>
        </p:nvSpPr>
        <p:spPr>
          <a:xfrm>
            <a:off x="2645802" y="4172450"/>
            <a:ext cx="6463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25	</a:t>
            </a:r>
          </a:p>
        </p:txBody>
      </p:sp>
      <p:sp>
        <p:nvSpPr>
          <p:cNvPr id="79" name="Rectangle 78"/>
          <p:cNvSpPr/>
          <p:nvPr/>
        </p:nvSpPr>
        <p:spPr>
          <a:xfrm>
            <a:off x="3740647" y="4172450"/>
            <a:ext cx="6463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35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	</a:t>
            </a:r>
          </a:p>
        </p:txBody>
      </p:sp>
      <p:sp>
        <p:nvSpPr>
          <p:cNvPr id="80" name="Rectangle 79"/>
          <p:cNvSpPr/>
          <p:nvPr/>
        </p:nvSpPr>
        <p:spPr>
          <a:xfrm>
            <a:off x="4835492" y="4172450"/>
            <a:ext cx="5661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15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755876" y="1177925"/>
            <a:ext cx="371475" cy="47371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ounded Rectangle 81"/>
          <p:cNvSpPr/>
          <p:nvPr/>
        </p:nvSpPr>
        <p:spPr>
          <a:xfrm>
            <a:off x="4481793" y="1177925"/>
            <a:ext cx="371475" cy="47371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ounded Rectangle 82"/>
          <p:cNvSpPr/>
          <p:nvPr/>
        </p:nvSpPr>
        <p:spPr>
          <a:xfrm>
            <a:off x="7264127" y="1177925"/>
            <a:ext cx="371475" cy="47371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ounded Rectangle 83"/>
          <p:cNvSpPr/>
          <p:nvPr/>
        </p:nvSpPr>
        <p:spPr>
          <a:xfrm>
            <a:off x="2539062" y="2339092"/>
            <a:ext cx="550440" cy="47371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ounded Rectangle 84"/>
          <p:cNvSpPr/>
          <p:nvPr/>
        </p:nvSpPr>
        <p:spPr>
          <a:xfrm>
            <a:off x="4379974" y="2339092"/>
            <a:ext cx="550440" cy="47371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ounded Rectangle 85"/>
          <p:cNvSpPr/>
          <p:nvPr/>
        </p:nvSpPr>
        <p:spPr>
          <a:xfrm>
            <a:off x="6243090" y="2339092"/>
            <a:ext cx="550440" cy="47371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961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7362" y="281348"/>
            <a:ext cx="749747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Complete these scales</a:t>
            </a:r>
            <a:endParaRPr lang="en-GB" sz="2800" dirty="0" smtClean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lvl="0" algn="ctr">
              <a:defRPr/>
            </a:pPr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0</a:t>
            </a: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</a:rPr>
              <a:t>		2		4	 	</a:t>
            </a:r>
            <a:r>
              <a:rPr lang="en-GB" sz="1200" dirty="0" smtClean="0">
                <a:solidFill>
                  <a:prstClr val="black"/>
                </a:solidFill>
                <a:latin typeface="Calibri" panose="020F0502020204030204" pitchFamily="34" charset="0"/>
              </a:rPr>
              <a:t> </a:t>
            </a: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</a:rPr>
              <a:t>6		</a:t>
            </a:r>
            <a:r>
              <a:rPr lang="en-GB" sz="16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 </a:t>
            </a:r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8</a:t>
            </a: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</a:rPr>
              <a:t>		10		12		</a:t>
            </a:r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14</a:t>
            </a:r>
          </a:p>
          <a:p>
            <a:pPr lvl="0" algn="ctr"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lvl="0" algn="ctr">
              <a:defRPr/>
            </a:pPr>
            <a:endParaRPr lang="en-GB" sz="2000" dirty="0" smtClean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lvl="0" algn="ctr"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</a:rPr>
              <a:t>0		10		</a:t>
            </a:r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20</a:t>
            </a: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</a:rPr>
              <a:t>		30		</a:t>
            </a:r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40</a:t>
            </a: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</a:rPr>
              <a:t>		50		</a:t>
            </a:r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60</a:t>
            </a: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</a:rPr>
              <a:t>		70</a:t>
            </a:r>
          </a:p>
          <a:p>
            <a:pPr lvl="0" algn="ctr">
              <a:defRPr/>
            </a:pPr>
            <a:endParaRPr lang="en-GB" sz="4800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lvl="0" algn="ctr"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</a:rPr>
              <a:t>Place these numbers on this number line</a:t>
            </a:r>
          </a:p>
          <a:p>
            <a:pPr lvl="0" algn="ctr">
              <a:defRPr/>
            </a:pPr>
            <a:endParaRPr lang="en-GB" sz="1600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lvl="0" algn="ctr">
              <a:defRPr/>
            </a:pPr>
            <a:endParaRPr lang="en-GB" sz="4000" dirty="0" smtClean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lvl="0" algn="ctr">
              <a:defRPr/>
            </a:pPr>
            <a:endParaRPr lang="en-GB" sz="4000" dirty="0" smtClean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lvl="0" algn="ctr"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</a:rPr>
              <a:t>0			10			20			30			40</a:t>
            </a:r>
            <a:endParaRPr lang="en-GB" sz="28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966624" y="1802155"/>
            <a:ext cx="6540316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7494603" y="1652930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6563048" y="1652930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5631490" y="1652930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4699932" y="1652930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3768374" y="1652930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2836816" y="1652930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1905258" y="1652930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973700" y="1652930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954287" y="3088030"/>
            <a:ext cx="6540316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7482266" y="2938805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6550711" y="2938805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5619153" y="2938805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4687595" y="2938805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3756037" y="2938805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2824479" y="2938805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>
            <a:off x="1892921" y="2938805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>
            <a:off x="961363" y="2938805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1406585" y="5212920"/>
            <a:ext cx="5617029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1422032" y="5203396"/>
            <a:ext cx="0" cy="10001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2846683" y="5203396"/>
            <a:ext cx="0" cy="10001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4271867" y="5203396"/>
            <a:ext cx="0" cy="10001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>
            <a:off x="5633692" y="5203396"/>
            <a:ext cx="0" cy="10001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7023614" y="5203396"/>
            <a:ext cx="0" cy="10001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8" name="Rectangle 77"/>
          <p:cNvSpPr/>
          <p:nvPr/>
        </p:nvSpPr>
        <p:spPr>
          <a:xfrm>
            <a:off x="2824479" y="4173744"/>
            <a:ext cx="6463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25	</a:t>
            </a:r>
          </a:p>
        </p:txBody>
      </p:sp>
      <p:sp>
        <p:nvSpPr>
          <p:cNvPr id="79" name="Rectangle 78"/>
          <p:cNvSpPr/>
          <p:nvPr/>
        </p:nvSpPr>
        <p:spPr>
          <a:xfrm>
            <a:off x="3919324" y="4173744"/>
            <a:ext cx="6463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35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	</a:t>
            </a:r>
          </a:p>
        </p:txBody>
      </p:sp>
      <p:sp>
        <p:nvSpPr>
          <p:cNvPr id="80" name="Rectangle 79"/>
          <p:cNvSpPr/>
          <p:nvPr/>
        </p:nvSpPr>
        <p:spPr>
          <a:xfrm>
            <a:off x="5014169" y="4173744"/>
            <a:ext cx="5661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15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788277" y="1179219"/>
            <a:ext cx="371475" cy="47371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ounded Rectangle 81"/>
          <p:cNvSpPr/>
          <p:nvPr/>
        </p:nvSpPr>
        <p:spPr>
          <a:xfrm>
            <a:off x="4514194" y="1179219"/>
            <a:ext cx="371475" cy="47371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ounded Rectangle 82"/>
          <p:cNvSpPr/>
          <p:nvPr/>
        </p:nvSpPr>
        <p:spPr>
          <a:xfrm>
            <a:off x="7296528" y="1179219"/>
            <a:ext cx="371475" cy="47371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ounded Rectangle 83"/>
          <p:cNvSpPr/>
          <p:nvPr/>
        </p:nvSpPr>
        <p:spPr>
          <a:xfrm>
            <a:off x="2571463" y="2340386"/>
            <a:ext cx="550440" cy="47371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ounded Rectangle 84"/>
          <p:cNvSpPr/>
          <p:nvPr/>
        </p:nvSpPr>
        <p:spPr>
          <a:xfrm>
            <a:off x="4412375" y="2340386"/>
            <a:ext cx="550440" cy="47371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ounded Rectangle 85"/>
          <p:cNvSpPr/>
          <p:nvPr/>
        </p:nvSpPr>
        <p:spPr>
          <a:xfrm>
            <a:off x="6275491" y="2340386"/>
            <a:ext cx="550440" cy="47371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Connector 5"/>
          <p:cNvCxnSpPr/>
          <p:nvPr/>
        </p:nvCxnSpPr>
        <p:spPr>
          <a:xfrm>
            <a:off x="3548894" y="5212920"/>
            <a:ext cx="0" cy="9049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4971524" y="5212920"/>
            <a:ext cx="0" cy="9049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6353057" y="5208564"/>
            <a:ext cx="0" cy="9049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470403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22222E-6 L 0.20417 0.170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08" y="8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22222E-6 L 0.2309 0.16875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45" y="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22222E-6 L -0.18837 0.170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27" y="8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79" grpId="0"/>
      <p:bldP spid="80" grpId="0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75867" y="373564"/>
            <a:ext cx="77188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language do we use to describe </a:t>
            </a:r>
          </a:p>
          <a:p>
            <a:r>
              <a:rPr lang="en-GB" sz="2800" dirty="0" smtClean="0"/>
              <a:t>temperature?</a:t>
            </a:r>
            <a:endParaRPr lang="en-GB" sz="2800" dirty="0"/>
          </a:p>
        </p:txBody>
      </p:sp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7878" y="3286516"/>
            <a:ext cx="1159214" cy="846617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38644" y="3077706"/>
            <a:ext cx="1211895" cy="885092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50205" y="1107079"/>
            <a:ext cx="1176632" cy="1662468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02984" y="1156957"/>
            <a:ext cx="1241638" cy="1754315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4538029" y="4119951"/>
            <a:ext cx="2219501" cy="579304"/>
            <a:chOff x="3120997" y="832246"/>
            <a:chExt cx="3724069" cy="579304"/>
          </a:xfrm>
        </p:grpSpPr>
        <p:sp>
          <p:nvSpPr>
            <p:cNvPr id="12" name="Rounded Rectangular Callout 11"/>
            <p:cNvSpPr/>
            <p:nvPr/>
          </p:nvSpPr>
          <p:spPr>
            <a:xfrm>
              <a:off x="3120997" y="832246"/>
              <a:ext cx="2901350" cy="579304"/>
            </a:xfrm>
            <a:prstGeom prst="wedgeRoundRectCallout">
              <a:avLst>
                <a:gd name="adj1" fmla="val 34930"/>
                <a:gd name="adj2" fmla="val 79800"/>
                <a:gd name="adj3" fmla="val 16667"/>
              </a:avLst>
            </a:prstGeom>
            <a:noFill/>
            <a:ln w="381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701668" y="891065"/>
              <a:ext cx="314339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/>
                <a:t>freezing</a:t>
              </a:r>
              <a:endParaRPr lang="en-GB" sz="2400" dirty="0"/>
            </a:p>
          </p:txBody>
        </p:sp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6458">
            <a:off x="5979845" y="4612136"/>
            <a:ext cx="1566724" cy="1098893"/>
          </a:xfrm>
          <a:prstGeom prst="rect">
            <a:avLst/>
          </a:prstGeom>
        </p:spPr>
      </p:pic>
      <p:grpSp>
        <p:nvGrpSpPr>
          <p:cNvPr id="15" name="Group 14"/>
          <p:cNvGrpSpPr/>
          <p:nvPr/>
        </p:nvGrpSpPr>
        <p:grpSpPr>
          <a:xfrm>
            <a:off x="2253506" y="1440931"/>
            <a:ext cx="2400463" cy="579304"/>
            <a:chOff x="3120997" y="832246"/>
            <a:chExt cx="4027702" cy="579304"/>
          </a:xfrm>
        </p:grpSpPr>
        <p:sp>
          <p:nvSpPr>
            <p:cNvPr id="16" name="Rounded Rectangular Callout 15"/>
            <p:cNvSpPr/>
            <p:nvPr/>
          </p:nvSpPr>
          <p:spPr>
            <a:xfrm>
              <a:off x="3120997" y="832246"/>
              <a:ext cx="2901350" cy="579304"/>
            </a:xfrm>
            <a:prstGeom prst="wedgeRoundRectCallout">
              <a:avLst>
                <a:gd name="adj1" fmla="val -42880"/>
                <a:gd name="adj2" fmla="val 86565"/>
                <a:gd name="adj3" fmla="val 16667"/>
              </a:avLst>
            </a:prstGeom>
            <a:noFill/>
            <a:ln w="38100">
              <a:solidFill>
                <a:srgbClr val="CD4B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05301" y="891065"/>
              <a:ext cx="314339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/>
                <a:t>hot</a:t>
              </a:r>
              <a:endParaRPr lang="en-GB" sz="2400" dirty="0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4342260" y="1084176"/>
            <a:ext cx="2379345" cy="579304"/>
            <a:chOff x="3120997" y="832246"/>
            <a:chExt cx="3992269" cy="579304"/>
          </a:xfrm>
        </p:grpSpPr>
        <p:sp>
          <p:nvSpPr>
            <p:cNvPr id="20" name="Rounded Rectangular Callout 19"/>
            <p:cNvSpPr/>
            <p:nvPr/>
          </p:nvSpPr>
          <p:spPr>
            <a:xfrm>
              <a:off x="3120997" y="832246"/>
              <a:ext cx="2901350" cy="579304"/>
            </a:xfrm>
            <a:prstGeom prst="wedgeRoundRectCallout">
              <a:avLst>
                <a:gd name="adj1" fmla="val 40974"/>
                <a:gd name="adj2" fmla="val 97840"/>
                <a:gd name="adj3" fmla="val 16667"/>
              </a:avLst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969868" y="891065"/>
              <a:ext cx="314339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/>
                <a:t>cold</a:t>
              </a:r>
              <a:endParaRPr lang="en-GB" sz="2400" dirty="0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4965555" y="2770478"/>
            <a:ext cx="2246085" cy="579304"/>
            <a:chOff x="3120997" y="832246"/>
            <a:chExt cx="3768674" cy="579304"/>
          </a:xfrm>
        </p:grpSpPr>
        <p:sp>
          <p:nvSpPr>
            <p:cNvPr id="23" name="Rounded Rectangular Callout 22"/>
            <p:cNvSpPr/>
            <p:nvPr/>
          </p:nvSpPr>
          <p:spPr>
            <a:xfrm>
              <a:off x="3120997" y="832246"/>
              <a:ext cx="2901350" cy="579304"/>
            </a:xfrm>
            <a:prstGeom prst="wedgeRoundRectCallout">
              <a:avLst>
                <a:gd name="adj1" fmla="val 40974"/>
                <a:gd name="adj2" fmla="val 97840"/>
                <a:gd name="adj3" fmla="val 16667"/>
              </a:avLst>
            </a:prstGeom>
            <a:noFill/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746273" y="865041"/>
              <a:ext cx="314339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/>
                <a:t>warm</a:t>
              </a:r>
              <a:endParaRPr lang="en-GB" sz="2400" dirty="0"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2661525" y="2680916"/>
            <a:ext cx="2246718" cy="579304"/>
            <a:chOff x="3120997" y="832246"/>
            <a:chExt cx="3769736" cy="579304"/>
          </a:xfrm>
        </p:grpSpPr>
        <p:sp>
          <p:nvSpPr>
            <p:cNvPr id="26" name="Rounded Rectangular Callout 25"/>
            <p:cNvSpPr/>
            <p:nvPr/>
          </p:nvSpPr>
          <p:spPr>
            <a:xfrm>
              <a:off x="3120997" y="832246"/>
              <a:ext cx="2901350" cy="579304"/>
            </a:xfrm>
            <a:prstGeom prst="wedgeRoundRectCallout">
              <a:avLst>
                <a:gd name="adj1" fmla="val -42880"/>
                <a:gd name="adj2" fmla="val 86565"/>
                <a:gd name="adj3" fmla="val 16667"/>
              </a:avLst>
            </a:prstGeom>
            <a:no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747335" y="891065"/>
              <a:ext cx="314339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/>
                <a:t>boiling</a:t>
              </a:r>
              <a:endParaRPr lang="en-GB" sz="2400" dirty="0"/>
            </a:p>
          </p:txBody>
        </p:sp>
      </p:grpSp>
      <p:pic>
        <p:nvPicPr>
          <p:cNvPr id="28" name="Picture 2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37867" y="4014222"/>
            <a:ext cx="1156763" cy="1578825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2281365" y="4144507"/>
            <a:ext cx="2209471" cy="579304"/>
            <a:chOff x="3120997" y="832246"/>
            <a:chExt cx="3707240" cy="579304"/>
          </a:xfrm>
        </p:grpSpPr>
        <p:sp>
          <p:nvSpPr>
            <p:cNvPr id="30" name="Rounded Rectangular Callout 29"/>
            <p:cNvSpPr/>
            <p:nvPr/>
          </p:nvSpPr>
          <p:spPr>
            <a:xfrm>
              <a:off x="3120997" y="832246"/>
              <a:ext cx="2901350" cy="579304"/>
            </a:xfrm>
            <a:prstGeom prst="wedgeRoundRectCallout">
              <a:avLst>
                <a:gd name="adj1" fmla="val -42880"/>
                <a:gd name="adj2" fmla="val 86565"/>
                <a:gd name="adj3" fmla="val 16667"/>
              </a:avLst>
            </a:prstGeom>
            <a:noFill/>
            <a:ln w="38100">
              <a:solidFill>
                <a:srgbClr val="E969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3684839" y="891065"/>
              <a:ext cx="314339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C</a:t>
              </a:r>
              <a:r>
                <a:rPr lang="en-GB" sz="2400" dirty="0" smtClean="0"/>
                <a:t>elsius</a:t>
              </a:r>
              <a:endParaRPr lang="en-GB" sz="2400" dirty="0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44254" y="5644471"/>
            <a:ext cx="7143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Temperature is measured in degrees Celsius   </a:t>
            </a:r>
            <a:r>
              <a:rPr lang="en-GB" sz="2800" dirty="0" smtClean="0">
                <a:latin typeface="Comic Sans MS" panose="030F0702030302020204" pitchFamily="66" charset="0"/>
              </a:rPr>
              <a:t>°</a:t>
            </a:r>
            <a:r>
              <a:rPr lang="en-GB" sz="2800" dirty="0" smtClean="0"/>
              <a:t>C </a:t>
            </a:r>
            <a:endParaRPr lang="en-GB" sz="2800" dirty="0"/>
          </a:p>
        </p:txBody>
      </p:sp>
      <p:sp>
        <p:nvSpPr>
          <p:cNvPr id="32" name="TextBox 31"/>
          <p:cNvSpPr txBox="1"/>
          <p:nvPr/>
        </p:nvSpPr>
        <p:spPr>
          <a:xfrm>
            <a:off x="1417239" y="1152101"/>
            <a:ext cx="4078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?</a:t>
            </a:r>
            <a:endParaRPr lang="en-GB" sz="2800" dirty="0"/>
          </a:p>
        </p:txBody>
      </p:sp>
      <p:sp>
        <p:nvSpPr>
          <p:cNvPr id="33" name="TextBox 32"/>
          <p:cNvSpPr txBox="1"/>
          <p:nvPr/>
        </p:nvSpPr>
        <p:spPr>
          <a:xfrm>
            <a:off x="6141238" y="1176721"/>
            <a:ext cx="4078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?</a:t>
            </a:r>
            <a:endParaRPr lang="en-GB" sz="2800" dirty="0"/>
          </a:p>
        </p:txBody>
      </p:sp>
      <p:sp>
        <p:nvSpPr>
          <p:cNvPr id="34" name="TextBox 33"/>
          <p:cNvSpPr txBox="1"/>
          <p:nvPr/>
        </p:nvSpPr>
        <p:spPr>
          <a:xfrm>
            <a:off x="1886335" y="2678180"/>
            <a:ext cx="4078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?</a:t>
            </a:r>
            <a:endParaRPr lang="en-GB" sz="2800" dirty="0"/>
          </a:p>
        </p:txBody>
      </p:sp>
      <p:sp>
        <p:nvSpPr>
          <p:cNvPr id="35" name="TextBox 34"/>
          <p:cNvSpPr txBox="1"/>
          <p:nvPr/>
        </p:nvSpPr>
        <p:spPr>
          <a:xfrm>
            <a:off x="7087847" y="2846237"/>
            <a:ext cx="4078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?</a:t>
            </a:r>
            <a:endParaRPr lang="en-GB" sz="2800" dirty="0"/>
          </a:p>
        </p:txBody>
      </p:sp>
      <p:sp>
        <p:nvSpPr>
          <p:cNvPr id="36" name="TextBox 35"/>
          <p:cNvSpPr txBox="1"/>
          <p:nvPr/>
        </p:nvSpPr>
        <p:spPr>
          <a:xfrm>
            <a:off x="6290457" y="4191952"/>
            <a:ext cx="4078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?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09022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2" grpId="0"/>
      <p:bldP spid="33" grpId="0"/>
      <p:bldP spid="34" grpId="0"/>
      <p:bldP spid="35" grpId="0"/>
      <p:bldP spid="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97522" y="3883244"/>
            <a:ext cx="33128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Water boils at 100 </a:t>
            </a:r>
            <a:r>
              <a:rPr lang="en-GB" sz="2800" dirty="0">
                <a:latin typeface="Comic Sans MS" panose="030F0702030302020204" pitchFamily="66" charset="0"/>
              </a:rPr>
              <a:t>°</a:t>
            </a:r>
            <a:r>
              <a:rPr lang="en-GB" sz="2800" dirty="0"/>
              <a:t>C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178" y="1236285"/>
            <a:ext cx="2553496" cy="2478393"/>
          </a:xfrm>
          <a:prstGeom prst="rect">
            <a:avLst/>
          </a:prstGeom>
        </p:spPr>
      </p:pic>
      <p:sp>
        <p:nvSpPr>
          <p:cNvPr id="18" name="AutoShape 2" descr="Ice Cube Royalty Free Clip Art Ice Cubes - Clip Art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2541" y="1562028"/>
            <a:ext cx="2124075" cy="2152650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946260" y="5176718"/>
            <a:ext cx="72131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Your body temperature should be around 37 </a:t>
            </a:r>
            <a:r>
              <a:rPr lang="en-GB" sz="2800" dirty="0">
                <a:latin typeface="Comic Sans MS" panose="030F0702030302020204" pitchFamily="66" charset="0"/>
              </a:rPr>
              <a:t>°</a:t>
            </a:r>
            <a:r>
              <a:rPr lang="en-GB" sz="2800" dirty="0"/>
              <a:t>C</a:t>
            </a:r>
            <a:r>
              <a:rPr lang="en-GB" sz="2800" dirty="0" smtClean="0"/>
              <a:t>  </a:t>
            </a:r>
            <a:endParaRPr lang="en-GB" sz="2800" dirty="0"/>
          </a:p>
        </p:txBody>
      </p:sp>
      <p:sp>
        <p:nvSpPr>
          <p:cNvPr id="39" name="TextBox 38"/>
          <p:cNvSpPr txBox="1"/>
          <p:nvPr/>
        </p:nvSpPr>
        <p:spPr>
          <a:xfrm>
            <a:off x="686309" y="405607"/>
            <a:ext cx="7143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Temperature is measured in degrees Celsius   </a:t>
            </a:r>
            <a:r>
              <a:rPr lang="en-GB" sz="2800" dirty="0" smtClean="0">
                <a:latin typeface="Comic Sans MS" panose="030F0702030302020204" pitchFamily="66" charset="0"/>
              </a:rPr>
              <a:t>°</a:t>
            </a:r>
            <a:r>
              <a:rPr lang="en-GB" sz="2800" dirty="0" smtClean="0"/>
              <a:t>C </a:t>
            </a:r>
            <a:endParaRPr lang="en-GB" sz="2800" dirty="0"/>
          </a:p>
        </p:txBody>
      </p:sp>
      <p:sp>
        <p:nvSpPr>
          <p:cNvPr id="32" name="TextBox 31"/>
          <p:cNvSpPr txBox="1"/>
          <p:nvPr/>
        </p:nvSpPr>
        <p:spPr>
          <a:xfrm>
            <a:off x="4814098" y="3891620"/>
            <a:ext cx="36401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Water freezes at 0 </a:t>
            </a:r>
            <a:r>
              <a:rPr lang="en-GB" sz="2800" dirty="0">
                <a:latin typeface="Comic Sans MS" panose="030F0702030302020204" pitchFamily="66" charset="0"/>
              </a:rPr>
              <a:t>°</a:t>
            </a:r>
            <a:r>
              <a:rPr lang="en-GB" sz="2800" dirty="0"/>
              <a:t>C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67432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4" grpId="0"/>
      <p:bldP spid="3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40020">
            <a:off x="1329486" y="3164810"/>
            <a:ext cx="2562225" cy="178117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90233" y="483326"/>
            <a:ext cx="70800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Which equipment do we use to measure temperature?</a:t>
            </a:r>
            <a:endParaRPr lang="en-GB" sz="2800" dirty="0"/>
          </a:p>
        </p:txBody>
      </p:sp>
      <p:sp>
        <p:nvSpPr>
          <p:cNvPr id="14" name="AutoShape 2" descr="Free Thermometer Picture, Download Free Thermometer Picture png images, Free  ClipArts on Clipart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00761">
            <a:off x="6165527" y="2245836"/>
            <a:ext cx="1408994" cy="3050399"/>
          </a:xfrm>
          <a:prstGeom prst="rect">
            <a:avLst/>
          </a:prstGeom>
        </p:spPr>
      </p:pic>
      <p:sp>
        <p:nvSpPr>
          <p:cNvPr id="41" name="AutoShape 4" descr="473 Forehead Thermometer Illustrations &amp; Clip Art - iStoc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5"/>
          <a:srcRect t="23126" b="25796"/>
          <a:stretch/>
        </p:blipFill>
        <p:spPr>
          <a:xfrm>
            <a:off x="3235885" y="2436699"/>
            <a:ext cx="1866900" cy="953589"/>
          </a:xfrm>
          <a:prstGeom prst="rect">
            <a:avLst/>
          </a:prstGeom>
        </p:spPr>
      </p:pic>
      <p:sp>
        <p:nvSpPr>
          <p:cNvPr id="44" name="AutoShape 6" descr="1,194 Digital Thermometer Illustrations &amp; Clip Art - iStock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2" name="Picture 8" descr="https://encrypted-tbn0.gstatic.com/images?q=tbn:ANd9GcSKJ6XhKSuncg-zJGXj9scqbM8aVWgBmXUXDnbULcnDLIfKZt98xIAFyK76BllerBt4pKaFLi4&amp;usqp=CAc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1928" y="3849906"/>
            <a:ext cx="1306841" cy="1306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7"/>
          <a:srcRect t="43431" b="46011"/>
          <a:stretch/>
        </p:blipFill>
        <p:spPr>
          <a:xfrm rot="19646675">
            <a:off x="1232460" y="2402775"/>
            <a:ext cx="2109399" cy="22206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22202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40"/>
          <p:cNvSpPr/>
          <p:nvPr/>
        </p:nvSpPr>
        <p:spPr>
          <a:xfrm>
            <a:off x="1367683" y="1916240"/>
            <a:ext cx="974057" cy="3198768"/>
          </a:xfrm>
          <a:prstGeom prst="rect">
            <a:avLst/>
          </a:prstGeom>
          <a:solidFill>
            <a:srgbClr val="FF0000"/>
          </a:solidFill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190171" y="4512270"/>
            <a:ext cx="1718343" cy="1147749"/>
          </a:xfrm>
          <a:prstGeom prst="rect">
            <a:avLst/>
          </a:prstGeom>
          <a:solidFill>
            <a:srgbClr val="FF0000"/>
          </a:solidFill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Freeform 38"/>
          <p:cNvSpPr/>
          <p:nvPr/>
        </p:nvSpPr>
        <p:spPr>
          <a:xfrm>
            <a:off x="1064215" y="991829"/>
            <a:ext cx="1844299" cy="4844647"/>
          </a:xfrm>
          <a:custGeom>
            <a:avLst/>
            <a:gdLst>
              <a:gd name="connsiteX0" fmla="*/ 751669 w 1844299"/>
              <a:gd name="connsiteY0" fmla="*/ 309967 h 4844647"/>
              <a:gd name="connsiteX1" fmla="*/ 503696 w 1844299"/>
              <a:gd name="connsiteY1" fmla="*/ 557940 h 4844647"/>
              <a:gd name="connsiteX2" fmla="*/ 503696 w 1844299"/>
              <a:gd name="connsiteY2" fmla="*/ 3635875 h 4844647"/>
              <a:gd name="connsiteX3" fmla="*/ 484814 w 1844299"/>
              <a:gd name="connsiteY3" fmla="*/ 3646124 h 4844647"/>
              <a:gd name="connsiteX4" fmla="*/ 274383 w 1844299"/>
              <a:gd name="connsiteY4" fmla="*/ 4041897 h 4844647"/>
              <a:gd name="connsiteX5" fmla="*/ 751669 w 1844299"/>
              <a:gd name="connsiteY5" fmla="*/ 4519183 h 4844647"/>
              <a:gd name="connsiteX6" fmla="*/ 1228955 w 1844299"/>
              <a:gd name="connsiteY6" fmla="*/ 4041897 h 4844647"/>
              <a:gd name="connsiteX7" fmla="*/ 1018524 w 1844299"/>
              <a:gd name="connsiteY7" fmla="*/ 3646124 h 4844647"/>
              <a:gd name="connsiteX8" fmla="*/ 999641 w 1844299"/>
              <a:gd name="connsiteY8" fmla="*/ 3635875 h 4844647"/>
              <a:gd name="connsiteX9" fmla="*/ 999642 w 1844299"/>
              <a:gd name="connsiteY9" fmla="*/ 557940 h 4844647"/>
              <a:gd name="connsiteX10" fmla="*/ 751669 w 1844299"/>
              <a:gd name="connsiteY10" fmla="*/ 309967 h 4844647"/>
              <a:gd name="connsiteX11" fmla="*/ 307389 w 1844299"/>
              <a:gd name="connsiteY11" fmla="*/ 0 h 4844647"/>
              <a:gd name="connsiteX12" fmla="*/ 1536910 w 1844299"/>
              <a:gd name="connsiteY12" fmla="*/ 0 h 4844647"/>
              <a:gd name="connsiteX13" fmla="*/ 1844299 w 1844299"/>
              <a:gd name="connsiteY13" fmla="*/ 307389 h 4844647"/>
              <a:gd name="connsiteX14" fmla="*/ 1844299 w 1844299"/>
              <a:gd name="connsiteY14" fmla="*/ 4537258 h 4844647"/>
              <a:gd name="connsiteX15" fmla="*/ 1536910 w 1844299"/>
              <a:gd name="connsiteY15" fmla="*/ 4844647 h 4844647"/>
              <a:gd name="connsiteX16" fmla="*/ 307389 w 1844299"/>
              <a:gd name="connsiteY16" fmla="*/ 4844647 h 4844647"/>
              <a:gd name="connsiteX17" fmla="*/ 0 w 1844299"/>
              <a:gd name="connsiteY17" fmla="*/ 4537258 h 4844647"/>
              <a:gd name="connsiteX18" fmla="*/ 0 w 1844299"/>
              <a:gd name="connsiteY18" fmla="*/ 307389 h 4844647"/>
              <a:gd name="connsiteX19" fmla="*/ 307389 w 1844299"/>
              <a:gd name="connsiteY19" fmla="*/ 0 h 48446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844299" h="4844647">
                <a:moveTo>
                  <a:pt x="751669" y="309967"/>
                </a:moveTo>
                <a:cubicBezTo>
                  <a:pt x="614717" y="309967"/>
                  <a:pt x="503696" y="420988"/>
                  <a:pt x="503696" y="557940"/>
                </a:cubicBezTo>
                <a:lnTo>
                  <a:pt x="503696" y="3635875"/>
                </a:lnTo>
                <a:lnTo>
                  <a:pt x="484814" y="3646124"/>
                </a:lnTo>
                <a:cubicBezTo>
                  <a:pt x="357855" y="3731896"/>
                  <a:pt x="274383" y="3877149"/>
                  <a:pt x="274383" y="4041897"/>
                </a:cubicBezTo>
                <a:cubicBezTo>
                  <a:pt x="274383" y="4305495"/>
                  <a:pt x="488071" y="4519183"/>
                  <a:pt x="751669" y="4519183"/>
                </a:cubicBezTo>
                <a:cubicBezTo>
                  <a:pt x="1015267" y="4519183"/>
                  <a:pt x="1228955" y="4305495"/>
                  <a:pt x="1228955" y="4041897"/>
                </a:cubicBezTo>
                <a:cubicBezTo>
                  <a:pt x="1228955" y="3877149"/>
                  <a:pt x="1145483" y="3731896"/>
                  <a:pt x="1018524" y="3646124"/>
                </a:cubicBezTo>
                <a:lnTo>
                  <a:pt x="999641" y="3635875"/>
                </a:lnTo>
                <a:lnTo>
                  <a:pt x="999642" y="557940"/>
                </a:lnTo>
                <a:cubicBezTo>
                  <a:pt x="999642" y="420988"/>
                  <a:pt x="888621" y="309967"/>
                  <a:pt x="751669" y="309967"/>
                </a:cubicBezTo>
                <a:close/>
                <a:moveTo>
                  <a:pt x="307389" y="0"/>
                </a:moveTo>
                <a:lnTo>
                  <a:pt x="1536910" y="0"/>
                </a:lnTo>
                <a:cubicBezTo>
                  <a:pt x="1706676" y="0"/>
                  <a:pt x="1844299" y="137623"/>
                  <a:pt x="1844299" y="307389"/>
                </a:cubicBezTo>
                <a:lnTo>
                  <a:pt x="1844299" y="4537258"/>
                </a:lnTo>
                <a:cubicBezTo>
                  <a:pt x="1844299" y="4707024"/>
                  <a:pt x="1706676" y="4844647"/>
                  <a:pt x="1536910" y="4844647"/>
                </a:cubicBezTo>
                <a:lnTo>
                  <a:pt x="307389" y="4844647"/>
                </a:lnTo>
                <a:cubicBezTo>
                  <a:pt x="137623" y="4844647"/>
                  <a:pt x="0" y="4707024"/>
                  <a:pt x="0" y="4537258"/>
                </a:cubicBezTo>
                <a:lnTo>
                  <a:pt x="0" y="307389"/>
                </a:lnTo>
                <a:cubicBezTo>
                  <a:pt x="0" y="137623"/>
                  <a:pt x="137623" y="0"/>
                  <a:pt x="307389" y="0"/>
                </a:cubicBezTo>
                <a:close/>
              </a:path>
            </a:pathLst>
          </a:cu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2096600" y="1453597"/>
            <a:ext cx="704042" cy="3257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70" dirty="0" smtClean="0">
                <a:latin typeface="Calibri" panose="020F0502020204030204" pitchFamily="34" charset="0"/>
              </a:rPr>
              <a:t>10</a:t>
            </a:r>
          </a:p>
          <a:p>
            <a:pPr algn="ctr"/>
            <a:r>
              <a:rPr lang="en-GB" sz="1870" dirty="0" smtClean="0">
                <a:latin typeface="Calibri" panose="020F0502020204030204" pitchFamily="34" charset="0"/>
              </a:rPr>
              <a:t>9</a:t>
            </a:r>
          </a:p>
          <a:p>
            <a:pPr algn="ctr"/>
            <a:r>
              <a:rPr lang="en-GB" sz="1870" dirty="0" smtClean="0">
                <a:latin typeface="Calibri" panose="020F0502020204030204" pitchFamily="34" charset="0"/>
              </a:rPr>
              <a:t>8</a:t>
            </a:r>
          </a:p>
          <a:p>
            <a:pPr algn="ctr"/>
            <a:r>
              <a:rPr lang="en-GB" sz="1870" dirty="0" smtClean="0">
                <a:latin typeface="Calibri" panose="020F0502020204030204" pitchFamily="34" charset="0"/>
              </a:rPr>
              <a:t>7</a:t>
            </a:r>
          </a:p>
          <a:p>
            <a:pPr algn="ctr"/>
            <a:r>
              <a:rPr lang="en-GB" sz="1870" dirty="0" smtClean="0">
                <a:latin typeface="Calibri" panose="020F0502020204030204" pitchFamily="34" charset="0"/>
              </a:rPr>
              <a:t>6</a:t>
            </a:r>
          </a:p>
          <a:p>
            <a:pPr algn="ctr"/>
            <a:r>
              <a:rPr lang="en-GB" sz="1870" dirty="0" smtClean="0">
                <a:latin typeface="Calibri" panose="020F0502020204030204" pitchFamily="34" charset="0"/>
              </a:rPr>
              <a:t>5</a:t>
            </a:r>
          </a:p>
          <a:p>
            <a:pPr algn="ctr"/>
            <a:r>
              <a:rPr lang="en-GB" sz="1870" dirty="0" smtClean="0">
                <a:latin typeface="Calibri" panose="020F0502020204030204" pitchFamily="34" charset="0"/>
              </a:rPr>
              <a:t>4</a:t>
            </a:r>
          </a:p>
          <a:p>
            <a:pPr algn="ctr"/>
            <a:r>
              <a:rPr lang="en-GB" sz="1870" dirty="0" smtClean="0">
                <a:latin typeface="Calibri" panose="020F0502020204030204" pitchFamily="34" charset="0"/>
              </a:rPr>
              <a:t>3</a:t>
            </a:r>
          </a:p>
          <a:p>
            <a:pPr algn="ctr"/>
            <a:r>
              <a:rPr lang="en-GB" sz="1870" dirty="0" smtClean="0">
                <a:latin typeface="Calibri" panose="020F0502020204030204" pitchFamily="34" charset="0"/>
              </a:rPr>
              <a:t>2</a:t>
            </a:r>
          </a:p>
          <a:p>
            <a:pPr algn="ctr"/>
            <a:r>
              <a:rPr lang="en-GB" sz="1870" dirty="0" smtClean="0">
                <a:latin typeface="Calibri" panose="020F0502020204030204" pitchFamily="34" charset="0"/>
              </a:rPr>
              <a:t>1</a:t>
            </a:r>
          </a:p>
          <a:p>
            <a:pPr algn="ctr"/>
            <a:r>
              <a:rPr lang="en-GB" sz="1870" dirty="0">
                <a:latin typeface="Calibri" panose="020F0502020204030204" pitchFamily="34" charset="0"/>
              </a:rPr>
              <a:t>0</a:t>
            </a:r>
          </a:p>
        </p:txBody>
      </p:sp>
      <p:grpSp>
        <p:nvGrpSpPr>
          <p:cNvPr id="38" name="Group 37"/>
          <p:cNvGrpSpPr/>
          <p:nvPr/>
        </p:nvGrpSpPr>
        <p:grpSpPr>
          <a:xfrm>
            <a:off x="2059718" y="1630489"/>
            <a:ext cx="229770" cy="2881781"/>
            <a:chOff x="3635970" y="1181099"/>
            <a:chExt cx="229770" cy="2881781"/>
          </a:xfrm>
        </p:grpSpPr>
        <p:cxnSp>
          <p:nvCxnSpPr>
            <p:cNvPr id="11" name="Straight Connector 10"/>
            <p:cNvCxnSpPr/>
            <p:nvPr/>
          </p:nvCxnSpPr>
          <p:spPr>
            <a:xfrm>
              <a:off x="3635970" y="4062880"/>
              <a:ext cx="22977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3635970" y="3774178"/>
              <a:ext cx="22977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3635970" y="3774178"/>
              <a:ext cx="22977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3635970" y="3485476"/>
              <a:ext cx="22977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3635970" y="3485476"/>
              <a:ext cx="22977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3635970" y="3196774"/>
              <a:ext cx="22977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3635970" y="2908072"/>
              <a:ext cx="22977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3635970" y="2908072"/>
              <a:ext cx="22977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3635970" y="2619370"/>
              <a:ext cx="22977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3635970" y="2330668"/>
              <a:ext cx="22977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3635970" y="2041966"/>
              <a:ext cx="22977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3635970" y="1753265"/>
              <a:ext cx="22977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3635970" y="1755551"/>
              <a:ext cx="22977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3635970" y="1466849"/>
              <a:ext cx="22977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3635970" y="1469801"/>
              <a:ext cx="22977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3635970" y="1181099"/>
              <a:ext cx="22977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0" name="Picture 3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02"/>
          <a:stretch/>
        </p:blipFill>
        <p:spPr>
          <a:xfrm rot="16200000">
            <a:off x="1364343" y="2923530"/>
            <a:ext cx="5950857" cy="981242"/>
          </a:xfrm>
          <a:prstGeom prst="rect">
            <a:avLst/>
          </a:prstGeom>
        </p:spPr>
      </p:pic>
      <p:sp>
        <p:nvSpPr>
          <p:cNvPr id="42" name="Rounded Rectangle 41"/>
          <p:cNvSpPr/>
          <p:nvPr/>
        </p:nvSpPr>
        <p:spPr>
          <a:xfrm>
            <a:off x="5771029" y="3213111"/>
            <a:ext cx="1441128" cy="866106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9° C</a:t>
            </a:r>
            <a:endParaRPr lang="en-GB" sz="32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5935092" y="3357462"/>
            <a:ext cx="1113002" cy="577404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2380929" y="982629"/>
            <a:ext cx="42511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 smtClean="0">
                <a:latin typeface="Calibri" panose="020F0502020204030204" pitchFamily="34" charset="0"/>
              </a:rPr>
              <a:t>°</a:t>
            </a:r>
            <a:r>
              <a:rPr lang="en-GB" sz="1200" dirty="0">
                <a:latin typeface="Calibri" panose="020F0502020204030204" pitchFamily="34" charset="0"/>
              </a:rPr>
              <a:t> </a:t>
            </a:r>
            <a:r>
              <a:rPr lang="en-GB" sz="2000" dirty="0" smtClean="0">
                <a:latin typeface="Calibri" panose="020F0502020204030204" pitchFamily="34" charset="0"/>
              </a:rPr>
              <a:t>C</a:t>
            </a:r>
            <a:endParaRPr lang="en-GB" sz="2000" dirty="0"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44238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9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40"/>
          <p:cNvSpPr/>
          <p:nvPr/>
        </p:nvSpPr>
        <p:spPr>
          <a:xfrm>
            <a:off x="1367683" y="3213110"/>
            <a:ext cx="974057" cy="1901897"/>
          </a:xfrm>
          <a:prstGeom prst="rect">
            <a:avLst/>
          </a:prstGeom>
          <a:solidFill>
            <a:srgbClr val="FF0000"/>
          </a:solidFill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190171" y="4512270"/>
            <a:ext cx="1718343" cy="1147749"/>
          </a:xfrm>
          <a:prstGeom prst="rect">
            <a:avLst/>
          </a:prstGeom>
          <a:solidFill>
            <a:srgbClr val="FF0000"/>
          </a:solidFill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Freeform 38"/>
          <p:cNvSpPr/>
          <p:nvPr/>
        </p:nvSpPr>
        <p:spPr>
          <a:xfrm>
            <a:off x="1064215" y="991829"/>
            <a:ext cx="1844299" cy="4844647"/>
          </a:xfrm>
          <a:custGeom>
            <a:avLst/>
            <a:gdLst>
              <a:gd name="connsiteX0" fmla="*/ 751669 w 1844299"/>
              <a:gd name="connsiteY0" fmla="*/ 309967 h 4844647"/>
              <a:gd name="connsiteX1" fmla="*/ 503696 w 1844299"/>
              <a:gd name="connsiteY1" fmla="*/ 557940 h 4844647"/>
              <a:gd name="connsiteX2" fmla="*/ 503696 w 1844299"/>
              <a:gd name="connsiteY2" fmla="*/ 3635875 h 4844647"/>
              <a:gd name="connsiteX3" fmla="*/ 484814 w 1844299"/>
              <a:gd name="connsiteY3" fmla="*/ 3646124 h 4844647"/>
              <a:gd name="connsiteX4" fmla="*/ 274383 w 1844299"/>
              <a:gd name="connsiteY4" fmla="*/ 4041897 h 4844647"/>
              <a:gd name="connsiteX5" fmla="*/ 751669 w 1844299"/>
              <a:gd name="connsiteY5" fmla="*/ 4519183 h 4844647"/>
              <a:gd name="connsiteX6" fmla="*/ 1228955 w 1844299"/>
              <a:gd name="connsiteY6" fmla="*/ 4041897 h 4844647"/>
              <a:gd name="connsiteX7" fmla="*/ 1018524 w 1844299"/>
              <a:gd name="connsiteY7" fmla="*/ 3646124 h 4844647"/>
              <a:gd name="connsiteX8" fmla="*/ 999641 w 1844299"/>
              <a:gd name="connsiteY8" fmla="*/ 3635875 h 4844647"/>
              <a:gd name="connsiteX9" fmla="*/ 999642 w 1844299"/>
              <a:gd name="connsiteY9" fmla="*/ 557940 h 4844647"/>
              <a:gd name="connsiteX10" fmla="*/ 751669 w 1844299"/>
              <a:gd name="connsiteY10" fmla="*/ 309967 h 4844647"/>
              <a:gd name="connsiteX11" fmla="*/ 307389 w 1844299"/>
              <a:gd name="connsiteY11" fmla="*/ 0 h 4844647"/>
              <a:gd name="connsiteX12" fmla="*/ 1536910 w 1844299"/>
              <a:gd name="connsiteY12" fmla="*/ 0 h 4844647"/>
              <a:gd name="connsiteX13" fmla="*/ 1844299 w 1844299"/>
              <a:gd name="connsiteY13" fmla="*/ 307389 h 4844647"/>
              <a:gd name="connsiteX14" fmla="*/ 1844299 w 1844299"/>
              <a:gd name="connsiteY14" fmla="*/ 4537258 h 4844647"/>
              <a:gd name="connsiteX15" fmla="*/ 1536910 w 1844299"/>
              <a:gd name="connsiteY15" fmla="*/ 4844647 h 4844647"/>
              <a:gd name="connsiteX16" fmla="*/ 307389 w 1844299"/>
              <a:gd name="connsiteY16" fmla="*/ 4844647 h 4844647"/>
              <a:gd name="connsiteX17" fmla="*/ 0 w 1844299"/>
              <a:gd name="connsiteY17" fmla="*/ 4537258 h 4844647"/>
              <a:gd name="connsiteX18" fmla="*/ 0 w 1844299"/>
              <a:gd name="connsiteY18" fmla="*/ 307389 h 4844647"/>
              <a:gd name="connsiteX19" fmla="*/ 307389 w 1844299"/>
              <a:gd name="connsiteY19" fmla="*/ 0 h 48446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844299" h="4844647">
                <a:moveTo>
                  <a:pt x="751669" y="309967"/>
                </a:moveTo>
                <a:cubicBezTo>
                  <a:pt x="614717" y="309967"/>
                  <a:pt x="503696" y="420988"/>
                  <a:pt x="503696" y="557940"/>
                </a:cubicBezTo>
                <a:lnTo>
                  <a:pt x="503696" y="3635875"/>
                </a:lnTo>
                <a:lnTo>
                  <a:pt x="484814" y="3646124"/>
                </a:lnTo>
                <a:cubicBezTo>
                  <a:pt x="357855" y="3731896"/>
                  <a:pt x="274383" y="3877149"/>
                  <a:pt x="274383" y="4041897"/>
                </a:cubicBezTo>
                <a:cubicBezTo>
                  <a:pt x="274383" y="4305495"/>
                  <a:pt x="488071" y="4519183"/>
                  <a:pt x="751669" y="4519183"/>
                </a:cubicBezTo>
                <a:cubicBezTo>
                  <a:pt x="1015267" y="4519183"/>
                  <a:pt x="1228955" y="4305495"/>
                  <a:pt x="1228955" y="4041897"/>
                </a:cubicBezTo>
                <a:cubicBezTo>
                  <a:pt x="1228955" y="3877149"/>
                  <a:pt x="1145483" y="3731896"/>
                  <a:pt x="1018524" y="3646124"/>
                </a:cubicBezTo>
                <a:lnTo>
                  <a:pt x="999641" y="3635875"/>
                </a:lnTo>
                <a:lnTo>
                  <a:pt x="999642" y="557940"/>
                </a:lnTo>
                <a:cubicBezTo>
                  <a:pt x="999642" y="420988"/>
                  <a:pt x="888621" y="309967"/>
                  <a:pt x="751669" y="309967"/>
                </a:cubicBezTo>
                <a:close/>
                <a:moveTo>
                  <a:pt x="307389" y="0"/>
                </a:moveTo>
                <a:lnTo>
                  <a:pt x="1536910" y="0"/>
                </a:lnTo>
                <a:cubicBezTo>
                  <a:pt x="1706676" y="0"/>
                  <a:pt x="1844299" y="137623"/>
                  <a:pt x="1844299" y="307389"/>
                </a:cubicBezTo>
                <a:lnTo>
                  <a:pt x="1844299" y="4537258"/>
                </a:lnTo>
                <a:cubicBezTo>
                  <a:pt x="1844299" y="4707024"/>
                  <a:pt x="1706676" y="4844647"/>
                  <a:pt x="1536910" y="4844647"/>
                </a:cubicBezTo>
                <a:lnTo>
                  <a:pt x="307389" y="4844647"/>
                </a:lnTo>
                <a:cubicBezTo>
                  <a:pt x="137623" y="4844647"/>
                  <a:pt x="0" y="4707024"/>
                  <a:pt x="0" y="4537258"/>
                </a:cubicBezTo>
                <a:lnTo>
                  <a:pt x="0" y="307389"/>
                </a:lnTo>
                <a:cubicBezTo>
                  <a:pt x="0" y="137623"/>
                  <a:pt x="137623" y="0"/>
                  <a:pt x="307389" y="0"/>
                </a:cubicBezTo>
                <a:close/>
              </a:path>
            </a:pathLst>
          </a:cu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2122726" y="1453597"/>
            <a:ext cx="704042" cy="3257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70" dirty="0" smtClean="0">
                <a:latin typeface="Calibri" panose="020F0502020204030204" pitchFamily="34" charset="0"/>
              </a:rPr>
              <a:t>20</a:t>
            </a:r>
          </a:p>
          <a:p>
            <a:pPr algn="ctr"/>
            <a:r>
              <a:rPr lang="en-GB" sz="1870" dirty="0" smtClean="0">
                <a:latin typeface="Calibri" panose="020F0502020204030204" pitchFamily="34" charset="0"/>
              </a:rPr>
              <a:t>18</a:t>
            </a:r>
          </a:p>
          <a:p>
            <a:pPr algn="ctr"/>
            <a:r>
              <a:rPr lang="en-GB" sz="1870" dirty="0" smtClean="0">
                <a:latin typeface="Calibri" panose="020F0502020204030204" pitchFamily="34" charset="0"/>
              </a:rPr>
              <a:t>16</a:t>
            </a:r>
          </a:p>
          <a:p>
            <a:pPr algn="ctr"/>
            <a:r>
              <a:rPr lang="en-GB" sz="1870" dirty="0" smtClean="0">
                <a:latin typeface="Calibri" panose="020F0502020204030204" pitchFamily="34" charset="0"/>
              </a:rPr>
              <a:t>14</a:t>
            </a:r>
          </a:p>
          <a:p>
            <a:pPr algn="ctr"/>
            <a:r>
              <a:rPr lang="en-GB" sz="1870" dirty="0" smtClean="0">
                <a:latin typeface="Calibri" panose="020F0502020204030204" pitchFamily="34" charset="0"/>
              </a:rPr>
              <a:t>12</a:t>
            </a:r>
          </a:p>
          <a:p>
            <a:pPr algn="ctr"/>
            <a:r>
              <a:rPr lang="en-GB" sz="1870" dirty="0" smtClean="0">
                <a:latin typeface="Calibri" panose="020F0502020204030204" pitchFamily="34" charset="0"/>
              </a:rPr>
              <a:t>10</a:t>
            </a:r>
          </a:p>
          <a:p>
            <a:pPr algn="ctr"/>
            <a:r>
              <a:rPr lang="en-GB" sz="1870" dirty="0">
                <a:latin typeface="Calibri" panose="020F0502020204030204" pitchFamily="34" charset="0"/>
              </a:rPr>
              <a:t>8</a:t>
            </a:r>
            <a:endParaRPr lang="en-GB" sz="1870" dirty="0" smtClean="0">
              <a:latin typeface="Calibri" panose="020F0502020204030204" pitchFamily="34" charset="0"/>
            </a:endParaRPr>
          </a:p>
          <a:p>
            <a:pPr algn="ctr"/>
            <a:r>
              <a:rPr lang="en-GB" sz="1870" dirty="0">
                <a:latin typeface="Calibri" panose="020F0502020204030204" pitchFamily="34" charset="0"/>
              </a:rPr>
              <a:t>6</a:t>
            </a:r>
            <a:endParaRPr lang="en-GB" sz="1870" dirty="0" smtClean="0">
              <a:latin typeface="Calibri" panose="020F0502020204030204" pitchFamily="34" charset="0"/>
            </a:endParaRPr>
          </a:p>
          <a:p>
            <a:pPr algn="ctr"/>
            <a:r>
              <a:rPr lang="en-GB" sz="1870" dirty="0">
                <a:latin typeface="Calibri" panose="020F0502020204030204" pitchFamily="34" charset="0"/>
              </a:rPr>
              <a:t>4</a:t>
            </a:r>
            <a:endParaRPr lang="en-GB" sz="1870" dirty="0" smtClean="0">
              <a:latin typeface="Calibri" panose="020F0502020204030204" pitchFamily="34" charset="0"/>
            </a:endParaRPr>
          </a:p>
          <a:p>
            <a:pPr algn="ctr"/>
            <a:r>
              <a:rPr lang="en-GB" sz="1870" dirty="0" smtClean="0">
                <a:latin typeface="Calibri" panose="020F0502020204030204" pitchFamily="34" charset="0"/>
              </a:rPr>
              <a:t>2</a:t>
            </a:r>
          </a:p>
          <a:p>
            <a:pPr algn="ctr"/>
            <a:r>
              <a:rPr lang="en-GB" sz="1870" dirty="0">
                <a:latin typeface="Calibri" panose="020F0502020204030204" pitchFamily="34" charset="0"/>
              </a:rPr>
              <a:t>0</a:t>
            </a:r>
          </a:p>
        </p:txBody>
      </p:sp>
      <p:grpSp>
        <p:nvGrpSpPr>
          <p:cNvPr id="38" name="Group 37"/>
          <p:cNvGrpSpPr/>
          <p:nvPr/>
        </p:nvGrpSpPr>
        <p:grpSpPr>
          <a:xfrm>
            <a:off x="2072781" y="1630489"/>
            <a:ext cx="229770" cy="2881781"/>
            <a:chOff x="3635970" y="1181099"/>
            <a:chExt cx="229770" cy="2881781"/>
          </a:xfrm>
        </p:grpSpPr>
        <p:cxnSp>
          <p:nvCxnSpPr>
            <p:cNvPr id="11" name="Straight Connector 10"/>
            <p:cNvCxnSpPr/>
            <p:nvPr/>
          </p:nvCxnSpPr>
          <p:spPr>
            <a:xfrm>
              <a:off x="3635970" y="4062880"/>
              <a:ext cx="22977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3635970" y="3774178"/>
              <a:ext cx="22977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3635970" y="3774178"/>
              <a:ext cx="22977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3635970" y="3485476"/>
              <a:ext cx="22977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3635970" y="3485476"/>
              <a:ext cx="22977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3635970" y="3196774"/>
              <a:ext cx="22977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3635970" y="2908072"/>
              <a:ext cx="22977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3635970" y="2908072"/>
              <a:ext cx="22977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3635970" y="2619370"/>
              <a:ext cx="22977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3635970" y="2330668"/>
              <a:ext cx="22977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3635970" y="2041966"/>
              <a:ext cx="22977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3635970" y="1753265"/>
              <a:ext cx="22977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3635970" y="1755551"/>
              <a:ext cx="22977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3635970" y="1466849"/>
              <a:ext cx="22977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3635970" y="1469801"/>
              <a:ext cx="22977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3635970" y="1181099"/>
              <a:ext cx="22977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0" name="Picture 3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02"/>
          <a:stretch/>
        </p:blipFill>
        <p:spPr>
          <a:xfrm rot="16200000">
            <a:off x="1364343" y="2766907"/>
            <a:ext cx="5950857" cy="981242"/>
          </a:xfrm>
          <a:prstGeom prst="rect">
            <a:avLst/>
          </a:prstGeom>
        </p:spPr>
      </p:pic>
      <p:sp>
        <p:nvSpPr>
          <p:cNvPr id="42" name="Rounded Rectangle 41"/>
          <p:cNvSpPr/>
          <p:nvPr/>
        </p:nvSpPr>
        <p:spPr>
          <a:xfrm>
            <a:off x="5771029" y="3213111"/>
            <a:ext cx="1441128" cy="866106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9° C</a:t>
            </a:r>
            <a:endParaRPr lang="en-GB" sz="32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D27F98AE-E148-4145-B805-880FE5F199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7920" y="1602916"/>
            <a:ext cx="626646" cy="626646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3622CE17-6CBE-6040-B6F8-C91DBF3E4099}"/>
              </a:ext>
            </a:extLst>
          </p:cNvPr>
          <p:cNvSpPr txBox="1"/>
          <p:nvPr/>
        </p:nvSpPr>
        <p:spPr>
          <a:xfrm>
            <a:off x="5774397" y="2252016"/>
            <a:ext cx="15122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Have a </a:t>
            </a:r>
            <a:r>
              <a:rPr lang="en-GB" sz="2400" dirty="0" smtClean="0">
                <a:latin typeface="Calibri" panose="020F0502020204030204" pitchFamily="34" charset="0"/>
              </a:rPr>
              <a:t>think</a:t>
            </a:r>
            <a:endParaRPr lang="en-GB" sz="2400" dirty="0">
              <a:latin typeface="Calibri" panose="020F0502020204030204" pitchFamily="34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5935092" y="3304043"/>
            <a:ext cx="1113002" cy="577404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40757" y="2813422"/>
            <a:ext cx="6154056" cy="981242"/>
          </a:xfrm>
          <a:prstGeom prst="rect">
            <a:avLst/>
          </a:prstGeom>
        </p:spPr>
      </p:pic>
      <p:sp>
        <p:nvSpPr>
          <p:cNvPr id="48" name="Rectangle 47"/>
          <p:cNvSpPr/>
          <p:nvPr/>
        </p:nvSpPr>
        <p:spPr>
          <a:xfrm>
            <a:off x="2380929" y="982629"/>
            <a:ext cx="42511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 smtClean="0">
                <a:latin typeface="Calibri" panose="020F0502020204030204" pitchFamily="34" charset="0"/>
              </a:rPr>
              <a:t>°</a:t>
            </a:r>
            <a:r>
              <a:rPr lang="en-GB" sz="1200" dirty="0">
                <a:latin typeface="Calibri" panose="020F0502020204030204" pitchFamily="34" charset="0"/>
              </a:rPr>
              <a:t> </a:t>
            </a:r>
            <a:r>
              <a:rPr lang="en-GB" sz="2000" dirty="0" smtClean="0">
                <a:latin typeface="Calibri" panose="020F0502020204030204" pitchFamily="34" charset="0"/>
              </a:rPr>
              <a:t>C</a:t>
            </a:r>
            <a:endParaRPr lang="en-GB" sz="2000" dirty="0"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31030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9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4" grpId="0"/>
      <p:bldP spid="4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40"/>
          <p:cNvSpPr/>
          <p:nvPr/>
        </p:nvSpPr>
        <p:spPr>
          <a:xfrm rot="5400000">
            <a:off x="2990813" y="712021"/>
            <a:ext cx="974057" cy="2737714"/>
          </a:xfrm>
          <a:prstGeom prst="rect">
            <a:avLst/>
          </a:prstGeom>
          <a:solidFill>
            <a:srgbClr val="FF0000"/>
          </a:solidFill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 rot="5400000">
            <a:off x="2413569" y="-310732"/>
            <a:ext cx="1844299" cy="4844647"/>
            <a:chOff x="1064215" y="991829"/>
            <a:chExt cx="1844299" cy="4844647"/>
          </a:xfrm>
        </p:grpSpPr>
        <p:sp>
          <p:nvSpPr>
            <p:cNvPr id="5" name="Rectangle 4"/>
            <p:cNvSpPr/>
            <p:nvPr/>
          </p:nvSpPr>
          <p:spPr>
            <a:xfrm>
              <a:off x="1190171" y="4512270"/>
              <a:ext cx="1718343" cy="1147749"/>
            </a:xfrm>
            <a:prstGeom prst="rect">
              <a:avLst/>
            </a:prstGeom>
            <a:solidFill>
              <a:srgbClr val="FF0000"/>
            </a:solidFill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Freeform 38"/>
            <p:cNvSpPr/>
            <p:nvPr/>
          </p:nvSpPr>
          <p:spPr>
            <a:xfrm>
              <a:off x="1064215" y="991829"/>
              <a:ext cx="1844299" cy="4844647"/>
            </a:xfrm>
            <a:custGeom>
              <a:avLst/>
              <a:gdLst>
                <a:gd name="connsiteX0" fmla="*/ 751669 w 1844299"/>
                <a:gd name="connsiteY0" fmla="*/ 309967 h 4844647"/>
                <a:gd name="connsiteX1" fmla="*/ 503696 w 1844299"/>
                <a:gd name="connsiteY1" fmla="*/ 557940 h 4844647"/>
                <a:gd name="connsiteX2" fmla="*/ 503696 w 1844299"/>
                <a:gd name="connsiteY2" fmla="*/ 3635875 h 4844647"/>
                <a:gd name="connsiteX3" fmla="*/ 484814 w 1844299"/>
                <a:gd name="connsiteY3" fmla="*/ 3646124 h 4844647"/>
                <a:gd name="connsiteX4" fmla="*/ 274383 w 1844299"/>
                <a:gd name="connsiteY4" fmla="*/ 4041897 h 4844647"/>
                <a:gd name="connsiteX5" fmla="*/ 751669 w 1844299"/>
                <a:gd name="connsiteY5" fmla="*/ 4519183 h 4844647"/>
                <a:gd name="connsiteX6" fmla="*/ 1228955 w 1844299"/>
                <a:gd name="connsiteY6" fmla="*/ 4041897 h 4844647"/>
                <a:gd name="connsiteX7" fmla="*/ 1018524 w 1844299"/>
                <a:gd name="connsiteY7" fmla="*/ 3646124 h 4844647"/>
                <a:gd name="connsiteX8" fmla="*/ 999641 w 1844299"/>
                <a:gd name="connsiteY8" fmla="*/ 3635875 h 4844647"/>
                <a:gd name="connsiteX9" fmla="*/ 999642 w 1844299"/>
                <a:gd name="connsiteY9" fmla="*/ 557940 h 4844647"/>
                <a:gd name="connsiteX10" fmla="*/ 751669 w 1844299"/>
                <a:gd name="connsiteY10" fmla="*/ 309967 h 4844647"/>
                <a:gd name="connsiteX11" fmla="*/ 307389 w 1844299"/>
                <a:gd name="connsiteY11" fmla="*/ 0 h 4844647"/>
                <a:gd name="connsiteX12" fmla="*/ 1536910 w 1844299"/>
                <a:gd name="connsiteY12" fmla="*/ 0 h 4844647"/>
                <a:gd name="connsiteX13" fmla="*/ 1844299 w 1844299"/>
                <a:gd name="connsiteY13" fmla="*/ 307389 h 4844647"/>
                <a:gd name="connsiteX14" fmla="*/ 1844299 w 1844299"/>
                <a:gd name="connsiteY14" fmla="*/ 4537258 h 4844647"/>
                <a:gd name="connsiteX15" fmla="*/ 1536910 w 1844299"/>
                <a:gd name="connsiteY15" fmla="*/ 4844647 h 4844647"/>
                <a:gd name="connsiteX16" fmla="*/ 307389 w 1844299"/>
                <a:gd name="connsiteY16" fmla="*/ 4844647 h 4844647"/>
                <a:gd name="connsiteX17" fmla="*/ 0 w 1844299"/>
                <a:gd name="connsiteY17" fmla="*/ 4537258 h 4844647"/>
                <a:gd name="connsiteX18" fmla="*/ 0 w 1844299"/>
                <a:gd name="connsiteY18" fmla="*/ 307389 h 4844647"/>
                <a:gd name="connsiteX19" fmla="*/ 307389 w 1844299"/>
                <a:gd name="connsiteY19" fmla="*/ 0 h 48446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44299" h="4844647">
                  <a:moveTo>
                    <a:pt x="751669" y="309967"/>
                  </a:moveTo>
                  <a:cubicBezTo>
                    <a:pt x="614717" y="309967"/>
                    <a:pt x="503696" y="420988"/>
                    <a:pt x="503696" y="557940"/>
                  </a:cubicBezTo>
                  <a:lnTo>
                    <a:pt x="503696" y="3635875"/>
                  </a:lnTo>
                  <a:lnTo>
                    <a:pt x="484814" y="3646124"/>
                  </a:lnTo>
                  <a:cubicBezTo>
                    <a:pt x="357855" y="3731896"/>
                    <a:pt x="274383" y="3877149"/>
                    <a:pt x="274383" y="4041897"/>
                  </a:cubicBezTo>
                  <a:cubicBezTo>
                    <a:pt x="274383" y="4305495"/>
                    <a:pt x="488071" y="4519183"/>
                    <a:pt x="751669" y="4519183"/>
                  </a:cubicBezTo>
                  <a:cubicBezTo>
                    <a:pt x="1015267" y="4519183"/>
                    <a:pt x="1228955" y="4305495"/>
                    <a:pt x="1228955" y="4041897"/>
                  </a:cubicBezTo>
                  <a:cubicBezTo>
                    <a:pt x="1228955" y="3877149"/>
                    <a:pt x="1145483" y="3731896"/>
                    <a:pt x="1018524" y="3646124"/>
                  </a:cubicBezTo>
                  <a:lnTo>
                    <a:pt x="999641" y="3635875"/>
                  </a:lnTo>
                  <a:lnTo>
                    <a:pt x="999642" y="557940"/>
                  </a:lnTo>
                  <a:cubicBezTo>
                    <a:pt x="999642" y="420988"/>
                    <a:pt x="888621" y="309967"/>
                    <a:pt x="751669" y="309967"/>
                  </a:cubicBezTo>
                  <a:close/>
                  <a:moveTo>
                    <a:pt x="307389" y="0"/>
                  </a:moveTo>
                  <a:lnTo>
                    <a:pt x="1536910" y="0"/>
                  </a:lnTo>
                  <a:cubicBezTo>
                    <a:pt x="1706676" y="0"/>
                    <a:pt x="1844299" y="137623"/>
                    <a:pt x="1844299" y="307389"/>
                  </a:cubicBezTo>
                  <a:lnTo>
                    <a:pt x="1844299" y="4537258"/>
                  </a:lnTo>
                  <a:cubicBezTo>
                    <a:pt x="1844299" y="4707024"/>
                    <a:pt x="1706676" y="4844647"/>
                    <a:pt x="1536910" y="4844647"/>
                  </a:cubicBezTo>
                  <a:lnTo>
                    <a:pt x="307389" y="4844647"/>
                  </a:lnTo>
                  <a:cubicBezTo>
                    <a:pt x="137623" y="4844647"/>
                    <a:pt x="0" y="4707024"/>
                    <a:pt x="0" y="4537258"/>
                  </a:cubicBezTo>
                  <a:lnTo>
                    <a:pt x="0" y="307389"/>
                  </a:lnTo>
                  <a:cubicBezTo>
                    <a:pt x="0" y="137623"/>
                    <a:pt x="137623" y="0"/>
                    <a:pt x="307389" y="0"/>
                  </a:cubicBezTo>
                  <a:close/>
                </a:path>
              </a:pathLst>
            </a:cu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2070493" y="1453597"/>
              <a:ext cx="704042" cy="32578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20</a:t>
              </a:r>
            </a:p>
            <a:p>
              <a:pPr algn="ctr"/>
              <a:endParaRPr lang="en-GB" sz="1870" dirty="0" smtClean="0">
                <a:latin typeface="Calibri" panose="020F0502020204030204" pitchFamily="34" charset="0"/>
              </a:endParaRPr>
            </a:p>
            <a:p>
              <a:pPr algn="ctr"/>
              <a:endParaRPr lang="en-GB" sz="1870" dirty="0">
                <a:latin typeface="Calibri" panose="020F0502020204030204" pitchFamily="34" charset="0"/>
              </a:endParaRPr>
            </a:p>
            <a:p>
              <a:pPr algn="ctr"/>
              <a:endParaRPr lang="en-GB" sz="1870" dirty="0" smtClean="0">
                <a:latin typeface="Calibri" panose="020F0502020204030204" pitchFamily="34" charset="0"/>
              </a:endParaRPr>
            </a:p>
            <a:p>
              <a:pPr algn="ctr"/>
              <a:endParaRPr lang="en-GB" sz="1870" dirty="0">
                <a:latin typeface="Calibri" panose="020F0502020204030204" pitchFamily="34" charset="0"/>
              </a:endParaRP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10</a:t>
              </a:r>
            </a:p>
            <a:p>
              <a:pPr algn="ctr"/>
              <a:endParaRPr lang="en-GB" sz="1870" dirty="0" smtClean="0">
                <a:latin typeface="Calibri" panose="020F0502020204030204" pitchFamily="34" charset="0"/>
              </a:endParaRPr>
            </a:p>
            <a:p>
              <a:pPr algn="ctr"/>
              <a:endParaRPr lang="en-GB" sz="1870" dirty="0">
                <a:latin typeface="Calibri" panose="020F0502020204030204" pitchFamily="34" charset="0"/>
              </a:endParaRPr>
            </a:p>
            <a:p>
              <a:pPr algn="ctr"/>
              <a:endParaRPr lang="en-GB" sz="1870" dirty="0" smtClean="0">
                <a:latin typeface="Calibri" panose="020F0502020204030204" pitchFamily="34" charset="0"/>
              </a:endParaRPr>
            </a:p>
            <a:p>
              <a:pPr algn="ctr"/>
              <a:endParaRPr lang="en-GB" sz="1870" dirty="0">
                <a:latin typeface="Calibri" panose="020F0502020204030204" pitchFamily="34" charset="0"/>
              </a:endParaRP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0</a:t>
              </a:r>
              <a:endParaRPr lang="en-GB" sz="1870" dirty="0">
                <a:latin typeface="Calibri" panose="020F0502020204030204" pitchFamily="34" charset="0"/>
              </a:endParaRPr>
            </a:p>
          </p:txBody>
        </p:sp>
        <p:grpSp>
          <p:nvGrpSpPr>
            <p:cNvPr id="38" name="Group 37"/>
            <p:cNvGrpSpPr/>
            <p:nvPr/>
          </p:nvGrpSpPr>
          <p:grpSpPr>
            <a:xfrm>
              <a:off x="2059718" y="1630489"/>
              <a:ext cx="242836" cy="2881781"/>
              <a:chOff x="3583718" y="1181099"/>
              <a:chExt cx="242836" cy="2881781"/>
            </a:xfrm>
          </p:grpSpPr>
          <p:cxnSp>
            <p:nvCxnSpPr>
              <p:cNvPr id="11" name="Straight Connector 10"/>
              <p:cNvCxnSpPr/>
              <p:nvPr/>
            </p:nvCxnSpPr>
            <p:spPr>
              <a:xfrm>
                <a:off x="3583718" y="4062880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/>
              <p:cNvCxnSpPr/>
              <p:nvPr/>
            </p:nvCxnSpPr>
            <p:spPr>
              <a:xfrm>
                <a:off x="3596784" y="3774178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/>
              <p:cNvCxnSpPr/>
              <p:nvPr/>
            </p:nvCxnSpPr>
            <p:spPr>
              <a:xfrm>
                <a:off x="3596784" y="3485476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/>
              <p:cNvCxnSpPr/>
              <p:nvPr/>
            </p:nvCxnSpPr>
            <p:spPr>
              <a:xfrm>
                <a:off x="3583721" y="3196774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/>
              <p:cNvCxnSpPr/>
              <p:nvPr/>
            </p:nvCxnSpPr>
            <p:spPr>
              <a:xfrm>
                <a:off x="3596784" y="2908072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3583721" y="2619370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3583721" y="2330668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3583721" y="2041966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3583721" y="1753265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/>
              <p:cNvCxnSpPr/>
              <p:nvPr/>
            </p:nvCxnSpPr>
            <p:spPr>
              <a:xfrm>
                <a:off x="3583720" y="1466849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36"/>
              <p:cNvCxnSpPr/>
              <p:nvPr/>
            </p:nvCxnSpPr>
            <p:spPr>
              <a:xfrm>
                <a:off x="3583720" y="1181099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43" name="Picture 42">
            <a:extLst>
              <a:ext uri="{FF2B5EF4-FFF2-40B4-BE49-F238E27FC236}">
                <a16:creationId xmlns:a16="http://schemas.microsoft.com/office/drawing/2014/main" id="{D27F98AE-E148-4145-B805-880FE5F19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3502" y="3219708"/>
            <a:ext cx="697680" cy="697680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3622CE17-6CBE-6040-B6F8-C91DBF3E4099}"/>
              </a:ext>
            </a:extLst>
          </p:cNvPr>
          <p:cNvSpPr txBox="1"/>
          <p:nvPr/>
        </p:nvSpPr>
        <p:spPr>
          <a:xfrm>
            <a:off x="5186646" y="3354760"/>
            <a:ext cx="29900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Have a </a:t>
            </a:r>
            <a:r>
              <a:rPr lang="en-GB" sz="2400" dirty="0" smtClean="0">
                <a:latin typeface="Calibri" panose="020F0502020204030204" pitchFamily="34" charset="0"/>
              </a:rPr>
              <a:t>think</a:t>
            </a:r>
            <a:endParaRPr lang="en-GB" sz="2400" dirty="0">
              <a:latin typeface="Calibri" panose="020F050202020403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 rot="5400000">
            <a:off x="2413574" y="2645028"/>
            <a:ext cx="1844299" cy="4844647"/>
            <a:chOff x="1765167" y="2237714"/>
            <a:chExt cx="1844299" cy="4844647"/>
          </a:xfrm>
        </p:grpSpPr>
        <p:sp>
          <p:nvSpPr>
            <p:cNvPr id="47" name="Rectangle 46"/>
            <p:cNvSpPr/>
            <p:nvPr/>
          </p:nvSpPr>
          <p:spPr>
            <a:xfrm>
              <a:off x="2068636" y="3149062"/>
              <a:ext cx="974057" cy="3198768"/>
            </a:xfrm>
            <a:prstGeom prst="rect">
              <a:avLst/>
            </a:prstGeom>
            <a:solidFill>
              <a:srgbClr val="FF0000"/>
            </a:solidFill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Rectangle 47"/>
            <p:cNvSpPr/>
            <p:nvPr/>
          </p:nvSpPr>
          <p:spPr>
            <a:xfrm>
              <a:off x="1891123" y="5758155"/>
              <a:ext cx="1718343" cy="1147749"/>
            </a:xfrm>
            <a:prstGeom prst="rect">
              <a:avLst/>
            </a:prstGeom>
            <a:solidFill>
              <a:srgbClr val="FF0000"/>
            </a:solidFill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1765167" y="2237714"/>
              <a:ext cx="1844299" cy="4844647"/>
            </a:xfrm>
            <a:custGeom>
              <a:avLst/>
              <a:gdLst>
                <a:gd name="connsiteX0" fmla="*/ 751669 w 1844299"/>
                <a:gd name="connsiteY0" fmla="*/ 309967 h 4844647"/>
                <a:gd name="connsiteX1" fmla="*/ 503696 w 1844299"/>
                <a:gd name="connsiteY1" fmla="*/ 557940 h 4844647"/>
                <a:gd name="connsiteX2" fmla="*/ 503696 w 1844299"/>
                <a:gd name="connsiteY2" fmla="*/ 3635875 h 4844647"/>
                <a:gd name="connsiteX3" fmla="*/ 484814 w 1844299"/>
                <a:gd name="connsiteY3" fmla="*/ 3646124 h 4844647"/>
                <a:gd name="connsiteX4" fmla="*/ 274383 w 1844299"/>
                <a:gd name="connsiteY4" fmla="*/ 4041897 h 4844647"/>
                <a:gd name="connsiteX5" fmla="*/ 751669 w 1844299"/>
                <a:gd name="connsiteY5" fmla="*/ 4519183 h 4844647"/>
                <a:gd name="connsiteX6" fmla="*/ 1228955 w 1844299"/>
                <a:gd name="connsiteY6" fmla="*/ 4041897 h 4844647"/>
                <a:gd name="connsiteX7" fmla="*/ 1018524 w 1844299"/>
                <a:gd name="connsiteY7" fmla="*/ 3646124 h 4844647"/>
                <a:gd name="connsiteX8" fmla="*/ 999641 w 1844299"/>
                <a:gd name="connsiteY8" fmla="*/ 3635875 h 4844647"/>
                <a:gd name="connsiteX9" fmla="*/ 999642 w 1844299"/>
                <a:gd name="connsiteY9" fmla="*/ 557940 h 4844647"/>
                <a:gd name="connsiteX10" fmla="*/ 751669 w 1844299"/>
                <a:gd name="connsiteY10" fmla="*/ 309967 h 4844647"/>
                <a:gd name="connsiteX11" fmla="*/ 307389 w 1844299"/>
                <a:gd name="connsiteY11" fmla="*/ 0 h 4844647"/>
                <a:gd name="connsiteX12" fmla="*/ 1536910 w 1844299"/>
                <a:gd name="connsiteY12" fmla="*/ 0 h 4844647"/>
                <a:gd name="connsiteX13" fmla="*/ 1844299 w 1844299"/>
                <a:gd name="connsiteY13" fmla="*/ 307389 h 4844647"/>
                <a:gd name="connsiteX14" fmla="*/ 1844299 w 1844299"/>
                <a:gd name="connsiteY14" fmla="*/ 4537258 h 4844647"/>
                <a:gd name="connsiteX15" fmla="*/ 1536910 w 1844299"/>
                <a:gd name="connsiteY15" fmla="*/ 4844647 h 4844647"/>
                <a:gd name="connsiteX16" fmla="*/ 307389 w 1844299"/>
                <a:gd name="connsiteY16" fmla="*/ 4844647 h 4844647"/>
                <a:gd name="connsiteX17" fmla="*/ 0 w 1844299"/>
                <a:gd name="connsiteY17" fmla="*/ 4537258 h 4844647"/>
                <a:gd name="connsiteX18" fmla="*/ 0 w 1844299"/>
                <a:gd name="connsiteY18" fmla="*/ 307389 h 4844647"/>
                <a:gd name="connsiteX19" fmla="*/ 307389 w 1844299"/>
                <a:gd name="connsiteY19" fmla="*/ 0 h 48446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44299" h="4844647">
                  <a:moveTo>
                    <a:pt x="751669" y="309967"/>
                  </a:moveTo>
                  <a:cubicBezTo>
                    <a:pt x="614717" y="309967"/>
                    <a:pt x="503696" y="420988"/>
                    <a:pt x="503696" y="557940"/>
                  </a:cubicBezTo>
                  <a:lnTo>
                    <a:pt x="503696" y="3635875"/>
                  </a:lnTo>
                  <a:lnTo>
                    <a:pt x="484814" y="3646124"/>
                  </a:lnTo>
                  <a:cubicBezTo>
                    <a:pt x="357855" y="3731896"/>
                    <a:pt x="274383" y="3877149"/>
                    <a:pt x="274383" y="4041897"/>
                  </a:cubicBezTo>
                  <a:cubicBezTo>
                    <a:pt x="274383" y="4305495"/>
                    <a:pt x="488071" y="4519183"/>
                    <a:pt x="751669" y="4519183"/>
                  </a:cubicBezTo>
                  <a:cubicBezTo>
                    <a:pt x="1015267" y="4519183"/>
                    <a:pt x="1228955" y="4305495"/>
                    <a:pt x="1228955" y="4041897"/>
                  </a:cubicBezTo>
                  <a:cubicBezTo>
                    <a:pt x="1228955" y="3877149"/>
                    <a:pt x="1145483" y="3731896"/>
                    <a:pt x="1018524" y="3646124"/>
                  </a:cubicBezTo>
                  <a:lnTo>
                    <a:pt x="999641" y="3635875"/>
                  </a:lnTo>
                  <a:lnTo>
                    <a:pt x="999642" y="557940"/>
                  </a:lnTo>
                  <a:cubicBezTo>
                    <a:pt x="999642" y="420988"/>
                    <a:pt x="888621" y="309967"/>
                    <a:pt x="751669" y="309967"/>
                  </a:cubicBezTo>
                  <a:close/>
                  <a:moveTo>
                    <a:pt x="307389" y="0"/>
                  </a:moveTo>
                  <a:lnTo>
                    <a:pt x="1536910" y="0"/>
                  </a:lnTo>
                  <a:cubicBezTo>
                    <a:pt x="1706676" y="0"/>
                    <a:pt x="1844299" y="137623"/>
                    <a:pt x="1844299" y="307389"/>
                  </a:cubicBezTo>
                  <a:lnTo>
                    <a:pt x="1844299" y="4537258"/>
                  </a:lnTo>
                  <a:cubicBezTo>
                    <a:pt x="1844299" y="4707024"/>
                    <a:pt x="1706676" y="4844647"/>
                    <a:pt x="1536910" y="4844647"/>
                  </a:cubicBezTo>
                  <a:lnTo>
                    <a:pt x="307389" y="4844647"/>
                  </a:lnTo>
                  <a:cubicBezTo>
                    <a:pt x="137623" y="4844647"/>
                    <a:pt x="0" y="4707024"/>
                    <a:pt x="0" y="4537258"/>
                  </a:cubicBezTo>
                  <a:lnTo>
                    <a:pt x="0" y="307389"/>
                  </a:lnTo>
                  <a:cubicBezTo>
                    <a:pt x="0" y="137623"/>
                    <a:pt x="137623" y="0"/>
                    <a:pt x="307389" y="0"/>
                  </a:cubicBezTo>
                  <a:close/>
                </a:path>
              </a:pathLst>
            </a:cu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2784512" y="2699483"/>
              <a:ext cx="704042" cy="32578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10</a:t>
              </a:r>
            </a:p>
            <a:p>
              <a:pPr algn="ctr"/>
              <a:endParaRPr lang="en-GB" sz="1870" dirty="0" smtClean="0">
                <a:latin typeface="Calibri" panose="020F0502020204030204" pitchFamily="34" charset="0"/>
              </a:endParaRPr>
            </a:p>
            <a:p>
              <a:pPr algn="ctr"/>
              <a:endParaRPr lang="en-GB" sz="1870" dirty="0">
                <a:latin typeface="Calibri" panose="020F0502020204030204" pitchFamily="34" charset="0"/>
              </a:endParaRPr>
            </a:p>
            <a:p>
              <a:pPr algn="ctr"/>
              <a:endParaRPr lang="en-GB" sz="1870" dirty="0" smtClean="0">
                <a:latin typeface="Calibri" panose="020F0502020204030204" pitchFamily="34" charset="0"/>
              </a:endParaRPr>
            </a:p>
            <a:p>
              <a:pPr algn="ctr"/>
              <a:endParaRPr lang="en-GB" sz="1870" dirty="0">
                <a:latin typeface="Calibri" panose="020F0502020204030204" pitchFamily="34" charset="0"/>
              </a:endParaRP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5</a:t>
              </a:r>
            </a:p>
            <a:p>
              <a:pPr algn="ctr"/>
              <a:endParaRPr lang="en-GB" sz="1870" dirty="0" smtClean="0">
                <a:latin typeface="Calibri" panose="020F0502020204030204" pitchFamily="34" charset="0"/>
              </a:endParaRPr>
            </a:p>
            <a:p>
              <a:pPr algn="ctr"/>
              <a:endParaRPr lang="en-GB" sz="1870" dirty="0">
                <a:latin typeface="Calibri" panose="020F0502020204030204" pitchFamily="34" charset="0"/>
              </a:endParaRPr>
            </a:p>
            <a:p>
              <a:pPr algn="ctr"/>
              <a:endParaRPr lang="en-GB" sz="1870" dirty="0" smtClean="0">
                <a:latin typeface="Calibri" panose="020F0502020204030204" pitchFamily="34" charset="0"/>
              </a:endParaRPr>
            </a:p>
            <a:p>
              <a:pPr algn="ctr"/>
              <a:endParaRPr lang="en-GB" sz="1870" dirty="0">
                <a:latin typeface="Calibri" panose="020F0502020204030204" pitchFamily="34" charset="0"/>
              </a:endParaRP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0</a:t>
              </a:r>
              <a:endParaRPr lang="en-GB" sz="1870" dirty="0">
                <a:latin typeface="Calibri" panose="020F0502020204030204" pitchFamily="34" charset="0"/>
              </a:endParaRPr>
            </a:p>
          </p:txBody>
        </p:sp>
        <p:grpSp>
          <p:nvGrpSpPr>
            <p:cNvPr id="51" name="Group 50"/>
            <p:cNvGrpSpPr/>
            <p:nvPr/>
          </p:nvGrpSpPr>
          <p:grpSpPr>
            <a:xfrm>
              <a:off x="2773733" y="2876374"/>
              <a:ext cx="229770" cy="2881781"/>
              <a:chOff x="3596781" y="1181099"/>
              <a:chExt cx="229770" cy="2881781"/>
            </a:xfrm>
          </p:grpSpPr>
          <p:cxnSp>
            <p:nvCxnSpPr>
              <p:cNvPr id="52" name="Straight Connector 51"/>
              <p:cNvCxnSpPr/>
              <p:nvPr/>
            </p:nvCxnSpPr>
            <p:spPr>
              <a:xfrm>
                <a:off x="3596781" y="4062880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/>
              <p:cNvCxnSpPr/>
              <p:nvPr/>
            </p:nvCxnSpPr>
            <p:spPr>
              <a:xfrm>
                <a:off x="3596781" y="3774178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Straight Connector 54"/>
              <p:cNvCxnSpPr/>
              <p:nvPr/>
            </p:nvCxnSpPr>
            <p:spPr>
              <a:xfrm>
                <a:off x="3596781" y="3485476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Straight Connector 56"/>
              <p:cNvCxnSpPr/>
              <p:nvPr/>
            </p:nvCxnSpPr>
            <p:spPr>
              <a:xfrm>
                <a:off x="3596781" y="3196774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Straight Connector 57"/>
              <p:cNvCxnSpPr/>
              <p:nvPr/>
            </p:nvCxnSpPr>
            <p:spPr>
              <a:xfrm>
                <a:off x="3596781" y="2908072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Straight Connector 59"/>
              <p:cNvCxnSpPr/>
              <p:nvPr/>
            </p:nvCxnSpPr>
            <p:spPr>
              <a:xfrm>
                <a:off x="3596781" y="2619370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Straight Connector 60"/>
              <p:cNvCxnSpPr/>
              <p:nvPr/>
            </p:nvCxnSpPr>
            <p:spPr>
              <a:xfrm>
                <a:off x="3596781" y="2330668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Straight Connector 61"/>
              <p:cNvCxnSpPr/>
              <p:nvPr/>
            </p:nvCxnSpPr>
            <p:spPr>
              <a:xfrm>
                <a:off x="3596781" y="2041966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Straight Connector 62"/>
              <p:cNvCxnSpPr/>
              <p:nvPr/>
            </p:nvCxnSpPr>
            <p:spPr>
              <a:xfrm>
                <a:off x="3596781" y="1753265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Straight Connector 64"/>
              <p:cNvCxnSpPr/>
              <p:nvPr/>
            </p:nvCxnSpPr>
            <p:spPr>
              <a:xfrm>
                <a:off x="3596781" y="1466849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Straight Connector 66"/>
              <p:cNvCxnSpPr/>
              <p:nvPr/>
            </p:nvCxnSpPr>
            <p:spPr>
              <a:xfrm>
                <a:off x="3596781" y="1181099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69" name="Picture 6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3583" y="230595"/>
            <a:ext cx="1427798" cy="1760737"/>
          </a:xfrm>
          <a:prstGeom prst="rect">
            <a:avLst/>
          </a:prstGeom>
        </p:spPr>
      </p:pic>
      <p:sp>
        <p:nvSpPr>
          <p:cNvPr id="70" name="TextBox 69"/>
          <p:cNvSpPr txBox="1"/>
          <p:nvPr/>
        </p:nvSpPr>
        <p:spPr>
          <a:xfrm>
            <a:off x="602277" y="432540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Both are showing the same temperature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71" name="Rounded Rectangle 70"/>
          <p:cNvSpPr/>
          <p:nvPr/>
        </p:nvSpPr>
        <p:spPr>
          <a:xfrm>
            <a:off x="6138283" y="1626197"/>
            <a:ext cx="1441128" cy="866106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18° C</a:t>
            </a:r>
            <a:endParaRPr lang="en-GB" sz="32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6266354" y="1802206"/>
            <a:ext cx="1113002" cy="577404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ounded Rectangle 72"/>
          <p:cNvSpPr/>
          <p:nvPr/>
        </p:nvSpPr>
        <p:spPr>
          <a:xfrm>
            <a:off x="6169955" y="4593770"/>
            <a:ext cx="1441128" cy="866106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9° C</a:t>
            </a:r>
            <a:endParaRPr lang="en-GB" sz="32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6302346" y="4763327"/>
            <a:ext cx="1113002" cy="577404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ectangle 74"/>
          <p:cNvSpPr/>
          <p:nvPr/>
        </p:nvSpPr>
        <p:spPr>
          <a:xfrm rot="5400000">
            <a:off x="5257399" y="2375990"/>
            <a:ext cx="5790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° C</a:t>
            </a:r>
          </a:p>
        </p:txBody>
      </p:sp>
      <p:sp>
        <p:nvSpPr>
          <p:cNvPr id="76" name="Rectangle 75"/>
          <p:cNvSpPr/>
          <p:nvPr/>
        </p:nvSpPr>
        <p:spPr>
          <a:xfrm rot="5400000">
            <a:off x="5232115" y="5404461"/>
            <a:ext cx="5790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° C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43035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72" grpId="0" animBg="1"/>
      <p:bldP spid="7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Rectangle 88"/>
          <p:cNvSpPr/>
          <p:nvPr/>
        </p:nvSpPr>
        <p:spPr>
          <a:xfrm rot="5400000">
            <a:off x="2635743" y="3629262"/>
            <a:ext cx="974057" cy="2136496"/>
          </a:xfrm>
          <a:prstGeom prst="rect">
            <a:avLst/>
          </a:prstGeom>
          <a:solidFill>
            <a:srgbClr val="FF0000"/>
          </a:solidFill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 rot="5400000">
            <a:off x="2545543" y="962603"/>
            <a:ext cx="974057" cy="1739494"/>
          </a:xfrm>
          <a:prstGeom prst="rect">
            <a:avLst/>
          </a:prstGeom>
          <a:solidFill>
            <a:srgbClr val="FF0000"/>
          </a:solidFill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 rot="5400000">
            <a:off x="2346074" y="-505510"/>
            <a:ext cx="1844299" cy="4844647"/>
            <a:chOff x="1064215" y="991829"/>
            <a:chExt cx="1844299" cy="4844647"/>
          </a:xfrm>
        </p:grpSpPr>
        <p:sp>
          <p:nvSpPr>
            <p:cNvPr id="5" name="Rectangle 4"/>
            <p:cNvSpPr/>
            <p:nvPr/>
          </p:nvSpPr>
          <p:spPr>
            <a:xfrm>
              <a:off x="1190171" y="4512270"/>
              <a:ext cx="1718343" cy="1147749"/>
            </a:xfrm>
            <a:prstGeom prst="rect">
              <a:avLst/>
            </a:prstGeom>
            <a:solidFill>
              <a:srgbClr val="FF0000"/>
            </a:solidFill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Freeform 38"/>
            <p:cNvSpPr/>
            <p:nvPr/>
          </p:nvSpPr>
          <p:spPr>
            <a:xfrm>
              <a:off x="1064215" y="991829"/>
              <a:ext cx="1844299" cy="4844647"/>
            </a:xfrm>
            <a:custGeom>
              <a:avLst/>
              <a:gdLst>
                <a:gd name="connsiteX0" fmla="*/ 751669 w 1844299"/>
                <a:gd name="connsiteY0" fmla="*/ 309967 h 4844647"/>
                <a:gd name="connsiteX1" fmla="*/ 503696 w 1844299"/>
                <a:gd name="connsiteY1" fmla="*/ 557940 h 4844647"/>
                <a:gd name="connsiteX2" fmla="*/ 503696 w 1844299"/>
                <a:gd name="connsiteY2" fmla="*/ 3635875 h 4844647"/>
                <a:gd name="connsiteX3" fmla="*/ 484814 w 1844299"/>
                <a:gd name="connsiteY3" fmla="*/ 3646124 h 4844647"/>
                <a:gd name="connsiteX4" fmla="*/ 274383 w 1844299"/>
                <a:gd name="connsiteY4" fmla="*/ 4041897 h 4844647"/>
                <a:gd name="connsiteX5" fmla="*/ 751669 w 1844299"/>
                <a:gd name="connsiteY5" fmla="*/ 4519183 h 4844647"/>
                <a:gd name="connsiteX6" fmla="*/ 1228955 w 1844299"/>
                <a:gd name="connsiteY6" fmla="*/ 4041897 h 4844647"/>
                <a:gd name="connsiteX7" fmla="*/ 1018524 w 1844299"/>
                <a:gd name="connsiteY7" fmla="*/ 3646124 h 4844647"/>
                <a:gd name="connsiteX8" fmla="*/ 999641 w 1844299"/>
                <a:gd name="connsiteY8" fmla="*/ 3635875 h 4844647"/>
                <a:gd name="connsiteX9" fmla="*/ 999642 w 1844299"/>
                <a:gd name="connsiteY9" fmla="*/ 557940 h 4844647"/>
                <a:gd name="connsiteX10" fmla="*/ 751669 w 1844299"/>
                <a:gd name="connsiteY10" fmla="*/ 309967 h 4844647"/>
                <a:gd name="connsiteX11" fmla="*/ 307389 w 1844299"/>
                <a:gd name="connsiteY11" fmla="*/ 0 h 4844647"/>
                <a:gd name="connsiteX12" fmla="*/ 1536910 w 1844299"/>
                <a:gd name="connsiteY12" fmla="*/ 0 h 4844647"/>
                <a:gd name="connsiteX13" fmla="*/ 1844299 w 1844299"/>
                <a:gd name="connsiteY13" fmla="*/ 307389 h 4844647"/>
                <a:gd name="connsiteX14" fmla="*/ 1844299 w 1844299"/>
                <a:gd name="connsiteY14" fmla="*/ 4537258 h 4844647"/>
                <a:gd name="connsiteX15" fmla="*/ 1536910 w 1844299"/>
                <a:gd name="connsiteY15" fmla="*/ 4844647 h 4844647"/>
                <a:gd name="connsiteX16" fmla="*/ 307389 w 1844299"/>
                <a:gd name="connsiteY16" fmla="*/ 4844647 h 4844647"/>
                <a:gd name="connsiteX17" fmla="*/ 0 w 1844299"/>
                <a:gd name="connsiteY17" fmla="*/ 4537258 h 4844647"/>
                <a:gd name="connsiteX18" fmla="*/ 0 w 1844299"/>
                <a:gd name="connsiteY18" fmla="*/ 307389 h 4844647"/>
                <a:gd name="connsiteX19" fmla="*/ 307389 w 1844299"/>
                <a:gd name="connsiteY19" fmla="*/ 0 h 48446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44299" h="4844647">
                  <a:moveTo>
                    <a:pt x="751669" y="309967"/>
                  </a:moveTo>
                  <a:cubicBezTo>
                    <a:pt x="614717" y="309967"/>
                    <a:pt x="503696" y="420988"/>
                    <a:pt x="503696" y="557940"/>
                  </a:cubicBezTo>
                  <a:lnTo>
                    <a:pt x="503696" y="3635875"/>
                  </a:lnTo>
                  <a:lnTo>
                    <a:pt x="484814" y="3646124"/>
                  </a:lnTo>
                  <a:cubicBezTo>
                    <a:pt x="357855" y="3731896"/>
                    <a:pt x="274383" y="3877149"/>
                    <a:pt x="274383" y="4041897"/>
                  </a:cubicBezTo>
                  <a:cubicBezTo>
                    <a:pt x="274383" y="4305495"/>
                    <a:pt x="488071" y="4519183"/>
                    <a:pt x="751669" y="4519183"/>
                  </a:cubicBezTo>
                  <a:cubicBezTo>
                    <a:pt x="1015267" y="4519183"/>
                    <a:pt x="1228955" y="4305495"/>
                    <a:pt x="1228955" y="4041897"/>
                  </a:cubicBezTo>
                  <a:cubicBezTo>
                    <a:pt x="1228955" y="3877149"/>
                    <a:pt x="1145483" y="3731896"/>
                    <a:pt x="1018524" y="3646124"/>
                  </a:cubicBezTo>
                  <a:lnTo>
                    <a:pt x="999641" y="3635875"/>
                  </a:lnTo>
                  <a:lnTo>
                    <a:pt x="999642" y="557940"/>
                  </a:lnTo>
                  <a:cubicBezTo>
                    <a:pt x="999642" y="420988"/>
                    <a:pt x="888621" y="309967"/>
                    <a:pt x="751669" y="309967"/>
                  </a:cubicBezTo>
                  <a:close/>
                  <a:moveTo>
                    <a:pt x="307389" y="0"/>
                  </a:moveTo>
                  <a:lnTo>
                    <a:pt x="1536910" y="0"/>
                  </a:lnTo>
                  <a:cubicBezTo>
                    <a:pt x="1706676" y="0"/>
                    <a:pt x="1844299" y="137623"/>
                    <a:pt x="1844299" y="307389"/>
                  </a:cubicBezTo>
                  <a:lnTo>
                    <a:pt x="1844299" y="4537258"/>
                  </a:lnTo>
                  <a:cubicBezTo>
                    <a:pt x="1844299" y="4707024"/>
                    <a:pt x="1706676" y="4844647"/>
                    <a:pt x="1536910" y="4844647"/>
                  </a:cubicBezTo>
                  <a:lnTo>
                    <a:pt x="307389" y="4844647"/>
                  </a:lnTo>
                  <a:cubicBezTo>
                    <a:pt x="137623" y="4844647"/>
                    <a:pt x="0" y="4707024"/>
                    <a:pt x="0" y="4537258"/>
                  </a:cubicBezTo>
                  <a:lnTo>
                    <a:pt x="0" y="307389"/>
                  </a:lnTo>
                  <a:cubicBezTo>
                    <a:pt x="0" y="137623"/>
                    <a:pt x="137623" y="0"/>
                    <a:pt x="307389" y="0"/>
                  </a:cubicBezTo>
                  <a:close/>
                </a:path>
              </a:pathLst>
            </a:cu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2122746" y="1453597"/>
              <a:ext cx="704042" cy="32578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20</a:t>
              </a:r>
            </a:p>
            <a:p>
              <a:pPr algn="ctr"/>
              <a:endParaRPr lang="en-GB" sz="1870" dirty="0" smtClean="0">
                <a:latin typeface="Calibri" panose="020F0502020204030204" pitchFamily="34" charset="0"/>
              </a:endParaRPr>
            </a:p>
            <a:p>
              <a:pPr algn="ctr"/>
              <a:endParaRPr lang="en-GB" sz="1870" dirty="0">
                <a:latin typeface="Calibri" panose="020F0502020204030204" pitchFamily="34" charset="0"/>
              </a:endParaRPr>
            </a:p>
            <a:p>
              <a:pPr algn="ctr"/>
              <a:endParaRPr lang="en-GB" sz="1870" dirty="0" smtClean="0">
                <a:latin typeface="Calibri" panose="020F0502020204030204" pitchFamily="34" charset="0"/>
              </a:endParaRPr>
            </a:p>
            <a:p>
              <a:pPr algn="ctr"/>
              <a:endParaRPr lang="en-GB" sz="1870" dirty="0">
                <a:latin typeface="Calibri" panose="020F0502020204030204" pitchFamily="34" charset="0"/>
              </a:endParaRP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10</a:t>
              </a:r>
            </a:p>
            <a:p>
              <a:pPr algn="ctr"/>
              <a:endParaRPr lang="en-GB" sz="1870" dirty="0" smtClean="0">
                <a:latin typeface="Calibri" panose="020F0502020204030204" pitchFamily="34" charset="0"/>
              </a:endParaRPr>
            </a:p>
            <a:p>
              <a:pPr algn="ctr"/>
              <a:endParaRPr lang="en-GB" sz="1870" dirty="0">
                <a:latin typeface="Calibri" panose="020F0502020204030204" pitchFamily="34" charset="0"/>
              </a:endParaRPr>
            </a:p>
            <a:p>
              <a:pPr algn="ctr"/>
              <a:endParaRPr lang="en-GB" sz="1870" dirty="0" smtClean="0">
                <a:latin typeface="Calibri" panose="020F0502020204030204" pitchFamily="34" charset="0"/>
              </a:endParaRPr>
            </a:p>
            <a:p>
              <a:pPr algn="ctr"/>
              <a:endParaRPr lang="en-GB" sz="1870" dirty="0">
                <a:latin typeface="Calibri" panose="020F0502020204030204" pitchFamily="34" charset="0"/>
              </a:endParaRP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0</a:t>
              </a:r>
              <a:endParaRPr lang="en-GB" sz="1870" dirty="0">
                <a:latin typeface="Calibri" panose="020F0502020204030204" pitchFamily="34" charset="0"/>
              </a:endParaRPr>
            </a:p>
          </p:txBody>
        </p:sp>
        <p:grpSp>
          <p:nvGrpSpPr>
            <p:cNvPr id="38" name="Group 37"/>
            <p:cNvGrpSpPr/>
            <p:nvPr/>
          </p:nvGrpSpPr>
          <p:grpSpPr>
            <a:xfrm>
              <a:off x="2072781" y="1630489"/>
              <a:ext cx="229772" cy="2881781"/>
              <a:chOff x="3596781" y="1181099"/>
              <a:chExt cx="229772" cy="2881781"/>
            </a:xfrm>
          </p:grpSpPr>
          <p:cxnSp>
            <p:nvCxnSpPr>
              <p:cNvPr id="11" name="Straight Connector 10"/>
              <p:cNvCxnSpPr/>
              <p:nvPr/>
            </p:nvCxnSpPr>
            <p:spPr>
              <a:xfrm>
                <a:off x="3596781" y="4062880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/>
              <p:cNvCxnSpPr/>
              <p:nvPr/>
            </p:nvCxnSpPr>
            <p:spPr>
              <a:xfrm>
                <a:off x="3596781" y="3774178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/>
              <p:cNvCxnSpPr/>
              <p:nvPr/>
            </p:nvCxnSpPr>
            <p:spPr>
              <a:xfrm>
                <a:off x="3596781" y="3485476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/>
              <p:cNvCxnSpPr/>
              <p:nvPr/>
            </p:nvCxnSpPr>
            <p:spPr>
              <a:xfrm>
                <a:off x="3596783" y="3196774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/>
              <p:cNvCxnSpPr/>
              <p:nvPr/>
            </p:nvCxnSpPr>
            <p:spPr>
              <a:xfrm>
                <a:off x="3596783" y="2908072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3596783" y="2619370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3596783" y="2330668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3596783" y="2041966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3596783" y="1753265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/>
              <p:cNvCxnSpPr/>
              <p:nvPr/>
            </p:nvCxnSpPr>
            <p:spPr>
              <a:xfrm>
                <a:off x="3596782" y="1469801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36"/>
              <p:cNvCxnSpPr/>
              <p:nvPr/>
            </p:nvCxnSpPr>
            <p:spPr>
              <a:xfrm>
                <a:off x="3596783" y="1181099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43" name="Picture 42">
            <a:extLst>
              <a:ext uri="{FF2B5EF4-FFF2-40B4-BE49-F238E27FC236}">
                <a16:creationId xmlns:a16="http://schemas.microsoft.com/office/drawing/2014/main" id="{D27F98AE-E148-4145-B805-880FE5F19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7551" y="2556576"/>
            <a:ext cx="622216" cy="622216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3622CE17-6CBE-6040-B6F8-C91DBF3E4099}"/>
              </a:ext>
            </a:extLst>
          </p:cNvPr>
          <p:cNvSpPr txBox="1"/>
          <p:nvPr/>
        </p:nvSpPr>
        <p:spPr>
          <a:xfrm>
            <a:off x="6002520" y="3162496"/>
            <a:ext cx="15122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Have a </a:t>
            </a:r>
            <a:r>
              <a:rPr lang="en-GB" sz="2800" dirty="0" smtClean="0">
                <a:latin typeface="Calibri" panose="020F0502020204030204" pitchFamily="34" charset="0"/>
              </a:rPr>
              <a:t>think</a:t>
            </a:r>
            <a:endParaRPr lang="en-GB" sz="2800" dirty="0">
              <a:latin typeface="Calibri" panose="020F0502020204030204" pitchFamily="34" charset="0"/>
            </a:endParaRPr>
          </a:p>
        </p:txBody>
      </p:sp>
      <p:grpSp>
        <p:nvGrpSpPr>
          <p:cNvPr id="68" name="Group 67"/>
          <p:cNvGrpSpPr/>
          <p:nvPr/>
        </p:nvGrpSpPr>
        <p:grpSpPr>
          <a:xfrm rot="5400000">
            <a:off x="2345662" y="2450861"/>
            <a:ext cx="1844299" cy="4844647"/>
            <a:chOff x="1064215" y="991829"/>
            <a:chExt cx="1844299" cy="4844647"/>
          </a:xfrm>
        </p:grpSpPr>
        <p:sp>
          <p:nvSpPr>
            <p:cNvPr id="69" name="Rectangle 68"/>
            <p:cNvSpPr/>
            <p:nvPr/>
          </p:nvSpPr>
          <p:spPr>
            <a:xfrm>
              <a:off x="1190171" y="4512270"/>
              <a:ext cx="1718343" cy="1147749"/>
            </a:xfrm>
            <a:prstGeom prst="rect">
              <a:avLst/>
            </a:prstGeom>
            <a:solidFill>
              <a:srgbClr val="FF0000"/>
            </a:solidFill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Freeform 69"/>
            <p:cNvSpPr/>
            <p:nvPr/>
          </p:nvSpPr>
          <p:spPr>
            <a:xfrm>
              <a:off x="1064215" y="991829"/>
              <a:ext cx="1844299" cy="4844647"/>
            </a:xfrm>
            <a:custGeom>
              <a:avLst/>
              <a:gdLst>
                <a:gd name="connsiteX0" fmla="*/ 751669 w 1844299"/>
                <a:gd name="connsiteY0" fmla="*/ 309967 h 4844647"/>
                <a:gd name="connsiteX1" fmla="*/ 503696 w 1844299"/>
                <a:gd name="connsiteY1" fmla="*/ 557940 h 4844647"/>
                <a:gd name="connsiteX2" fmla="*/ 503696 w 1844299"/>
                <a:gd name="connsiteY2" fmla="*/ 3635875 h 4844647"/>
                <a:gd name="connsiteX3" fmla="*/ 484814 w 1844299"/>
                <a:gd name="connsiteY3" fmla="*/ 3646124 h 4844647"/>
                <a:gd name="connsiteX4" fmla="*/ 274383 w 1844299"/>
                <a:gd name="connsiteY4" fmla="*/ 4041897 h 4844647"/>
                <a:gd name="connsiteX5" fmla="*/ 751669 w 1844299"/>
                <a:gd name="connsiteY5" fmla="*/ 4519183 h 4844647"/>
                <a:gd name="connsiteX6" fmla="*/ 1228955 w 1844299"/>
                <a:gd name="connsiteY6" fmla="*/ 4041897 h 4844647"/>
                <a:gd name="connsiteX7" fmla="*/ 1018524 w 1844299"/>
                <a:gd name="connsiteY7" fmla="*/ 3646124 h 4844647"/>
                <a:gd name="connsiteX8" fmla="*/ 999641 w 1844299"/>
                <a:gd name="connsiteY8" fmla="*/ 3635875 h 4844647"/>
                <a:gd name="connsiteX9" fmla="*/ 999642 w 1844299"/>
                <a:gd name="connsiteY9" fmla="*/ 557940 h 4844647"/>
                <a:gd name="connsiteX10" fmla="*/ 751669 w 1844299"/>
                <a:gd name="connsiteY10" fmla="*/ 309967 h 4844647"/>
                <a:gd name="connsiteX11" fmla="*/ 307389 w 1844299"/>
                <a:gd name="connsiteY11" fmla="*/ 0 h 4844647"/>
                <a:gd name="connsiteX12" fmla="*/ 1536910 w 1844299"/>
                <a:gd name="connsiteY12" fmla="*/ 0 h 4844647"/>
                <a:gd name="connsiteX13" fmla="*/ 1844299 w 1844299"/>
                <a:gd name="connsiteY13" fmla="*/ 307389 h 4844647"/>
                <a:gd name="connsiteX14" fmla="*/ 1844299 w 1844299"/>
                <a:gd name="connsiteY14" fmla="*/ 4537258 h 4844647"/>
                <a:gd name="connsiteX15" fmla="*/ 1536910 w 1844299"/>
                <a:gd name="connsiteY15" fmla="*/ 4844647 h 4844647"/>
                <a:gd name="connsiteX16" fmla="*/ 307389 w 1844299"/>
                <a:gd name="connsiteY16" fmla="*/ 4844647 h 4844647"/>
                <a:gd name="connsiteX17" fmla="*/ 0 w 1844299"/>
                <a:gd name="connsiteY17" fmla="*/ 4537258 h 4844647"/>
                <a:gd name="connsiteX18" fmla="*/ 0 w 1844299"/>
                <a:gd name="connsiteY18" fmla="*/ 307389 h 4844647"/>
                <a:gd name="connsiteX19" fmla="*/ 307389 w 1844299"/>
                <a:gd name="connsiteY19" fmla="*/ 0 h 48446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44299" h="4844647">
                  <a:moveTo>
                    <a:pt x="751669" y="309967"/>
                  </a:moveTo>
                  <a:cubicBezTo>
                    <a:pt x="614717" y="309967"/>
                    <a:pt x="503696" y="420988"/>
                    <a:pt x="503696" y="557940"/>
                  </a:cubicBezTo>
                  <a:lnTo>
                    <a:pt x="503696" y="3635875"/>
                  </a:lnTo>
                  <a:lnTo>
                    <a:pt x="484814" y="3646124"/>
                  </a:lnTo>
                  <a:cubicBezTo>
                    <a:pt x="357855" y="3731896"/>
                    <a:pt x="274383" y="3877149"/>
                    <a:pt x="274383" y="4041897"/>
                  </a:cubicBezTo>
                  <a:cubicBezTo>
                    <a:pt x="274383" y="4305495"/>
                    <a:pt x="488071" y="4519183"/>
                    <a:pt x="751669" y="4519183"/>
                  </a:cubicBezTo>
                  <a:cubicBezTo>
                    <a:pt x="1015267" y="4519183"/>
                    <a:pt x="1228955" y="4305495"/>
                    <a:pt x="1228955" y="4041897"/>
                  </a:cubicBezTo>
                  <a:cubicBezTo>
                    <a:pt x="1228955" y="3877149"/>
                    <a:pt x="1145483" y="3731896"/>
                    <a:pt x="1018524" y="3646124"/>
                  </a:cubicBezTo>
                  <a:lnTo>
                    <a:pt x="999641" y="3635875"/>
                  </a:lnTo>
                  <a:lnTo>
                    <a:pt x="999642" y="557940"/>
                  </a:lnTo>
                  <a:cubicBezTo>
                    <a:pt x="999642" y="420988"/>
                    <a:pt x="888621" y="309967"/>
                    <a:pt x="751669" y="309967"/>
                  </a:cubicBezTo>
                  <a:close/>
                  <a:moveTo>
                    <a:pt x="307389" y="0"/>
                  </a:moveTo>
                  <a:lnTo>
                    <a:pt x="1536910" y="0"/>
                  </a:lnTo>
                  <a:cubicBezTo>
                    <a:pt x="1706676" y="0"/>
                    <a:pt x="1844299" y="137623"/>
                    <a:pt x="1844299" y="307389"/>
                  </a:cubicBezTo>
                  <a:lnTo>
                    <a:pt x="1844299" y="4537258"/>
                  </a:lnTo>
                  <a:cubicBezTo>
                    <a:pt x="1844299" y="4707024"/>
                    <a:pt x="1706676" y="4844647"/>
                    <a:pt x="1536910" y="4844647"/>
                  </a:cubicBezTo>
                  <a:lnTo>
                    <a:pt x="307389" y="4844647"/>
                  </a:lnTo>
                  <a:cubicBezTo>
                    <a:pt x="137623" y="4844647"/>
                    <a:pt x="0" y="4707024"/>
                    <a:pt x="0" y="4537258"/>
                  </a:cubicBezTo>
                  <a:lnTo>
                    <a:pt x="0" y="307389"/>
                  </a:lnTo>
                  <a:cubicBezTo>
                    <a:pt x="0" y="137623"/>
                    <a:pt x="137623" y="0"/>
                    <a:pt x="307389" y="0"/>
                  </a:cubicBezTo>
                  <a:close/>
                </a:path>
              </a:pathLst>
            </a:cu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2135793" y="1453597"/>
              <a:ext cx="704042" cy="32578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20</a:t>
              </a:r>
            </a:p>
            <a:p>
              <a:pPr algn="ctr"/>
              <a:endParaRPr lang="en-GB" sz="1870" dirty="0" smtClean="0">
                <a:latin typeface="Calibri" panose="020F0502020204030204" pitchFamily="34" charset="0"/>
              </a:endParaRPr>
            </a:p>
            <a:p>
              <a:pPr algn="ctr"/>
              <a:endParaRPr lang="en-GB" sz="1870" dirty="0">
                <a:latin typeface="Calibri" panose="020F0502020204030204" pitchFamily="34" charset="0"/>
              </a:endParaRPr>
            </a:p>
            <a:p>
              <a:pPr algn="ctr"/>
              <a:endParaRPr lang="en-GB" sz="1870" dirty="0" smtClean="0">
                <a:latin typeface="Calibri" panose="020F0502020204030204" pitchFamily="34" charset="0"/>
              </a:endParaRPr>
            </a:p>
            <a:p>
              <a:pPr algn="ctr"/>
              <a:endParaRPr lang="en-GB" sz="1870" dirty="0">
                <a:latin typeface="Calibri" panose="020F0502020204030204" pitchFamily="34" charset="0"/>
              </a:endParaRP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10</a:t>
              </a:r>
            </a:p>
            <a:p>
              <a:pPr algn="ctr"/>
              <a:endParaRPr lang="en-GB" sz="1870" dirty="0" smtClean="0">
                <a:latin typeface="Calibri" panose="020F0502020204030204" pitchFamily="34" charset="0"/>
              </a:endParaRPr>
            </a:p>
            <a:p>
              <a:pPr algn="ctr"/>
              <a:endParaRPr lang="en-GB" sz="1870" dirty="0">
                <a:latin typeface="Calibri" panose="020F0502020204030204" pitchFamily="34" charset="0"/>
              </a:endParaRPr>
            </a:p>
            <a:p>
              <a:pPr algn="ctr"/>
              <a:endParaRPr lang="en-GB" sz="1870" dirty="0" smtClean="0">
                <a:latin typeface="Calibri" panose="020F0502020204030204" pitchFamily="34" charset="0"/>
              </a:endParaRPr>
            </a:p>
            <a:p>
              <a:pPr algn="ctr"/>
              <a:endParaRPr lang="en-GB" sz="1870" dirty="0">
                <a:latin typeface="Calibri" panose="020F0502020204030204" pitchFamily="34" charset="0"/>
              </a:endParaRP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0</a:t>
              </a:r>
              <a:endParaRPr lang="en-GB" sz="1870" dirty="0">
                <a:latin typeface="Calibri" panose="020F0502020204030204" pitchFamily="34" charset="0"/>
              </a:endParaRPr>
            </a:p>
          </p:txBody>
        </p:sp>
        <p:grpSp>
          <p:nvGrpSpPr>
            <p:cNvPr id="72" name="Group 71"/>
            <p:cNvGrpSpPr/>
            <p:nvPr/>
          </p:nvGrpSpPr>
          <p:grpSpPr>
            <a:xfrm>
              <a:off x="2072781" y="1630489"/>
              <a:ext cx="229770" cy="2881781"/>
              <a:chOff x="3596781" y="1181099"/>
              <a:chExt cx="229770" cy="2881781"/>
            </a:xfrm>
          </p:grpSpPr>
          <p:cxnSp>
            <p:nvCxnSpPr>
              <p:cNvPr id="73" name="Straight Connector 72"/>
              <p:cNvCxnSpPr/>
              <p:nvPr/>
            </p:nvCxnSpPr>
            <p:spPr>
              <a:xfrm>
                <a:off x="3596781" y="4062880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/>
              <p:cNvCxnSpPr/>
              <p:nvPr/>
            </p:nvCxnSpPr>
            <p:spPr>
              <a:xfrm>
                <a:off x="3596781" y="3774178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/>
              <p:cNvCxnSpPr/>
              <p:nvPr/>
            </p:nvCxnSpPr>
            <p:spPr>
              <a:xfrm>
                <a:off x="3596781" y="3485476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/>
              <p:cNvCxnSpPr/>
              <p:nvPr/>
            </p:nvCxnSpPr>
            <p:spPr>
              <a:xfrm>
                <a:off x="3596781" y="3196774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Straight Connector 78"/>
              <p:cNvCxnSpPr/>
              <p:nvPr/>
            </p:nvCxnSpPr>
            <p:spPr>
              <a:xfrm>
                <a:off x="3596781" y="2908072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Straight Connector 80"/>
              <p:cNvCxnSpPr/>
              <p:nvPr/>
            </p:nvCxnSpPr>
            <p:spPr>
              <a:xfrm>
                <a:off x="3596781" y="2619370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/>
              <p:cNvCxnSpPr/>
              <p:nvPr/>
            </p:nvCxnSpPr>
            <p:spPr>
              <a:xfrm>
                <a:off x="3596781" y="2330668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/>
              <p:cNvCxnSpPr/>
              <p:nvPr/>
            </p:nvCxnSpPr>
            <p:spPr>
              <a:xfrm>
                <a:off x="3596781" y="2041966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/>
              <p:cNvCxnSpPr/>
              <p:nvPr/>
            </p:nvCxnSpPr>
            <p:spPr>
              <a:xfrm>
                <a:off x="3596781" y="1753265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/>
              <p:cNvCxnSpPr/>
              <p:nvPr/>
            </p:nvCxnSpPr>
            <p:spPr>
              <a:xfrm>
                <a:off x="3596781" y="1466849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Straight Connector 87"/>
              <p:cNvCxnSpPr/>
              <p:nvPr/>
            </p:nvCxnSpPr>
            <p:spPr>
              <a:xfrm>
                <a:off x="3596781" y="1181099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91" name="TextBox 90"/>
          <p:cNvSpPr txBox="1"/>
          <p:nvPr/>
        </p:nvSpPr>
        <p:spPr>
          <a:xfrm>
            <a:off x="826233" y="354480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alibri" panose="020F0502020204030204" pitchFamily="34" charset="0"/>
              </a:rPr>
              <a:t>12° C</a:t>
            </a:r>
            <a:endParaRPr lang="en-GB" sz="3200" dirty="0">
              <a:latin typeface="Calibri" panose="020F0502020204030204" pitchFamily="34" charset="0"/>
            </a:endParaRPr>
          </a:p>
        </p:txBody>
      </p:sp>
      <p:sp>
        <p:nvSpPr>
          <p:cNvPr id="90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4878875" y="1988093"/>
            <a:ext cx="719068" cy="1347959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/>
          <p:cNvSpPr/>
          <p:nvPr/>
        </p:nvSpPr>
        <p:spPr>
          <a:xfrm rot="5400000">
            <a:off x="5242933" y="2384149"/>
            <a:ext cx="42511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 smtClean="0">
                <a:latin typeface="Calibri" panose="020F0502020204030204" pitchFamily="34" charset="0"/>
              </a:rPr>
              <a:t>°</a:t>
            </a:r>
            <a:r>
              <a:rPr lang="en-GB" sz="1200" dirty="0">
                <a:latin typeface="Calibri" panose="020F0502020204030204" pitchFamily="34" charset="0"/>
              </a:rPr>
              <a:t> </a:t>
            </a:r>
            <a:r>
              <a:rPr lang="en-GB" sz="2000" dirty="0" smtClean="0">
                <a:latin typeface="Calibri" panose="020F0502020204030204" pitchFamily="34" charset="0"/>
              </a:rPr>
              <a:t>C</a:t>
            </a:r>
            <a:endParaRPr lang="en-GB" sz="2000" dirty="0">
              <a:latin typeface="Calibri" panose="020F0502020204030204" pitchFamily="34" charset="0"/>
            </a:endParaRPr>
          </a:p>
        </p:txBody>
      </p:sp>
      <p:sp>
        <p:nvSpPr>
          <p:cNvPr id="54" name="Rectangle 53"/>
          <p:cNvSpPr/>
          <p:nvPr/>
        </p:nvSpPr>
        <p:spPr>
          <a:xfrm rot="5400000">
            <a:off x="5242933" y="5355047"/>
            <a:ext cx="42511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 smtClean="0">
                <a:latin typeface="Calibri" panose="020F0502020204030204" pitchFamily="34" charset="0"/>
              </a:rPr>
              <a:t>°</a:t>
            </a:r>
            <a:r>
              <a:rPr lang="en-GB" sz="1200" dirty="0">
                <a:latin typeface="Calibri" panose="020F0502020204030204" pitchFamily="34" charset="0"/>
              </a:rPr>
              <a:t> </a:t>
            </a:r>
            <a:r>
              <a:rPr lang="en-GB" sz="2000" dirty="0" smtClean="0">
                <a:latin typeface="Calibri" panose="020F0502020204030204" pitchFamily="34" charset="0"/>
              </a:rPr>
              <a:t>C</a:t>
            </a:r>
            <a:endParaRPr lang="en-GB" sz="2000" dirty="0">
              <a:latin typeface="Calibri" panose="020F05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669280" y="4702629"/>
            <a:ext cx="15675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14 °C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03950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90" grpId="0" animBg="1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3405457" y="401948"/>
            <a:ext cx="1844299" cy="4906889"/>
            <a:chOff x="1765166" y="2237715"/>
            <a:chExt cx="1844299" cy="4844647"/>
          </a:xfrm>
        </p:grpSpPr>
        <p:sp>
          <p:nvSpPr>
            <p:cNvPr id="10" name="Rectangle 9"/>
            <p:cNvSpPr/>
            <p:nvPr/>
          </p:nvSpPr>
          <p:spPr>
            <a:xfrm>
              <a:off x="2068634" y="3162126"/>
              <a:ext cx="974057" cy="3198768"/>
            </a:xfrm>
            <a:prstGeom prst="rect">
              <a:avLst/>
            </a:prstGeom>
            <a:solidFill>
              <a:srgbClr val="FF0000"/>
            </a:solidFill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891122" y="5758157"/>
              <a:ext cx="1718343" cy="1147749"/>
            </a:xfrm>
            <a:prstGeom prst="rect">
              <a:avLst/>
            </a:prstGeom>
            <a:solidFill>
              <a:srgbClr val="FF0000"/>
            </a:solidFill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11"/>
            <p:cNvSpPr/>
            <p:nvPr/>
          </p:nvSpPr>
          <p:spPr>
            <a:xfrm>
              <a:off x="1765166" y="2237715"/>
              <a:ext cx="1844299" cy="4844647"/>
            </a:xfrm>
            <a:custGeom>
              <a:avLst/>
              <a:gdLst>
                <a:gd name="connsiteX0" fmla="*/ 751669 w 1844299"/>
                <a:gd name="connsiteY0" fmla="*/ 309967 h 4844647"/>
                <a:gd name="connsiteX1" fmla="*/ 503696 w 1844299"/>
                <a:gd name="connsiteY1" fmla="*/ 557940 h 4844647"/>
                <a:gd name="connsiteX2" fmla="*/ 503696 w 1844299"/>
                <a:gd name="connsiteY2" fmla="*/ 3635875 h 4844647"/>
                <a:gd name="connsiteX3" fmla="*/ 484814 w 1844299"/>
                <a:gd name="connsiteY3" fmla="*/ 3646124 h 4844647"/>
                <a:gd name="connsiteX4" fmla="*/ 274383 w 1844299"/>
                <a:gd name="connsiteY4" fmla="*/ 4041897 h 4844647"/>
                <a:gd name="connsiteX5" fmla="*/ 751669 w 1844299"/>
                <a:gd name="connsiteY5" fmla="*/ 4519183 h 4844647"/>
                <a:gd name="connsiteX6" fmla="*/ 1228955 w 1844299"/>
                <a:gd name="connsiteY6" fmla="*/ 4041897 h 4844647"/>
                <a:gd name="connsiteX7" fmla="*/ 1018524 w 1844299"/>
                <a:gd name="connsiteY7" fmla="*/ 3646124 h 4844647"/>
                <a:gd name="connsiteX8" fmla="*/ 999641 w 1844299"/>
                <a:gd name="connsiteY8" fmla="*/ 3635875 h 4844647"/>
                <a:gd name="connsiteX9" fmla="*/ 999642 w 1844299"/>
                <a:gd name="connsiteY9" fmla="*/ 557940 h 4844647"/>
                <a:gd name="connsiteX10" fmla="*/ 751669 w 1844299"/>
                <a:gd name="connsiteY10" fmla="*/ 309967 h 4844647"/>
                <a:gd name="connsiteX11" fmla="*/ 307389 w 1844299"/>
                <a:gd name="connsiteY11" fmla="*/ 0 h 4844647"/>
                <a:gd name="connsiteX12" fmla="*/ 1536910 w 1844299"/>
                <a:gd name="connsiteY12" fmla="*/ 0 h 4844647"/>
                <a:gd name="connsiteX13" fmla="*/ 1844299 w 1844299"/>
                <a:gd name="connsiteY13" fmla="*/ 307389 h 4844647"/>
                <a:gd name="connsiteX14" fmla="*/ 1844299 w 1844299"/>
                <a:gd name="connsiteY14" fmla="*/ 4537258 h 4844647"/>
                <a:gd name="connsiteX15" fmla="*/ 1536910 w 1844299"/>
                <a:gd name="connsiteY15" fmla="*/ 4844647 h 4844647"/>
                <a:gd name="connsiteX16" fmla="*/ 307389 w 1844299"/>
                <a:gd name="connsiteY16" fmla="*/ 4844647 h 4844647"/>
                <a:gd name="connsiteX17" fmla="*/ 0 w 1844299"/>
                <a:gd name="connsiteY17" fmla="*/ 4537258 h 4844647"/>
                <a:gd name="connsiteX18" fmla="*/ 0 w 1844299"/>
                <a:gd name="connsiteY18" fmla="*/ 307389 h 4844647"/>
                <a:gd name="connsiteX19" fmla="*/ 307389 w 1844299"/>
                <a:gd name="connsiteY19" fmla="*/ 0 h 48446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44299" h="4844647">
                  <a:moveTo>
                    <a:pt x="751669" y="309967"/>
                  </a:moveTo>
                  <a:cubicBezTo>
                    <a:pt x="614717" y="309967"/>
                    <a:pt x="503696" y="420988"/>
                    <a:pt x="503696" y="557940"/>
                  </a:cubicBezTo>
                  <a:lnTo>
                    <a:pt x="503696" y="3635875"/>
                  </a:lnTo>
                  <a:lnTo>
                    <a:pt x="484814" y="3646124"/>
                  </a:lnTo>
                  <a:cubicBezTo>
                    <a:pt x="357855" y="3731896"/>
                    <a:pt x="274383" y="3877149"/>
                    <a:pt x="274383" y="4041897"/>
                  </a:cubicBezTo>
                  <a:cubicBezTo>
                    <a:pt x="274383" y="4305495"/>
                    <a:pt x="488071" y="4519183"/>
                    <a:pt x="751669" y="4519183"/>
                  </a:cubicBezTo>
                  <a:cubicBezTo>
                    <a:pt x="1015267" y="4519183"/>
                    <a:pt x="1228955" y="4305495"/>
                    <a:pt x="1228955" y="4041897"/>
                  </a:cubicBezTo>
                  <a:cubicBezTo>
                    <a:pt x="1228955" y="3877149"/>
                    <a:pt x="1145483" y="3731896"/>
                    <a:pt x="1018524" y="3646124"/>
                  </a:cubicBezTo>
                  <a:lnTo>
                    <a:pt x="999641" y="3635875"/>
                  </a:lnTo>
                  <a:lnTo>
                    <a:pt x="999642" y="557940"/>
                  </a:lnTo>
                  <a:cubicBezTo>
                    <a:pt x="999642" y="420988"/>
                    <a:pt x="888621" y="309967"/>
                    <a:pt x="751669" y="309967"/>
                  </a:cubicBezTo>
                  <a:close/>
                  <a:moveTo>
                    <a:pt x="307389" y="0"/>
                  </a:moveTo>
                  <a:lnTo>
                    <a:pt x="1536910" y="0"/>
                  </a:lnTo>
                  <a:cubicBezTo>
                    <a:pt x="1706676" y="0"/>
                    <a:pt x="1844299" y="137623"/>
                    <a:pt x="1844299" y="307389"/>
                  </a:cubicBezTo>
                  <a:lnTo>
                    <a:pt x="1844299" y="4537258"/>
                  </a:lnTo>
                  <a:cubicBezTo>
                    <a:pt x="1844299" y="4707024"/>
                    <a:pt x="1706676" y="4844647"/>
                    <a:pt x="1536910" y="4844647"/>
                  </a:cubicBezTo>
                  <a:lnTo>
                    <a:pt x="307389" y="4844647"/>
                  </a:lnTo>
                  <a:cubicBezTo>
                    <a:pt x="137623" y="4844647"/>
                    <a:pt x="0" y="4707024"/>
                    <a:pt x="0" y="4537258"/>
                  </a:cubicBezTo>
                  <a:lnTo>
                    <a:pt x="0" y="307389"/>
                  </a:lnTo>
                  <a:cubicBezTo>
                    <a:pt x="0" y="137623"/>
                    <a:pt x="137623" y="0"/>
                    <a:pt x="307389" y="0"/>
                  </a:cubicBezTo>
                  <a:close/>
                </a:path>
              </a:pathLst>
            </a:cu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823678" y="2699482"/>
              <a:ext cx="704042" cy="32578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100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90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80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70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60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50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40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30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20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10</a:t>
              </a:r>
            </a:p>
            <a:p>
              <a:pPr algn="ctr"/>
              <a:r>
                <a:rPr lang="en-GB" sz="1870" dirty="0">
                  <a:latin typeface="Calibri" panose="020F0502020204030204" pitchFamily="34" charset="0"/>
                </a:rPr>
                <a:t>0</a:t>
              </a:r>
            </a:p>
          </p:txBody>
        </p:sp>
        <p:grpSp>
          <p:nvGrpSpPr>
            <p:cNvPr id="14" name="Group 13"/>
            <p:cNvGrpSpPr/>
            <p:nvPr/>
          </p:nvGrpSpPr>
          <p:grpSpPr>
            <a:xfrm>
              <a:off x="2747608" y="2876374"/>
              <a:ext cx="229770" cy="2881781"/>
              <a:chOff x="3570655" y="1181099"/>
              <a:chExt cx="229770" cy="2881781"/>
            </a:xfrm>
          </p:grpSpPr>
          <p:cxnSp>
            <p:nvCxnSpPr>
              <p:cNvPr id="15" name="Straight Connector 14"/>
              <p:cNvCxnSpPr/>
              <p:nvPr/>
            </p:nvCxnSpPr>
            <p:spPr>
              <a:xfrm>
                <a:off x="3570655" y="4062880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/>
              <p:cNvCxnSpPr/>
              <p:nvPr/>
            </p:nvCxnSpPr>
            <p:spPr>
              <a:xfrm>
                <a:off x="3570655" y="3774178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/>
              <p:cNvCxnSpPr/>
              <p:nvPr/>
            </p:nvCxnSpPr>
            <p:spPr>
              <a:xfrm>
                <a:off x="3570655" y="3485476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/>
              <p:cNvCxnSpPr/>
              <p:nvPr/>
            </p:nvCxnSpPr>
            <p:spPr>
              <a:xfrm>
                <a:off x="3570655" y="3196774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/>
              <p:cNvCxnSpPr/>
              <p:nvPr/>
            </p:nvCxnSpPr>
            <p:spPr>
              <a:xfrm>
                <a:off x="3570655" y="2908072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/>
              <p:cNvCxnSpPr/>
              <p:nvPr/>
            </p:nvCxnSpPr>
            <p:spPr>
              <a:xfrm>
                <a:off x="3570655" y="2619370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/>
              <p:cNvCxnSpPr/>
              <p:nvPr/>
            </p:nvCxnSpPr>
            <p:spPr>
              <a:xfrm>
                <a:off x="3570655" y="2330668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/>
              <p:cNvCxnSpPr/>
              <p:nvPr/>
            </p:nvCxnSpPr>
            <p:spPr>
              <a:xfrm>
                <a:off x="3570655" y="2041966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/>
              <p:nvPr/>
            </p:nvCxnSpPr>
            <p:spPr>
              <a:xfrm>
                <a:off x="3570655" y="1753265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3570655" y="1469801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3570655" y="1181099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1" name="Group 30"/>
          <p:cNvGrpSpPr/>
          <p:nvPr/>
        </p:nvGrpSpPr>
        <p:grpSpPr>
          <a:xfrm>
            <a:off x="704555" y="401948"/>
            <a:ext cx="1844299" cy="4906889"/>
            <a:chOff x="1765166" y="2237715"/>
            <a:chExt cx="1844299" cy="4844647"/>
          </a:xfrm>
        </p:grpSpPr>
        <p:sp>
          <p:nvSpPr>
            <p:cNvPr id="32" name="Rectangle 31"/>
            <p:cNvSpPr/>
            <p:nvPr/>
          </p:nvSpPr>
          <p:spPr>
            <a:xfrm>
              <a:off x="2068634" y="3739529"/>
              <a:ext cx="974057" cy="2621364"/>
            </a:xfrm>
            <a:prstGeom prst="rect">
              <a:avLst/>
            </a:prstGeom>
            <a:solidFill>
              <a:srgbClr val="FF0000"/>
            </a:solidFill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1891122" y="5758157"/>
              <a:ext cx="1718343" cy="1147749"/>
            </a:xfrm>
            <a:prstGeom prst="rect">
              <a:avLst/>
            </a:prstGeom>
            <a:solidFill>
              <a:srgbClr val="FF0000"/>
            </a:solidFill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Freeform 33"/>
            <p:cNvSpPr/>
            <p:nvPr/>
          </p:nvSpPr>
          <p:spPr>
            <a:xfrm>
              <a:off x="1765166" y="2237715"/>
              <a:ext cx="1844299" cy="4844647"/>
            </a:xfrm>
            <a:custGeom>
              <a:avLst/>
              <a:gdLst>
                <a:gd name="connsiteX0" fmla="*/ 751669 w 1844299"/>
                <a:gd name="connsiteY0" fmla="*/ 309967 h 4844647"/>
                <a:gd name="connsiteX1" fmla="*/ 503696 w 1844299"/>
                <a:gd name="connsiteY1" fmla="*/ 557940 h 4844647"/>
                <a:gd name="connsiteX2" fmla="*/ 503696 w 1844299"/>
                <a:gd name="connsiteY2" fmla="*/ 3635875 h 4844647"/>
                <a:gd name="connsiteX3" fmla="*/ 484814 w 1844299"/>
                <a:gd name="connsiteY3" fmla="*/ 3646124 h 4844647"/>
                <a:gd name="connsiteX4" fmla="*/ 274383 w 1844299"/>
                <a:gd name="connsiteY4" fmla="*/ 4041897 h 4844647"/>
                <a:gd name="connsiteX5" fmla="*/ 751669 w 1844299"/>
                <a:gd name="connsiteY5" fmla="*/ 4519183 h 4844647"/>
                <a:gd name="connsiteX6" fmla="*/ 1228955 w 1844299"/>
                <a:gd name="connsiteY6" fmla="*/ 4041897 h 4844647"/>
                <a:gd name="connsiteX7" fmla="*/ 1018524 w 1844299"/>
                <a:gd name="connsiteY7" fmla="*/ 3646124 h 4844647"/>
                <a:gd name="connsiteX8" fmla="*/ 999641 w 1844299"/>
                <a:gd name="connsiteY8" fmla="*/ 3635875 h 4844647"/>
                <a:gd name="connsiteX9" fmla="*/ 999642 w 1844299"/>
                <a:gd name="connsiteY9" fmla="*/ 557940 h 4844647"/>
                <a:gd name="connsiteX10" fmla="*/ 751669 w 1844299"/>
                <a:gd name="connsiteY10" fmla="*/ 309967 h 4844647"/>
                <a:gd name="connsiteX11" fmla="*/ 307389 w 1844299"/>
                <a:gd name="connsiteY11" fmla="*/ 0 h 4844647"/>
                <a:gd name="connsiteX12" fmla="*/ 1536910 w 1844299"/>
                <a:gd name="connsiteY12" fmla="*/ 0 h 4844647"/>
                <a:gd name="connsiteX13" fmla="*/ 1844299 w 1844299"/>
                <a:gd name="connsiteY13" fmla="*/ 307389 h 4844647"/>
                <a:gd name="connsiteX14" fmla="*/ 1844299 w 1844299"/>
                <a:gd name="connsiteY14" fmla="*/ 4537258 h 4844647"/>
                <a:gd name="connsiteX15" fmla="*/ 1536910 w 1844299"/>
                <a:gd name="connsiteY15" fmla="*/ 4844647 h 4844647"/>
                <a:gd name="connsiteX16" fmla="*/ 307389 w 1844299"/>
                <a:gd name="connsiteY16" fmla="*/ 4844647 h 4844647"/>
                <a:gd name="connsiteX17" fmla="*/ 0 w 1844299"/>
                <a:gd name="connsiteY17" fmla="*/ 4537258 h 4844647"/>
                <a:gd name="connsiteX18" fmla="*/ 0 w 1844299"/>
                <a:gd name="connsiteY18" fmla="*/ 307389 h 4844647"/>
                <a:gd name="connsiteX19" fmla="*/ 307389 w 1844299"/>
                <a:gd name="connsiteY19" fmla="*/ 0 h 48446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44299" h="4844647">
                  <a:moveTo>
                    <a:pt x="751669" y="309967"/>
                  </a:moveTo>
                  <a:cubicBezTo>
                    <a:pt x="614717" y="309967"/>
                    <a:pt x="503696" y="420988"/>
                    <a:pt x="503696" y="557940"/>
                  </a:cubicBezTo>
                  <a:lnTo>
                    <a:pt x="503696" y="3635875"/>
                  </a:lnTo>
                  <a:lnTo>
                    <a:pt x="484814" y="3646124"/>
                  </a:lnTo>
                  <a:cubicBezTo>
                    <a:pt x="357855" y="3731896"/>
                    <a:pt x="274383" y="3877149"/>
                    <a:pt x="274383" y="4041897"/>
                  </a:cubicBezTo>
                  <a:cubicBezTo>
                    <a:pt x="274383" y="4305495"/>
                    <a:pt x="488071" y="4519183"/>
                    <a:pt x="751669" y="4519183"/>
                  </a:cubicBezTo>
                  <a:cubicBezTo>
                    <a:pt x="1015267" y="4519183"/>
                    <a:pt x="1228955" y="4305495"/>
                    <a:pt x="1228955" y="4041897"/>
                  </a:cubicBezTo>
                  <a:cubicBezTo>
                    <a:pt x="1228955" y="3877149"/>
                    <a:pt x="1145483" y="3731896"/>
                    <a:pt x="1018524" y="3646124"/>
                  </a:cubicBezTo>
                  <a:lnTo>
                    <a:pt x="999641" y="3635875"/>
                  </a:lnTo>
                  <a:lnTo>
                    <a:pt x="999642" y="557940"/>
                  </a:lnTo>
                  <a:cubicBezTo>
                    <a:pt x="999642" y="420988"/>
                    <a:pt x="888621" y="309967"/>
                    <a:pt x="751669" y="309967"/>
                  </a:cubicBezTo>
                  <a:close/>
                  <a:moveTo>
                    <a:pt x="307389" y="0"/>
                  </a:moveTo>
                  <a:lnTo>
                    <a:pt x="1536910" y="0"/>
                  </a:lnTo>
                  <a:cubicBezTo>
                    <a:pt x="1706676" y="0"/>
                    <a:pt x="1844299" y="137623"/>
                    <a:pt x="1844299" y="307389"/>
                  </a:cubicBezTo>
                  <a:lnTo>
                    <a:pt x="1844299" y="4537258"/>
                  </a:lnTo>
                  <a:cubicBezTo>
                    <a:pt x="1844299" y="4707024"/>
                    <a:pt x="1706676" y="4844647"/>
                    <a:pt x="1536910" y="4844647"/>
                  </a:cubicBezTo>
                  <a:lnTo>
                    <a:pt x="307389" y="4844647"/>
                  </a:lnTo>
                  <a:cubicBezTo>
                    <a:pt x="137623" y="4844647"/>
                    <a:pt x="0" y="4707024"/>
                    <a:pt x="0" y="4537258"/>
                  </a:cubicBezTo>
                  <a:lnTo>
                    <a:pt x="0" y="307389"/>
                  </a:lnTo>
                  <a:cubicBezTo>
                    <a:pt x="0" y="137623"/>
                    <a:pt x="137623" y="0"/>
                    <a:pt x="307389" y="0"/>
                  </a:cubicBezTo>
                  <a:close/>
                </a:path>
              </a:pathLst>
            </a:cu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823678" y="2699482"/>
              <a:ext cx="704042" cy="32578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100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90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80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70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60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50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40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30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20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10</a:t>
              </a:r>
            </a:p>
            <a:p>
              <a:pPr algn="ctr"/>
              <a:r>
                <a:rPr lang="en-GB" sz="1870" dirty="0">
                  <a:latin typeface="Calibri" panose="020F0502020204030204" pitchFamily="34" charset="0"/>
                </a:rPr>
                <a:t>0</a:t>
              </a:r>
            </a:p>
          </p:txBody>
        </p:sp>
        <p:grpSp>
          <p:nvGrpSpPr>
            <p:cNvPr id="36" name="Group 35"/>
            <p:cNvGrpSpPr/>
            <p:nvPr/>
          </p:nvGrpSpPr>
          <p:grpSpPr>
            <a:xfrm>
              <a:off x="2747608" y="2876374"/>
              <a:ext cx="229770" cy="2881781"/>
              <a:chOff x="3570655" y="1181099"/>
              <a:chExt cx="229770" cy="2881781"/>
            </a:xfrm>
          </p:grpSpPr>
          <p:cxnSp>
            <p:nvCxnSpPr>
              <p:cNvPr id="37" name="Straight Connector 36"/>
              <p:cNvCxnSpPr/>
              <p:nvPr/>
            </p:nvCxnSpPr>
            <p:spPr>
              <a:xfrm>
                <a:off x="3570655" y="4062880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/>
              <p:cNvCxnSpPr/>
              <p:nvPr/>
            </p:nvCxnSpPr>
            <p:spPr>
              <a:xfrm>
                <a:off x="3570655" y="3774178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0"/>
              <p:cNvCxnSpPr/>
              <p:nvPr/>
            </p:nvCxnSpPr>
            <p:spPr>
              <a:xfrm>
                <a:off x="3570655" y="3485476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/>
              <p:cNvCxnSpPr/>
              <p:nvPr/>
            </p:nvCxnSpPr>
            <p:spPr>
              <a:xfrm>
                <a:off x="3570655" y="3196774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/>
              <p:cNvCxnSpPr/>
              <p:nvPr/>
            </p:nvCxnSpPr>
            <p:spPr>
              <a:xfrm>
                <a:off x="3570655" y="2908072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/>
              <p:cNvCxnSpPr/>
              <p:nvPr/>
            </p:nvCxnSpPr>
            <p:spPr>
              <a:xfrm>
                <a:off x="3570655" y="2619370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/>
              <p:cNvCxnSpPr/>
              <p:nvPr/>
            </p:nvCxnSpPr>
            <p:spPr>
              <a:xfrm>
                <a:off x="3570655" y="2330668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/>
              <p:cNvCxnSpPr/>
              <p:nvPr/>
            </p:nvCxnSpPr>
            <p:spPr>
              <a:xfrm>
                <a:off x="3570655" y="2041966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Straight Connector 47"/>
              <p:cNvCxnSpPr/>
              <p:nvPr/>
            </p:nvCxnSpPr>
            <p:spPr>
              <a:xfrm>
                <a:off x="3570655" y="1753265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/>
              <p:cNvCxnSpPr/>
              <p:nvPr/>
            </p:nvCxnSpPr>
            <p:spPr>
              <a:xfrm>
                <a:off x="3570655" y="1469801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/>
              <p:cNvCxnSpPr/>
              <p:nvPr/>
            </p:nvCxnSpPr>
            <p:spPr>
              <a:xfrm>
                <a:off x="3570655" y="1181099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3" name="Group 52"/>
          <p:cNvGrpSpPr/>
          <p:nvPr/>
        </p:nvGrpSpPr>
        <p:grpSpPr>
          <a:xfrm>
            <a:off x="6155244" y="401948"/>
            <a:ext cx="1844299" cy="4906889"/>
            <a:chOff x="1765166" y="2237715"/>
            <a:chExt cx="1844299" cy="4844647"/>
          </a:xfrm>
        </p:grpSpPr>
        <p:sp>
          <p:nvSpPr>
            <p:cNvPr id="54" name="Rectangle 53"/>
            <p:cNvSpPr/>
            <p:nvPr/>
          </p:nvSpPr>
          <p:spPr>
            <a:xfrm>
              <a:off x="2068634" y="4169533"/>
              <a:ext cx="974057" cy="2217154"/>
            </a:xfrm>
            <a:prstGeom prst="rect">
              <a:avLst/>
            </a:prstGeom>
            <a:solidFill>
              <a:srgbClr val="FF0000"/>
            </a:solidFill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1891122" y="5758157"/>
              <a:ext cx="1718343" cy="1147749"/>
            </a:xfrm>
            <a:prstGeom prst="rect">
              <a:avLst/>
            </a:prstGeom>
            <a:solidFill>
              <a:srgbClr val="FF0000"/>
            </a:solidFill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Freeform 55"/>
            <p:cNvSpPr/>
            <p:nvPr/>
          </p:nvSpPr>
          <p:spPr>
            <a:xfrm>
              <a:off x="1765166" y="2237715"/>
              <a:ext cx="1844299" cy="4844647"/>
            </a:xfrm>
            <a:custGeom>
              <a:avLst/>
              <a:gdLst>
                <a:gd name="connsiteX0" fmla="*/ 751669 w 1844299"/>
                <a:gd name="connsiteY0" fmla="*/ 309967 h 4844647"/>
                <a:gd name="connsiteX1" fmla="*/ 503696 w 1844299"/>
                <a:gd name="connsiteY1" fmla="*/ 557940 h 4844647"/>
                <a:gd name="connsiteX2" fmla="*/ 503696 w 1844299"/>
                <a:gd name="connsiteY2" fmla="*/ 3635875 h 4844647"/>
                <a:gd name="connsiteX3" fmla="*/ 484814 w 1844299"/>
                <a:gd name="connsiteY3" fmla="*/ 3646124 h 4844647"/>
                <a:gd name="connsiteX4" fmla="*/ 274383 w 1844299"/>
                <a:gd name="connsiteY4" fmla="*/ 4041897 h 4844647"/>
                <a:gd name="connsiteX5" fmla="*/ 751669 w 1844299"/>
                <a:gd name="connsiteY5" fmla="*/ 4519183 h 4844647"/>
                <a:gd name="connsiteX6" fmla="*/ 1228955 w 1844299"/>
                <a:gd name="connsiteY6" fmla="*/ 4041897 h 4844647"/>
                <a:gd name="connsiteX7" fmla="*/ 1018524 w 1844299"/>
                <a:gd name="connsiteY7" fmla="*/ 3646124 h 4844647"/>
                <a:gd name="connsiteX8" fmla="*/ 999641 w 1844299"/>
                <a:gd name="connsiteY8" fmla="*/ 3635875 h 4844647"/>
                <a:gd name="connsiteX9" fmla="*/ 999642 w 1844299"/>
                <a:gd name="connsiteY9" fmla="*/ 557940 h 4844647"/>
                <a:gd name="connsiteX10" fmla="*/ 751669 w 1844299"/>
                <a:gd name="connsiteY10" fmla="*/ 309967 h 4844647"/>
                <a:gd name="connsiteX11" fmla="*/ 307389 w 1844299"/>
                <a:gd name="connsiteY11" fmla="*/ 0 h 4844647"/>
                <a:gd name="connsiteX12" fmla="*/ 1536910 w 1844299"/>
                <a:gd name="connsiteY12" fmla="*/ 0 h 4844647"/>
                <a:gd name="connsiteX13" fmla="*/ 1844299 w 1844299"/>
                <a:gd name="connsiteY13" fmla="*/ 307389 h 4844647"/>
                <a:gd name="connsiteX14" fmla="*/ 1844299 w 1844299"/>
                <a:gd name="connsiteY14" fmla="*/ 4537258 h 4844647"/>
                <a:gd name="connsiteX15" fmla="*/ 1536910 w 1844299"/>
                <a:gd name="connsiteY15" fmla="*/ 4844647 h 4844647"/>
                <a:gd name="connsiteX16" fmla="*/ 307389 w 1844299"/>
                <a:gd name="connsiteY16" fmla="*/ 4844647 h 4844647"/>
                <a:gd name="connsiteX17" fmla="*/ 0 w 1844299"/>
                <a:gd name="connsiteY17" fmla="*/ 4537258 h 4844647"/>
                <a:gd name="connsiteX18" fmla="*/ 0 w 1844299"/>
                <a:gd name="connsiteY18" fmla="*/ 307389 h 4844647"/>
                <a:gd name="connsiteX19" fmla="*/ 307389 w 1844299"/>
                <a:gd name="connsiteY19" fmla="*/ 0 h 48446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44299" h="4844647">
                  <a:moveTo>
                    <a:pt x="751669" y="309967"/>
                  </a:moveTo>
                  <a:cubicBezTo>
                    <a:pt x="614717" y="309967"/>
                    <a:pt x="503696" y="420988"/>
                    <a:pt x="503696" y="557940"/>
                  </a:cubicBezTo>
                  <a:lnTo>
                    <a:pt x="503696" y="3635875"/>
                  </a:lnTo>
                  <a:lnTo>
                    <a:pt x="484814" y="3646124"/>
                  </a:lnTo>
                  <a:cubicBezTo>
                    <a:pt x="357855" y="3731896"/>
                    <a:pt x="274383" y="3877149"/>
                    <a:pt x="274383" y="4041897"/>
                  </a:cubicBezTo>
                  <a:cubicBezTo>
                    <a:pt x="274383" y="4305495"/>
                    <a:pt x="488071" y="4519183"/>
                    <a:pt x="751669" y="4519183"/>
                  </a:cubicBezTo>
                  <a:cubicBezTo>
                    <a:pt x="1015267" y="4519183"/>
                    <a:pt x="1228955" y="4305495"/>
                    <a:pt x="1228955" y="4041897"/>
                  </a:cubicBezTo>
                  <a:cubicBezTo>
                    <a:pt x="1228955" y="3877149"/>
                    <a:pt x="1145483" y="3731896"/>
                    <a:pt x="1018524" y="3646124"/>
                  </a:cubicBezTo>
                  <a:lnTo>
                    <a:pt x="999641" y="3635875"/>
                  </a:lnTo>
                  <a:lnTo>
                    <a:pt x="999642" y="557940"/>
                  </a:lnTo>
                  <a:cubicBezTo>
                    <a:pt x="999642" y="420988"/>
                    <a:pt x="888621" y="309967"/>
                    <a:pt x="751669" y="309967"/>
                  </a:cubicBezTo>
                  <a:close/>
                  <a:moveTo>
                    <a:pt x="307389" y="0"/>
                  </a:moveTo>
                  <a:lnTo>
                    <a:pt x="1536910" y="0"/>
                  </a:lnTo>
                  <a:cubicBezTo>
                    <a:pt x="1706676" y="0"/>
                    <a:pt x="1844299" y="137623"/>
                    <a:pt x="1844299" y="307389"/>
                  </a:cubicBezTo>
                  <a:lnTo>
                    <a:pt x="1844299" y="4537258"/>
                  </a:lnTo>
                  <a:cubicBezTo>
                    <a:pt x="1844299" y="4707024"/>
                    <a:pt x="1706676" y="4844647"/>
                    <a:pt x="1536910" y="4844647"/>
                  </a:cubicBezTo>
                  <a:lnTo>
                    <a:pt x="307389" y="4844647"/>
                  </a:lnTo>
                  <a:cubicBezTo>
                    <a:pt x="137623" y="4844647"/>
                    <a:pt x="0" y="4707024"/>
                    <a:pt x="0" y="4537258"/>
                  </a:cubicBezTo>
                  <a:lnTo>
                    <a:pt x="0" y="307389"/>
                  </a:lnTo>
                  <a:cubicBezTo>
                    <a:pt x="0" y="137623"/>
                    <a:pt x="137623" y="0"/>
                    <a:pt x="307389" y="0"/>
                  </a:cubicBezTo>
                  <a:close/>
                </a:path>
              </a:pathLst>
            </a:cu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2823678" y="2686585"/>
              <a:ext cx="704042" cy="32578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100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90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80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70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60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50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40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30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20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10</a:t>
              </a:r>
            </a:p>
            <a:p>
              <a:pPr algn="ctr"/>
              <a:r>
                <a:rPr lang="en-GB" sz="1870" dirty="0">
                  <a:latin typeface="Calibri" panose="020F0502020204030204" pitchFamily="34" charset="0"/>
                </a:rPr>
                <a:t>0</a:t>
              </a:r>
            </a:p>
          </p:txBody>
        </p:sp>
        <p:grpSp>
          <p:nvGrpSpPr>
            <p:cNvPr id="58" name="Group 57"/>
            <p:cNvGrpSpPr/>
            <p:nvPr/>
          </p:nvGrpSpPr>
          <p:grpSpPr>
            <a:xfrm>
              <a:off x="2747608" y="2876374"/>
              <a:ext cx="229770" cy="2881781"/>
              <a:chOff x="3570655" y="1181099"/>
              <a:chExt cx="229770" cy="2881781"/>
            </a:xfrm>
          </p:grpSpPr>
          <p:cxnSp>
            <p:nvCxnSpPr>
              <p:cNvPr id="59" name="Straight Connector 58"/>
              <p:cNvCxnSpPr/>
              <p:nvPr/>
            </p:nvCxnSpPr>
            <p:spPr>
              <a:xfrm>
                <a:off x="3570655" y="4062880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Straight Connector 60"/>
              <p:cNvCxnSpPr/>
              <p:nvPr/>
            </p:nvCxnSpPr>
            <p:spPr>
              <a:xfrm>
                <a:off x="3570655" y="3774178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Straight Connector 62"/>
              <p:cNvCxnSpPr/>
              <p:nvPr/>
            </p:nvCxnSpPr>
            <p:spPr>
              <a:xfrm>
                <a:off x="3570655" y="3485476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Straight Connector 63"/>
              <p:cNvCxnSpPr/>
              <p:nvPr/>
            </p:nvCxnSpPr>
            <p:spPr>
              <a:xfrm>
                <a:off x="3570655" y="3196774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Straight Connector 65"/>
              <p:cNvCxnSpPr/>
              <p:nvPr/>
            </p:nvCxnSpPr>
            <p:spPr>
              <a:xfrm>
                <a:off x="3570655" y="2908072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Straight Connector 66"/>
              <p:cNvCxnSpPr/>
              <p:nvPr/>
            </p:nvCxnSpPr>
            <p:spPr>
              <a:xfrm>
                <a:off x="3570655" y="2619370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Straight Connector 67"/>
              <p:cNvCxnSpPr/>
              <p:nvPr/>
            </p:nvCxnSpPr>
            <p:spPr>
              <a:xfrm>
                <a:off x="3570655" y="2330668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Straight Connector 68"/>
              <p:cNvCxnSpPr/>
              <p:nvPr/>
            </p:nvCxnSpPr>
            <p:spPr>
              <a:xfrm>
                <a:off x="3570655" y="2041966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Straight Connector 69"/>
              <p:cNvCxnSpPr/>
              <p:nvPr/>
            </p:nvCxnSpPr>
            <p:spPr>
              <a:xfrm>
                <a:off x="3570655" y="1753265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72"/>
              <p:cNvCxnSpPr/>
              <p:nvPr/>
            </p:nvCxnSpPr>
            <p:spPr>
              <a:xfrm>
                <a:off x="3570655" y="1469801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/>
              <p:cNvCxnSpPr/>
              <p:nvPr/>
            </p:nvCxnSpPr>
            <p:spPr>
              <a:xfrm>
                <a:off x="3570655" y="1181099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75" name="Rounded Rectangle 74"/>
          <p:cNvSpPr/>
          <p:nvPr/>
        </p:nvSpPr>
        <p:spPr>
          <a:xfrm>
            <a:off x="930583" y="5399246"/>
            <a:ext cx="1441128" cy="633254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alibri" panose="020F0502020204030204" pitchFamily="34" charset="0"/>
              </a:rPr>
              <a:t>7</a:t>
            </a:r>
            <a:r>
              <a:rPr lang="en-GB" sz="32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0° C</a:t>
            </a:r>
            <a:endParaRPr lang="en-GB" sz="32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1070203" y="5494482"/>
            <a:ext cx="1113002" cy="461219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ounded Rectangle 76"/>
          <p:cNvSpPr/>
          <p:nvPr/>
        </p:nvSpPr>
        <p:spPr>
          <a:xfrm>
            <a:off x="3635452" y="5395445"/>
            <a:ext cx="1441128" cy="644711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90° C</a:t>
            </a:r>
            <a:endParaRPr lang="en-GB" sz="32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3798450" y="5475433"/>
            <a:ext cx="1113002" cy="448353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ounded Rectangle 78"/>
          <p:cNvSpPr/>
          <p:nvPr/>
        </p:nvSpPr>
        <p:spPr>
          <a:xfrm>
            <a:off x="6338191" y="5367116"/>
            <a:ext cx="1441128" cy="699165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55° C</a:t>
            </a:r>
            <a:endParaRPr lang="en-GB" sz="32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6439138" y="5552598"/>
            <a:ext cx="1113002" cy="403103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1943105" y="374188"/>
            <a:ext cx="5052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°</a:t>
            </a:r>
            <a:r>
              <a:rPr lang="en-GB" dirty="0">
                <a:latin typeface="Calibri" panose="020F0502020204030204" pitchFamily="34" charset="0"/>
              </a:rPr>
              <a:t> </a:t>
            </a:r>
            <a:r>
              <a:rPr lang="en-GB" sz="2400" dirty="0">
                <a:latin typeface="Calibri" panose="020F0502020204030204" pitchFamily="34" charset="0"/>
              </a:rPr>
              <a:t>C</a:t>
            </a:r>
          </a:p>
        </p:txBody>
      </p:sp>
      <p:sp>
        <p:nvSpPr>
          <p:cNvPr id="85" name="Rectangle 84"/>
          <p:cNvSpPr/>
          <p:nvPr/>
        </p:nvSpPr>
        <p:spPr>
          <a:xfrm>
            <a:off x="4670386" y="378474"/>
            <a:ext cx="5052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°</a:t>
            </a:r>
            <a:r>
              <a:rPr lang="en-GB" dirty="0">
                <a:latin typeface="Calibri" panose="020F0502020204030204" pitchFamily="34" charset="0"/>
              </a:rPr>
              <a:t> </a:t>
            </a:r>
            <a:r>
              <a:rPr lang="en-GB" sz="2400" dirty="0">
                <a:latin typeface="Calibri" panose="020F0502020204030204" pitchFamily="34" charset="0"/>
              </a:rPr>
              <a:t>C</a:t>
            </a:r>
          </a:p>
        </p:txBody>
      </p:sp>
      <p:sp>
        <p:nvSpPr>
          <p:cNvPr id="86" name="Rectangle 85"/>
          <p:cNvSpPr/>
          <p:nvPr/>
        </p:nvSpPr>
        <p:spPr>
          <a:xfrm>
            <a:off x="7387922" y="374188"/>
            <a:ext cx="5052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°</a:t>
            </a:r>
            <a:r>
              <a:rPr lang="en-GB" dirty="0">
                <a:latin typeface="Calibri" panose="020F0502020204030204" pitchFamily="34" charset="0"/>
              </a:rPr>
              <a:t> </a:t>
            </a:r>
            <a:r>
              <a:rPr lang="en-GB" sz="2400" dirty="0">
                <a:latin typeface="Calibri" panose="020F0502020204030204" pitchFamily="34" charset="0"/>
              </a:rPr>
              <a:t>C</a:t>
            </a:r>
          </a:p>
        </p:txBody>
      </p:sp>
      <p:sp>
        <p:nvSpPr>
          <p:cNvPr id="2" name="Rectangle 1"/>
          <p:cNvSpPr/>
          <p:nvPr/>
        </p:nvSpPr>
        <p:spPr>
          <a:xfrm>
            <a:off x="5554393" y="5018902"/>
            <a:ext cx="261258" cy="2899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1" name="Picture 80">
            <a:extLst>
              <a:ext uri="{FF2B5EF4-FFF2-40B4-BE49-F238E27FC236}">
                <a16:creationId xmlns:a16="http://schemas.microsoft.com/office/drawing/2014/main" id="{D27F98AE-E148-4145-B805-880FE5F19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8262" y="4808624"/>
            <a:ext cx="548992" cy="548992"/>
          </a:xfrm>
          <a:prstGeom prst="rect">
            <a:avLst/>
          </a:prstGeom>
        </p:spPr>
      </p:pic>
      <p:sp>
        <p:nvSpPr>
          <p:cNvPr id="82" name="TextBox 81">
            <a:extLst>
              <a:ext uri="{FF2B5EF4-FFF2-40B4-BE49-F238E27FC236}">
                <a16:creationId xmlns:a16="http://schemas.microsoft.com/office/drawing/2014/main" id="{3622CE17-6CBE-6040-B6F8-C91DBF3E4099}"/>
              </a:ext>
            </a:extLst>
          </p:cNvPr>
          <p:cNvSpPr txBox="1"/>
          <p:nvPr/>
        </p:nvSpPr>
        <p:spPr>
          <a:xfrm>
            <a:off x="4946620" y="5406394"/>
            <a:ext cx="15122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Have a </a:t>
            </a:r>
            <a:r>
              <a:rPr lang="en-GB" sz="2400" dirty="0" smtClean="0">
                <a:latin typeface="Calibri" panose="020F0502020204030204" pitchFamily="34" charset="0"/>
              </a:rPr>
              <a:t>think</a:t>
            </a:r>
            <a:endParaRPr lang="en-GB" sz="2400" dirty="0"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99706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7 L -0.29652 0.00046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26" y="23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81481E-6 L -0.29861 4.81481E-6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31" y="0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7037E-7 L 0.29531 -3.7037E-7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57" y="0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7037E-7 L 0.29583 -0.0007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74" y="93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07407E-6 L -0.3092 -4.07407E-6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69" y="0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11111E-6 L 0.30104 0.0007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52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6" grpId="0" animBg="1"/>
      <p:bldP spid="77" grpId="0" animBg="1"/>
      <p:bldP spid="78" grpId="0" animBg="1"/>
      <p:bldP spid="80" grpId="0" animBg="1"/>
      <p:bldP spid="83" grpId="0"/>
      <p:bldP spid="85" grpId="0"/>
      <p:bldP spid="2" grpId="0" animBg="1"/>
      <p:bldP spid="2" grpId="1" animBg="1"/>
      <p:bldP spid="82" grpId="0"/>
      <p:bldP spid="82" grpId="1"/>
      <p:bldP spid="82" grpId="2"/>
      <p:bldP spid="82" grpId="3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AutoShape 2" descr="Ice Cube Royalty Free Clip Art Ice Cubes - Clip Art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5" name="Group 34"/>
          <p:cNvGrpSpPr/>
          <p:nvPr/>
        </p:nvGrpSpPr>
        <p:grpSpPr>
          <a:xfrm>
            <a:off x="3311384" y="3943287"/>
            <a:ext cx="3598968" cy="1649169"/>
            <a:chOff x="3120996" y="832246"/>
            <a:chExt cx="3543984" cy="790091"/>
          </a:xfrm>
        </p:grpSpPr>
        <p:sp>
          <p:nvSpPr>
            <p:cNvPr id="36" name="Rounded Rectangular Callout 35"/>
            <p:cNvSpPr/>
            <p:nvPr/>
          </p:nvSpPr>
          <p:spPr>
            <a:xfrm>
              <a:off x="3120996" y="832246"/>
              <a:ext cx="3543983" cy="579304"/>
            </a:xfrm>
            <a:prstGeom prst="wedgeRoundRectCallout">
              <a:avLst>
                <a:gd name="adj1" fmla="val 34930"/>
                <a:gd name="adj2" fmla="val 79800"/>
                <a:gd name="adj3" fmla="val 16667"/>
              </a:avLst>
            </a:prstGeom>
            <a:noFill/>
            <a:ln w="381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3120997" y="854091"/>
              <a:ext cx="3543983" cy="7682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wonder what the temperature is inside the fridge. </a:t>
              </a:r>
              <a:endParaRPr lang="en-GB" sz="2400" dirty="0"/>
            </a:p>
          </p:txBody>
        </p:sp>
      </p:grpSp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6458">
            <a:off x="6417563" y="5095386"/>
            <a:ext cx="1566724" cy="109889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485" y="1623903"/>
            <a:ext cx="1504799" cy="4006282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785730" y="414516"/>
            <a:ext cx="70800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This thermometer shows the temperature in Tiny’s house.</a:t>
            </a:r>
            <a:endParaRPr lang="en-GB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3020811" y="3019951"/>
            <a:ext cx="418011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It is just over 20 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°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C</a:t>
            </a:r>
          </a:p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21 or 22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 °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C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  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965270" y="1751804"/>
            <a:ext cx="50703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temperature is shown on the thermometer? </a:t>
            </a:r>
            <a:endParaRPr lang="en-GB" sz="2800" dirty="0"/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3131" y="2606437"/>
            <a:ext cx="747045" cy="747045"/>
          </a:xfrm>
          <a:prstGeom prst="rect">
            <a:avLst/>
          </a:prstGeom>
        </p:spPr>
      </p:pic>
      <p:sp>
        <p:nvSpPr>
          <p:cNvPr id="48" name="TextBox 47"/>
          <p:cNvSpPr txBox="1"/>
          <p:nvPr/>
        </p:nvSpPr>
        <p:spPr>
          <a:xfrm>
            <a:off x="5655975" y="274912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22808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6" grpId="0"/>
      <p:bldP spid="48" grpId="0"/>
      <p:bldP spid="48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2426532" y="3643152"/>
            <a:ext cx="974057" cy="1403972"/>
          </a:xfrm>
          <a:prstGeom prst="rect">
            <a:avLst/>
          </a:prstGeom>
          <a:solidFill>
            <a:srgbClr val="FF0000"/>
          </a:solidFill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/>
          <p:cNvSpPr/>
          <p:nvPr/>
        </p:nvSpPr>
        <p:spPr>
          <a:xfrm>
            <a:off x="2594475" y="3905380"/>
            <a:ext cx="974057" cy="1403972"/>
          </a:xfrm>
          <a:prstGeom prst="rect">
            <a:avLst/>
          </a:prstGeom>
          <a:solidFill>
            <a:srgbClr val="FF0000"/>
          </a:solidFill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2230483" y="828348"/>
            <a:ext cx="1844299" cy="4906889"/>
            <a:chOff x="1765166" y="2237715"/>
            <a:chExt cx="1844299" cy="4844647"/>
          </a:xfrm>
        </p:grpSpPr>
        <p:sp>
          <p:nvSpPr>
            <p:cNvPr id="11" name="Rectangle 10"/>
            <p:cNvSpPr/>
            <p:nvPr/>
          </p:nvSpPr>
          <p:spPr>
            <a:xfrm>
              <a:off x="1891122" y="5758157"/>
              <a:ext cx="1718343" cy="1147749"/>
            </a:xfrm>
            <a:prstGeom prst="rect">
              <a:avLst/>
            </a:prstGeom>
            <a:solidFill>
              <a:srgbClr val="FF0000"/>
            </a:solidFill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11"/>
            <p:cNvSpPr/>
            <p:nvPr/>
          </p:nvSpPr>
          <p:spPr>
            <a:xfrm>
              <a:off x="1765166" y="2237715"/>
              <a:ext cx="1844299" cy="4844647"/>
            </a:xfrm>
            <a:custGeom>
              <a:avLst/>
              <a:gdLst>
                <a:gd name="connsiteX0" fmla="*/ 751669 w 1844299"/>
                <a:gd name="connsiteY0" fmla="*/ 309967 h 4844647"/>
                <a:gd name="connsiteX1" fmla="*/ 503696 w 1844299"/>
                <a:gd name="connsiteY1" fmla="*/ 557940 h 4844647"/>
                <a:gd name="connsiteX2" fmla="*/ 503696 w 1844299"/>
                <a:gd name="connsiteY2" fmla="*/ 3635875 h 4844647"/>
                <a:gd name="connsiteX3" fmla="*/ 484814 w 1844299"/>
                <a:gd name="connsiteY3" fmla="*/ 3646124 h 4844647"/>
                <a:gd name="connsiteX4" fmla="*/ 274383 w 1844299"/>
                <a:gd name="connsiteY4" fmla="*/ 4041897 h 4844647"/>
                <a:gd name="connsiteX5" fmla="*/ 751669 w 1844299"/>
                <a:gd name="connsiteY5" fmla="*/ 4519183 h 4844647"/>
                <a:gd name="connsiteX6" fmla="*/ 1228955 w 1844299"/>
                <a:gd name="connsiteY6" fmla="*/ 4041897 h 4844647"/>
                <a:gd name="connsiteX7" fmla="*/ 1018524 w 1844299"/>
                <a:gd name="connsiteY7" fmla="*/ 3646124 h 4844647"/>
                <a:gd name="connsiteX8" fmla="*/ 999641 w 1844299"/>
                <a:gd name="connsiteY8" fmla="*/ 3635875 h 4844647"/>
                <a:gd name="connsiteX9" fmla="*/ 999642 w 1844299"/>
                <a:gd name="connsiteY9" fmla="*/ 557940 h 4844647"/>
                <a:gd name="connsiteX10" fmla="*/ 751669 w 1844299"/>
                <a:gd name="connsiteY10" fmla="*/ 309967 h 4844647"/>
                <a:gd name="connsiteX11" fmla="*/ 307389 w 1844299"/>
                <a:gd name="connsiteY11" fmla="*/ 0 h 4844647"/>
                <a:gd name="connsiteX12" fmla="*/ 1536910 w 1844299"/>
                <a:gd name="connsiteY12" fmla="*/ 0 h 4844647"/>
                <a:gd name="connsiteX13" fmla="*/ 1844299 w 1844299"/>
                <a:gd name="connsiteY13" fmla="*/ 307389 h 4844647"/>
                <a:gd name="connsiteX14" fmla="*/ 1844299 w 1844299"/>
                <a:gd name="connsiteY14" fmla="*/ 4537258 h 4844647"/>
                <a:gd name="connsiteX15" fmla="*/ 1536910 w 1844299"/>
                <a:gd name="connsiteY15" fmla="*/ 4844647 h 4844647"/>
                <a:gd name="connsiteX16" fmla="*/ 307389 w 1844299"/>
                <a:gd name="connsiteY16" fmla="*/ 4844647 h 4844647"/>
                <a:gd name="connsiteX17" fmla="*/ 0 w 1844299"/>
                <a:gd name="connsiteY17" fmla="*/ 4537258 h 4844647"/>
                <a:gd name="connsiteX18" fmla="*/ 0 w 1844299"/>
                <a:gd name="connsiteY18" fmla="*/ 307389 h 4844647"/>
                <a:gd name="connsiteX19" fmla="*/ 307389 w 1844299"/>
                <a:gd name="connsiteY19" fmla="*/ 0 h 48446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44299" h="4844647">
                  <a:moveTo>
                    <a:pt x="751669" y="309967"/>
                  </a:moveTo>
                  <a:cubicBezTo>
                    <a:pt x="614717" y="309967"/>
                    <a:pt x="503696" y="420988"/>
                    <a:pt x="503696" y="557940"/>
                  </a:cubicBezTo>
                  <a:lnTo>
                    <a:pt x="503696" y="3635875"/>
                  </a:lnTo>
                  <a:lnTo>
                    <a:pt x="484814" y="3646124"/>
                  </a:lnTo>
                  <a:cubicBezTo>
                    <a:pt x="357855" y="3731896"/>
                    <a:pt x="274383" y="3877149"/>
                    <a:pt x="274383" y="4041897"/>
                  </a:cubicBezTo>
                  <a:cubicBezTo>
                    <a:pt x="274383" y="4305495"/>
                    <a:pt x="488071" y="4519183"/>
                    <a:pt x="751669" y="4519183"/>
                  </a:cubicBezTo>
                  <a:cubicBezTo>
                    <a:pt x="1015267" y="4519183"/>
                    <a:pt x="1228955" y="4305495"/>
                    <a:pt x="1228955" y="4041897"/>
                  </a:cubicBezTo>
                  <a:cubicBezTo>
                    <a:pt x="1228955" y="3877149"/>
                    <a:pt x="1145483" y="3731896"/>
                    <a:pt x="1018524" y="3646124"/>
                  </a:cubicBezTo>
                  <a:lnTo>
                    <a:pt x="999641" y="3635875"/>
                  </a:lnTo>
                  <a:lnTo>
                    <a:pt x="999642" y="557940"/>
                  </a:lnTo>
                  <a:cubicBezTo>
                    <a:pt x="999642" y="420988"/>
                    <a:pt x="888621" y="309967"/>
                    <a:pt x="751669" y="309967"/>
                  </a:cubicBezTo>
                  <a:close/>
                  <a:moveTo>
                    <a:pt x="307389" y="0"/>
                  </a:moveTo>
                  <a:lnTo>
                    <a:pt x="1536910" y="0"/>
                  </a:lnTo>
                  <a:cubicBezTo>
                    <a:pt x="1706676" y="0"/>
                    <a:pt x="1844299" y="137623"/>
                    <a:pt x="1844299" y="307389"/>
                  </a:cubicBezTo>
                  <a:lnTo>
                    <a:pt x="1844299" y="4537258"/>
                  </a:lnTo>
                  <a:cubicBezTo>
                    <a:pt x="1844299" y="4707024"/>
                    <a:pt x="1706676" y="4844647"/>
                    <a:pt x="1536910" y="4844647"/>
                  </a:cubicBezTo>
                  <a:lnTo>
                    <a:pt x="307389" y="4844647"/>
                  </a:lnTo>
                  <a:cubicBezTo>
                    <a:pt x="137623" y="4844647"/>
                    <a:pt x="0" y="4707024"/>
                    <a:pt x="0" y="4537258"/>
                  </a:cubicBezTo>
                  <a:lnTo>
                    <a:pt x="0" y="307389"/>
                  </a:lnTo>
                  <a:cubicBezTo>
                    <a:pt x="0" y="137623"/>
                    <a:pt x="137623" y="0"/>
                    <a:pt x="307389" y="0"/>
                  </a:cubicBezTo>
                  <a:close/>
                </a:path>
              </a:pathLst>
            </a:cu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875930" y="2699482"/>
              <a:ext cx="704042" cy="32578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100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90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80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70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60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50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40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30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20</a:t>
              </a:r>
            </a:p>
            <a:p>
              <a:pPr algn="ctr"/>
              <a:r>
                <a:rPr lang="en-GB" sz="1870" dirty="0" smtClean="0">
                  <a:latin typeface="Calibri" panose="020F0502020204030204" pitchFamily="34" charset="0"/>
                </a:rPr>
                <a:t>10</a:t>
              </a:r>
            </a:p>
            <a:p>
              <a:pPr algn="ctr"/>
              <a:r>
                <a:rPr lang="en-GB" sz="1870" dirty="0">
                  <a:latin typeface="Calibri" panose="020F0502020204030204" pitchFamily="34" charset="0"/>
                </a:rPr>
                <a:t>0</a:t>
              </a:r>
            </a:p>
          </p:txBody>
        </p:sp>
        <p:grpSp>
          <p:nvGrpSpPr>
            <p:cNvPr id="14" name="Group 13"/>
            <p:cNvGrpSpPr/>
            <p:nvPr/>
          </p:nvGrpSpPr>
          <p:grpSpPr>
            <a:xfrm>
              <a:off x="2812923" y="2876374"/>
              <a:ext cx="229770" cy="2881781"/>
              <a:chOff x="3635970" y="1181099"/>
              <a:chExt cx="229770" cy="2881781"/>
            </a:xfrm>
          </p:grpSpPr>
          <p:cxnSp>
            <p:nvCxnSpPr>
              <p:cNvPr id="15" name="Straight Connector 14"/>
              <p:cNvCxnSpPr/>
              <p:nvPr/>
            </p:nvCxnSpPr>
            <p:spPr>
              <a:xfrm>
                <a:off x="3635970" y="4062880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/>
              <p:cNvCxnSpPr/>
              <p:nvPr/>
            </p:nvCxnSpPr>
            <p:spPr>
              <a:xfrm>
                <a:off x="3635970" y="3774178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/>
              <p:cNvCxnSpPr/>
              <p:nvPr/>
            </p:nvCxnSpPr>
            <p:spPr>
              <a:xfrm>
                <a:off x="3635970" y="3774178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/>
              <p:cNvCxnSpPr/>
              <p:nvPr/>
            </p:nvCxnSpPr>
            <p:spPr>
              <a:xfrm>
                <a:off x="3635970" y="3485476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/>
              <p:cNvCxnSpPr/>
              <p:nvPr/>
            </p:nvCxnSpPr>
            <p:spPr>
              <a:xfrm>
                <a:off x="3635970" y="3485476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/>
              <p:cNvCxnSpPr/>
              <p:nvPr/>
            </p:nvCxnSpPr>
            <p:spPr>
              <a:xfrm>
                <a:off x="3635970" y="3196774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/>
              <p:cNvCxnSpPr/>
              <p:nvPr/>
            </p:nvCxnSpPr>
            <p:spPr>
              <a:xfrm>
                <a:off x="3635970" y="2908072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/>
              <p:cNvCxnSpPr/>
              <p:nvPr/>
            </p:nvCxnSpPr>
            <p:spPr>
              <a:xfrm>
                <a:off x="3635970" y="2908072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/>
              <p:cNvCxnSpPr/>
              <p:nvPr/>
            </p:nvCxnSpPr>
            <p:spPr>
              <a:xfrm>
                <a:off x="3635970" y="2619370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/>
              <p:cNvCxnSpPr/>
              <p:nvPr/>
            </p:nvCxnSpPr>
            <p:spPr>
              <a:xfrm>
                <a:off x="3635970" y="2330668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/>
              <p:cNvCxnSpPr/>
              <p:nvPr/>
            </p:nvCxnSpPr>
            <p:spPr>
              <a:xfrm>
                <a:off x="3635970" y="2041966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/>
              <p:nvPr/>
            </p:nvCxnSpPr>
            <p:spPr>
              <a:xfrm>
                <a:off x="3635970" y="1753265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>
              <a:xfrm>
                <a:off x="3635970" y="1755551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3635970" y="1466849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3635970" y="1181099"/>
                <a:ext cx="22977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81" name="Picture 8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93058" y="3105101"/>
            <a:ext cx="1273740" cy="1570755"/>
          </a:xfrm>
          <a:prstGeom prst="rect">
            <a:avLst/>
          </a:prstGeom>
        </p:spPr>
      </p:pic>
      <p:sp>
        <p:nvSpPr>
          <p:cNvPr id="3" name="Down Arrow 2"/>
          <p:cNvSpPr/>
          <p:nvPr/>
        </p:nvSpPr>
        <p:spPr>
          <a:xfrm rot="16200000">
            <a:off x="1956627" y="1558442"/>
            <a:ext cx="449943" cy="992576"/>
          </a:xfrm>
          <a:prstGeom prst="downArrow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Down Arrow 81"/>
          <p:cNvSpPr/>
          <p:nvPr/>
        </p:nvSpPr>
        <p:spPr>
          <a:xfrm rot="16200000">
            <a:off x="1956628" y="3394191"/>
            <a:ext cx="449943" cy="992576"/>
          </a:xfrm>
          <a:prstGeom prst="downArrow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TextBox 82"/>
          <p:cNvSpPr txBox="1"/>
          <p:nvPr/>
        </p:nvSpPr>
        <p:spPr>
          <a:xfrm>
            <a:off x="667512" y="260318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Eighteen degrees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3455300" y="816700"/>
            <a:ext cx="5100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°</a:t>
            </a:r>
            <a:r>
              <a:rPr lang="en-GB" sz="2000" dirty="0">
                <a:latin typeface="Calibri" panose="020F0502020204030204" pitchFamily="34" charset="0"/>
              </a:rPr>
              <a:t> </a:t>
            </a:r>
            <a:r>
              <a:rPr lang="en-GB" sz="2400" dirty="0">
                <a:latin typeface="Calibri" panose="020F0502020204030204" pitchFamily="34" charset="0"/>
              </a:rPr>
              <a:t>C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3107" y="1617503"/>
            <a:ext cx="973642" cy="68290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829104" y="533909"/>
            <a:ext cx="306243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During the afternoon the temperature rises to 25 °C. </a:t>
            </a:r>
          </a:p>
          <a:p>
            <a:endParaRPr lang="en-GB" sz="2400" dirty="0"/>
          </a:p>
          <a:p>
            <a:r>
              <a:rPr lang="en-GB" sz="2400" dirty="0" smtClean="0"/>
              <a:t>By how many degrees did the temperature rise?</a:t>
            </a:r>
            <a:endParaRPr lang="en-GB" sz="2400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4994336" y="5018560"/>
            <a:ext cx="3110572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Arc 33"/>
          <p:cNvSpPr/>
          <p:nvPr/>
        </p:nvSpPr>
        <p:spPr>
          <a:xfrm flipH="1">
            <a:off x="5212461" y="4262738"/>
            <a:ext cx="888790" cy="1318727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6429963" y="3862455"/>
                <a:ext cx="80182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 smtClean="0">
                    <a:solidFill>
                      <a:srgbClr val="FF0000"/>
                    </a:solidFill>
                  </a:rPr>
                  <a:t> 5</a:t>
                </a:r>
                <a:endParaRPr lang="en-GB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29963" y="3862455"/>
                <a:ext cx="801823" cy="461665"/>
              </a:xfrm>
              <a:prstGeom prst="rect">
                <a:avLst/>
              </a:prstGeom>
              <a:blipFill>
                <a:blip r:embed="rId8"/>
                <a:stretch>
                  <a:fillRect l="-763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/>
          <p:cNvSpPr txBox="1"/>
          <p:nvPr/>
        </p:nvSpPr>
        <p:spPr>
          <a:xfrm>
            <a:off x="4937747" y="5018560"/>
            <a:ext cx="5935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18</a:t>
            </a:r>
            <a:endParaRPr lang="en-GB" sz="2400" dirty="0"/>
          </a:p>
        </p:txBody>
      </p:sp>
      <p:cxnSp>
        <p:nvCxnSpPr>
          <p:cNvPr id="37" name="Straight Connector 36"/>
          <p:cNvCxnSpPr/>
          <p:nvPr/>
        </p:nvCxnSpPr>
        <p:spPr>
          <a:xfrm>
            <a:off x="5212462" y="4921271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6101252" y="4919801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5810503" y="4996690"/>
            <a:ext cx="6014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2</a:t>
            </a:r>
            <a:r>
              <a:rPr lang="en-US" sz="2400" dirty="0" smtClean="0"/>
              <a:t>0</a:t>
            </a:r>
            <a:endParaRPr lang="en-GB" sz="2400" dirty="0"/>
          </a:p>
        </p:txBody>
      </p:sp>
      <p:sp>
        <p:nvSpPr>
          <p:cNvPr id="40" name="Arc 39"/>
          <p:cNvSpPr/>
          <p:nvPr/>
        </p:nvSpPr>
        <p:spPr>
          <a:xfrm flipH="1">
            <a:off x="6101250" y="4247653"/>
            <a:ext cx="1367505" cy="1333812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5319971" y="3862456"/>
                <a:ext cx="80182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 smtClean="0">
                    <a:solidFill>
                      <a:srgbClr val="FF0000"/>
                    </a:solidFill>
                  </a:rPr>
                  <a:t> 2</a:t>
                </a:r>
                <a:endParaRPr lang="en-GB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9971" y="3862456"/>
                <a:ext cx="801823" cy="461665"/>
              </a:xfrm>
              <a:prstGeom prst="rect">
                <a:avLst/>
              </a:prstGeom>
              <a:blipFill>
                <a:blip r:embed="rId9"/>
                <a:stretch>
                  <a:fillRect l="-763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TextBox 41"/>
          <p:cNvSpPr txBox="1"/>
          <p:nvPr/>
        </p:nvSpPr>
        <p:spPr>
          <a:xfrm>
            <a:off x="7231786" y="4986469"/>
            <a:ext cx="6014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25</a:t>
            </a:r>
            <a:endParaRPr lang="en-GB" sz="2400" dirty="0"/>
          </a:p>
        </p:txBody>
      </p:sp>
      <p:cxnSp>
        <p:nvCxnSpPr>
          <p:cNvPr id="43" name="Straight Connector 42"/>
          <p:cNvCxnSpPr/>
          <p:nvPr/>
        </p:nvCxnSpPr>
        <p:spPr>
          <a:xfrm>
            <a:off x="7468757" y="4917727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882404" y="5513388"/>
            <a:ext cx="4437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The temperature rose by 7 °C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622CE17-6CBE-6040-B6F8-C91DBF3E4099}"/>
              </a:ext>
            </a:extLst>
          </p:cNvPr>
          <p:cNvSpPr txBox="1"/>
          <p:nvPr/>
        </p:nvSpPr>
        <p:spPr>
          <a:xfrm>
            <a:off x="4982400" y="3078174"/>
            <a:ext cx="29900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Have a </a:t>
            </a:r>
            <a:r>
              <a:rPr lang="en-GB" sz="2400" dirty="0" smtClean="0">
                <a:latin typeface="Calibri" panose="020F0502020204030204" pitchFamily="34" charset="0"/>
              </a:rPr>
              <a:t>think</a:t>
            </a:r>
            <a:endParaRPr lang="en-GB" sz="2400" dirty="0">
              <a:latin typeface="Calibri" panose="020F0502020204030204" pitchFamily="34" charset="0"/>
            </a:endParaRPr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D27F98AE-E148-4145-B805-880FE5F199D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15348" y="2970260"/>
            <a:ext cx="697680" cy="69768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01786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7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  <p:animClr clrSpc="rgb" dir="cw">
                                      <p:cBhvr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17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85" grpId="0" animBg="1"/>
      <p:bldP spid="3" grpId="0" animBg="1"/>
      <p:bldP spid="3" grpId="1" animBg="1"/>
      <p:bldP spid="82" grpId="0" animBg="1"/>
      <p:bldP spid="82" grpId="1" animBg="1"/>
      <p:bldP spid="34" grpId="0" animBg="1"/>
      <p:bldP spid="35" grpId="0"/>
      <p:bldP spid="35" grpId="1"/>
      <p:bldP spid="36" grpId="0"/>
      <p:bldP spid="39" grpId="0"/>
      <p:bldP spid="40" grpId="0" animBg="1"/>
      <p:bldP spid="41" grpId="0"/>
      <p:bldP spid="41" grpId="1"/>
      <p:bldP spid="42" grpId="0"/>
      <p:bldP spid="10" grpId="0"/>
      <p:bldP spid="50" grpId="0"/>
      <p:bldP spid="50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0532" y="4999111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23376" y="514180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1382268" y="609435"/>
          <a:ext cx="6096000" cy="21271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580898611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823416397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20603008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85145285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105529053"/>
                    </a:ext>
                  </a:extLst>
                </a:gridCol>
              </a:tblGrid>
              <a:tr h="470989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Mon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Tues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Wed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Thurs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Fri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776707"/>
                  </a:ext>
                </a:extLst>
              </a:tr>
              <a:tr h="55207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19</a:t>
                      </a:r>
                      <a:r>
                        <a:rPr lang="en-GB" sz="2800" baseline="0" dirty="0" smtClean="0"/>
                        <a:t> </a:t>
                      </a:r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°</a:t>
                      </a:r>
                      <a:r>
                        <a:rPr lang="en-GB" sz="2800" dirty="0" smtClean="0"/>
                        <a:t>C 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17 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°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28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19 </a:t>
                      </a:r>
                      <a:r>
                        <a:rPr kumimoji="0" lang="en-GB" sz="28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°</a:t>
                      </a:r>
                      <a:r>
                        <a:rPr kumimoji="0" lang="en-GB" sz="28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21 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°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22 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°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</a:t>
                      </a:r>
                      <a:endParaRPr lang="en-GB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38752036"/>
                  </a:ext>
                </a:extLst>
              </a:tr>
              <a:tr h="55207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Mon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Tues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Wed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Thurs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Fri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138490"/>
                  </a:ext>
                </a:extLst>
              </a:tr>
              <a:tr h="552070">
                <a:tc>
                  <a:txBody>
                    <a:bodyPr/>
                    <a:lstStyle/>
                    <a:p>
                      <a:pPr algn="ctr"/>
                      <a:r>
                        <a:rPr lang="en-GB" sz="2800" baseline="0" dirty="0" smtClean="0"/>
                        <a:t>20 </a:t>
                      </a:r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°</a:t>
                      </a:r>
                      <a:r>
                        <a:rPr lang="en-GB" sz="2800" dirty="0" smtClean="0"/>
                        <a:t>C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22 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°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24 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°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21 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°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23 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°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</a:t>
                      </a:r>
                      <a:endParaRPr lang="en-GB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32587403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872081" y="2929871"/>
            <a:ext cx="62571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do you notice?</a:t>
            </a:r>
            <a:endParaRPr lang="en-GB" sz="28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0312" flipH="1">
            <a:off x="437068" y="1882576"/>
            <a:ext cx="1442352" cy="17607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1317">
            <a:off x="7015461" y="1815856"/>
            <a:ext cx="1427798" cy="170311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03504" y="3606023"/>
            <a:ext cx="772193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Wednesday of week 2 was the hottest day.</a:t>
            </a:r>
          </a:p>
          <a:p>
            <a:r>
              <a:rPr lang="en-GB" sz="2800" dirty="0" smtClean="0"/>
              <a:t>Tuesday of week 1 was the coldest day.</a:t>
            </a:r>
          </a:p>
          <a:p>
            <a:r>
              <a:rPr lang="en-GB" sz="2800" dirty="0" smtClean="0"/>
              <a:t>The difference in temperature between the coldest and hottest day is 7 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°</a:t>
            </a:r>
            <a:r>
              <a:rPr lang="en-GB" sz="2800" dirty="0" smtClean="0">
                <a:solidFill>
                  <a:prstClr val="black"/>
                </a:solidFill>
              </a:rPr>
              <a:t>C.</a:t>
            </a:r>
          </a:p>
          <a:p>
            <a:r>
              <a:rPr lang="en-GB" sz="2800" dirty="0" smtClean="0">
                <a:solidFill>
                  <a:prstClr val="black"/>
                </a:solidFill>
              </a:rPr>
              <a:t>Both Thursdays had the same temperature.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31132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6074" y="424803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98918" y="439072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1382268" y="609435"/>
          <a:ext cx="6096000" cy="21271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580898611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823416397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20603008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85145285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105529053"/>
                    </a:ext>
                  </a:extLst>
                </a:gridCol>
              </a:tblGrid>
              <a:tr h="470989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Mon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Tues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Wed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Thurs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Fri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776707"/>
                  </a:ext>
                </a:extLst>
              </a:tr>
              <a:tr h="55207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19</a:t>
                      </a:r>
                      <a:r>
                        <a:rPr lang="en-GB" sz="2800" baseline="0" dirty="0" smtClean="0"/>
                        <a:t> </a:t>
                      </a:r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°</a:t>
                      </a:r>
                      <a:r>
                        <a:rPr lang="en-GB" sz="2800" dirty="0" smtClean="0"/>
                        <a:t>C 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17 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°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28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19 </a:t>
                      </a:r>
                      <a:r>
                        <a:rPr kumimoji="0" lang="en-GB" sz="28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°</a:t>
                      </a:r>
                      <a:r>
                        <a:rPr kumimoji="0" lang="en-GB" sz="28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21 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°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22 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°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</a:t>
                      </a:r>
                      <a:endParaRPr lang="en-GB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38752036"/>
                  </a:ext>
                </a:extLst>
              </a:tr>
              <a:tr h="55207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Mon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Tues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Wed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Thurs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Fri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138490"/>
                  </a:ext>
                </a:extLst>
              </a:tr>
              <a:tr h="552070">
                <a:tc>
                  <a:txBody>
                    <a:bodyPr/>
                    <a:lstStyle/>
                    <a:p>
                      <a:pPr algn="ctr"/>
                      <a:r>
                        <a:rPr lang="en-GB" sz="2800" baseline="0" dirty="0" smtClean="0"/>
                        <a:t>20 </a:t>
                      </a:r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°</a:t>
                      </a:r>
                      <a:r>
                        <a:rPr lang="en-GB" sz="2800" dirty="0" smtClean="0"/>
                        <a:t>C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22 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°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24 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°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21 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°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23 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°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</a:t>
                      </a:r>
                      <a:endParaRPr lang="en-GB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32587403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0312" flipH="1">
            <a:off x="437068" y="1882576"/>
            <a:ext cx="1442352" cy="176073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41427" y="3267342"/>
            <a:ext cx="681075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Which week do you think had most sunshine?</a:t>
            </a:r>
          </a:p>
          <a:p>
            <a:r>
              <a:rPr lang="en-GB" sz="2800" dirty="0" smtClean="0"/>
              <a:t>Why?</a:t>
            </a:r>
          </a:p>
          <a:p>
            <a:endParaRPr lang="en-GB" sz="2800" dirty="0" smtClean="0"/>
          </a:p>
          <a:p>
            <a:endParaRPr lang="en-GB" sz="2800" dirty="0"/>
          </a:p>
          <a:p>
            <a:r>
              <a:rPr lang="en-GB" sz="2800" dirty="0" smtClean="0"/>
              <a:t>How many days was the temperature above 20 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°</a:t>
            </a:r>
            <a:r>
              <a:rPr lang="en-GB" sz="2800" dirty="0" smtClean="0">
                <a:solidFill>
                  <a:prstClr val="black"/>
                </a:solidFill>
              </a:rPr>
              <a:t>C?</a:t>
            </a:r>
            <a:endParaRPr lang="en-GB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841427" y="4143415"/>
            <a:ext cx="7531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Week 2 because the temperature was warmer.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091107" y="5421778"/>
            <a:ext cx="7531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6 days 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055326" y="1084217"/>
            <a:ext cx="1188000" cy="562691"/>
          </a:xfrm>
          <a:prstGeom prst="rect">
            <a:avLst/>
          </a:prstGeom>
          <a:solidFill>
            <a:srgbClr val="CD4B70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266797" y="1078748"/>
            <a:ext cx="1188000" cy="562691"/>
          </a:xfrm>
          <a:prstGeom prst="rect">
            <a:avLst/>
          </a:prstGeom>
          <a:solidFill>
            <a:srgbClr val="CD4B70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625911" y="2200253"/>
            <a:ext cx="1188000" cy="562691"/>
          </a:xfrm>
          <a:prstGeom prst="rect">
            <a:avLst/>
          </a:prstGeom>
          <a:solidFill>
            <a:srgbClr val="CD4B70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827301" y="2157952"/>
            <a:ext cx="1188000" cy="562691"/>
          </a:xfrm>
          <a:prstGeom prst="rect">
            <a:avLst/>
          </a:prstGeom>
          <a:solidFill>
            <a:srgbClr val="CD4B70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5055326" y="2193163"/>
            <a:ext cx="1188000" cy="562691"/>
          </a:xfrm>
          <a:prstGeom prst="rect">
            <a:avLst/>
          </a:prstGeom>
          <a:solidFill>
            <a:srgbClr val="CD4B70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6278857" y="2152927"/>
            <a:ext cx="1188000" cy="562691"/>
          </a:xfrm>
          <a:prstGeom prst="rect">
            <a:avLst/>
          </a:prstGeom>
          <a:solidFill>
            <a:srgbClr val="CD4B70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1317">
            <a:off x="7015461" y="1815856"/>
            <a:ext cx="1427798" cy="170311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07066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0" grpId="0"/>
      <p:bldP spid="2" grpId="0"/>
      <p:bldP spid="11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6074" y="5293164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98918" y="543585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1382268" y="609435"/>
          <a:ext cx="6096000" cy="21271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580898611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823416397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20603008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85145285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105529053"/>
                    </a:ext>
                  </a:extLst>
                </a:gridCol>
              </a:tblGrid>
              <a:tr h="470989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Mon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Tues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Wed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Thurs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Fri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776707"/>
                  </a:ext>
                </a:extLst>
              </a:tr>
              <a:tr h="55207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19</a:t>
                      </a:r>
                      <a:r>
                        <a:rPr lang="en-GB" sz="2800" baseline="0" dirty="0" smtClean="0"/>
                        <a:t> </a:t>
                      </a:r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°</a:t>
                      </a:r>
                      <a:r>
                        <a:rPr lang="en-GB" sz="2800" dirty="0" smtClean="0"/>
                        <a:t>C 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17 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°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28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19 </a:t>
                      </a:r>
                      <a:r>
                        <a:rPr kumimoji="0" lang="en-GB" sz="28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°</a:t>
                      </a:r>
                      <a:r>
                        <a:rPr kumimoji="0" lang="en-GB" sz="28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21 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°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22 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°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</a:t>
                      </a:r>
                      <a:endParaRPr lang="en-GB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38752036"/>
                  </a:ext>
                </a:extLst>
              </a:tr>
              <a:tr h="55207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Mon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Tues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Wed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Thurs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Fri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138490"/>
                  </a:ext>
                </a:extLst>
              </a:tr>
              <a:tr h="552070">
                <a:tc>
                  <a:txBody>
                    <a:bodyPr/>
                    <a:lstStyle/>
                    <a:p>
                      <a:pPr algn="ctr"/>
                      <a:r>
                        <a:rPr lang="en-GB" sz="2800" baseline="0" dirty="0" smtClean="0"/>
                        <a:t>20 </a:t>
                      </a:r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°</a:t>
                      </a:r>
                      <a:r>
                        <a:rPr lang="en-GB" sz="2800" dirty="0" smtClean="0"/>
                        <a:t>C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22 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°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24 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°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21 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°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23 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°</a:t>
                      </a:r>
                      <a:r>
                        <a:rPr kumimoji="0" lang="en-GB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</a:t>
                      </a:r>
                      <a:endParaRPr lang="en-GB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32587403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0312" flipH="1">
            <a:off x="437068" y="1882576"/>
            <a:ext cx="1442352" cy="176073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382268" y="2952068"/>
            <a:ext cx="68107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was the difference in temperature between Thursday and Friday of week 2?</a:t>
            </a:r>
          </a:p>
          <a:p>
            <a:endParaRPr lang="en-GB" sz="2800" dirty="0" smtClean="0"/>
          </a:p>
          <a:p>
            <a:endParaRPr lang="en-GB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1317">
            <a:off x="7015461" y="1815856"/>
            <a:ext cx="1427798" cy="1703113"/>
          </a:xfrm>
          <a:prstGeom prst="rect">
            <a:avLst/>
          </a:prstGeom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1584994" y="4705136"/>
          <a:ext cx="6096000" cy="5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57505421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35559638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479328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7049433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70451706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07169023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849423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5047548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40136996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63834112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19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20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21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22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23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24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25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26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27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28</a:t>
                      </a:r>
                      <a:endParaRPr lang="en-GB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08978526"/>
                  </a:ext>
                </a:extLst>
              </a:tr>
            </a:tbl>
          </a:graphicData>
        </a:graphic>
      </p:graphicFrame>
      <p:sp>
        <p:nvSpPr>
          <p:cNvPr id="20" name="Oval 19"/>
          <p:cNvSpPr/>
          <p:nvPr/>
        </p:nvSpPr>
        <p:spPr>
          <a:xfrm>
            <a:off x="2820039" y="4705136"/>
            <a:ext cx="509452" cy="518160"/>
          </a:xfrm>
          <a:prstGeom prst="ellipse">
            <a:avLst/>
          </a:prstGeom>
          <a:noFill/>
          <a:ln w="38100">
            <a:solidFill>
              <a:srgbClr val="CD4B7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4066690" y="4705136"/>
            <a:ext cx="509452" cy="518160"/>
          </a:xfrm>
          <a:prstGeom prst="ellipse">
            <a:avLst/>
          </a:prstGeom>
          <a:noFill/>
          <a:ln w="38100">
            <a:solidFill>
              <a:srgbClr val="CD4B7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Arc 21"/>
          <p:cNvSpPr/>
          <p:nvPr/>
        </p:nvSpPr>
        <p:spPr>
          <a:xfrm flipH="1">
            <a:off x="3051518" y="4137414"/>
            <a:ext cx="612000" cy="1198669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23" name="Arc 22"/>
          <p:cNvSpPr/>
          <p:nvPr/>
        </p:nvSpPr>
        <p:spPr>
          <a:xfrm flipH="1">
            <a:off x="3662577" y="4137413"/>
            <a:ext cx="612000" cy="1198669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607663" y="4086681"/>
            <a:ext cx="75318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2 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°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C</a:t>
            </a:r>
          </a:p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5486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0" grpId="0" animBg="1"/>
      <p:bldP spid="21" grpId="0" animBg="1"/>
      <p:bldP spid="22" grpId="0" animBg="1"/>
      <p:bldP spid="23" grpId="0" animBg="1"/>
      <p:bldP spid="2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6074" y="5293164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98918" y="543585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0312" flipH="1">
            <a:off x="472220" y="4471184"/>
            <a:ext cx="1442352" cy="176073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58952" y="442464"/>
            <a:ext cx="681075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In week 3, the temperature on Monday was 23 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°</a:t>
            </a:r>
            <a:r>
              <a:rPr lang="en-GB" sz="2800" dirty="0" smtClean="0">
                <a:solidFill>
                  <a:prstClr val="black"/>
                </a:solidFill>
              </a:rPr>
              <a:t>C.</a:t>
            </a:r>
          </a:p>
          <a:p>
            <a:r>
              <a:rPr lang="en-GB" sz="2800" dirty="0" smtClean="0">
                <a:solidFill>
                  <a:prstClr val="black"/>
                </a:solidFill>
              </a:rPr>
              <a:t>The difference between the temperature on Monday and Tuesday was 4 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°</a:t>
            </a:r>
            <a:r>
              <a:rPr lang="en-GB" sz="2800" dirty="0" smtClean="0">
                <a:solidFill>
                  <a:prstClr val="black"/>
                </a:solidFill>
              </a:rPr>
              <a:t>C.</a:t>
            </a:r>
          </a:p>
          <a:p>
            <a:endParaRPr lang="en-GB" sz="2800" dirty="0">
              <a:solidFill>
                <a:prstClr val="black"/>
              </a:solidFill>
            </a:endParaRPr>
          </a:p>
          <a:p>
            <a:r>
              <a:rPr lang="en-GB" sz="2800" dirty="0" smtClean="0"/>
              <a:t>What could the temperature on Tuesday have been?</a:t>
            </a:r>
          </a:p>
          <a:p>
            <a:endParaRPr lang="en-GB" sz="2800" dirty="0"/>
          </a:p>
          <a:p>
            <a:r>
              <a:rPr lang="en-GB" sz="2800" dirty="0" smtClean="0"/>
              <a:t>Is there more than one answer?</a:t>
            </a:r>
            <a:endParaRPr lang="en-GB" sz="2800" dirty="0"/>
          </a:p>
          <a:p>
            <a:endParaRPr lang="en-GB" sz="2800" dirty="0"/>
          </a:p>
          <a:p>
            <a:r>
              <a:rPr lang="en-GB" sz="2800" dirty="0" smtClean="0"/>
              <a:t> </a:t>
            </a:r>
          </a:p>
          <a:p>
            <a:endParaRPr lang="en-GB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1317">
            <a:off x="7092514" y="1050673"/>
            <a:ext cx="1427798" cy="1703113"/>
          </a:xfrm>
          <a:prstGeom prst="rect">
            <a:avLst/>
          </a:prstGeom>
        </p:spPr>
      </p:pic>
      <p:graphicFrame>
        <p:nvGraphicFramePr>
          <p:cNvPr id="14" name="Table 13"/>
          <p:cNvGraphicFramePr>
            <a:graphicFrameLocks noGrp="1"/>
          </p:cNvGraphicFramePr>
          <p:nvPr>
            <p:extLst/>
          </p:nvPr>
        </p:nvGraphicFramePr>
        <p:xfrm>
          <a:off x="1584994" y="4705136"/>
          <a:ext cx="6096000" cy="5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57505421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35559638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479328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7049433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70451706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07169023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849423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5047548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40136996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63834112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19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20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21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22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23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24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25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26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27</a:t>
                      </a:r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28</a:t>
                      </a:r>
                      <a:endParaRPr lang="en-GB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08978526"/>
                  </a:ext>
                </a:extLst>
              </a:tr>
            </a:tbl>
          </a:graphicData>
        </a:graphic>
      </p:graphicFrame>
      <p:sp>
        <p:nvSpPr>
          <p:cNvPr id="17" name="Oval 16"/>
          <p:cNvSpPr/>
          <p:nvPr/>
        </p:nvSpPr>
        <p:spPr>
          <a:xfrm>
            <a:off x="4066690" y="4705136"/>
            <a:ext cx="509452" cy="518160"/>
          </a:xfrm>
          <a:prstGeom prst="ellipse">
            <a:avLst/>
          </a:prstGeom>
          <a:noFill/>
          <a:ln w="38100">
            <a:solidFill>
              <a:srgbClr val="CD4B7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rc 17"/>
          <p:cNvSpPr/>
          <p:nvPr/>
        </p:nvSpPr>
        <p:spPr>
          <a:xfrm flipH="1">
            <a:off x="4287607" y="4107039"/>
            <a:ext cx="612000" cy="1198669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9" name="Arc 18"/>
          <p:cNvSpPr/>
          <p:nvPr/>
        </p:nvSpPr>
        <p:spPr>
          <a:xfrm flipH="1">
            <a:off x="4898666" y="4107038"/>
            <a:ext cx="612000" cy="1198669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24" name="Arc 23"/>
          <p:cNvSpPr/>
          <p:nvPr/>
        </p:nvSpPr>
        <p:spPr>
          <a:xfrm flipH="1">
            <a:off x="5514421" y="4094495"/>
            <a:ext cx="612000" cy="1198669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25" name="Arc 24"/>
          <p:cNvSpPr/>
          <p:nvPr/>
        </p:nvSpPr>
        <p:spPr>
          <a:xfrm flipH="1">
            <a:off x="6125480" y="4094494"/>
            <a:ext cx="612000" cy="1198669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6505083" y="4715522"/>
            <a:ext cx="509452" cy="518160"/>
          </a:xfrm>
          <a:prstGeom prst="ellipse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Arc 26"/>
          <p:cNvSpPr/>
          <p:nvPr/>
        </p:nvSpPr>
        <p:spPr>
          <a:xfrm>
            <a:off x="3659083" y="4094494"/>
            <a:ext cx="612000" cy="1281577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28" name="Arc 27"/>
          <p:cNvSpPr/>
          <p:nvPr/>
        </p:nvSpPr>
        <p:spPr>
          <a:xfrm>
            <a:off x="3039292" y="4094493"/>
            <a:ext cx="612000" cy="1281577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29" name="Arc 28"/>
          <p:cNvSpPr/>
          <p:nvPr/>
        </p:nvSpPr>
        <p:spPr>
          <a:xfrm>
            <a:off x="2411709" y="4094492"/>
            <a:ext cx="612000" cy="1281577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30" name="Arc 29"/>
          <p:cNvSpPr/>
          <p:nvPr/>
        </p:nvSpPr>
        <p:spPr>
          <a:xfrm>
            <a:off x="1799709" y="4107039"/>
            <a:ext cx="612000" cy="1281577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1641026" y="4715522"/>
            <a:ext cx="509452" cy="518160"/>
          </a:xfrm>
          <a:prstGeom prst="ellipse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734309" y="3519387"/>
            <a:ext cx="7531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The temperature could have been 19 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°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C or 27 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°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C. 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26895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7" grpId="0" animBg="1"/>
      <p:bldP spid="18" grpId="0" animBg="1"/>
      <p:bldP spid="19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12.3|19.7|28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4.9|1.7|9.8|1.4|1.6|9|4.6|4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1|1.2|10.3|5.4|8|8.7|15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11.4|9.4|5.1|9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14.1|10.2|8.1|6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5|12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3|9.4|8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4|10.7|4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2|3.2|5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5|3.8|1.3|2.9|40.2|2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4.2|3.8|8.7|7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3.5|3.1|2.5|18.5|5.4|5.1|9|10.1|2.5|2.4|11.5|1.4|0.9|5.3|1.3|4.8|1.1|1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2.3|5.6|5.5|2.5|4.6|8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2.2|4.5|12.6|20.8|0.9|8.3|0.6|0.8|0.8|5.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3.7|3.1|4.5|4.2|8.2|1.2|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5.9|7.5|4.4|3.2|4.1|2.6|4.6|10.6|0.8|0.7|0.9|5.4|8|0.9|0.7|0.9|1|10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15487</TotalTime>
  <Words>810</Words>
  <Application>Microsoft Office PowerPoint</Application>
  <PresentationFormat>On-screen Show (4:3)</PresentationFormat>
  <Paragraphs>323</Paragraphs>
  <Slides>17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17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questions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Allard BTP</cp:lastModifiedBy>
  <cp:revision>301</cp:revision>
  <dcterms:created xsi:type="dcterms:W3CDTF">2019-07-05T11:02:13Z</dcterms:created>
  <dcterms:modified xsi:type="dcterms:W3CDTF">2021-07-04T16:51:34Z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