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60" r:id="rId5"/>
    <p:sldId id="259"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E50BF089-14B2-41BC-9BDA-0BF321AA62C9}" type="datetimeFigureOut">
              <a:rPr lang="en-GB" smtClean="0"/>
              <a:t>16/05/2021</a:t>
            </a:fld>
            <a:endParaRPr lang="en-GB"/>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7DE8340F-9AE3-405C-9210-5D6EADB1AD42}" type="slidenum">
              <a:rPr lang="en-GB" smtClean="0"/>
              <a:t>‹#›</a:t>
            </a:fld>
            <a:endParaRPr lang="en-GB"/>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086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0BF089-14B2-41BC-9BDA-0BF321AA62C9}" type="datetimeFigureOut">
              <a:rPr lang="en-GB" smtClean="0"/>
              <a:t>16/05/2021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1556281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50BF089-14B2-41BC-9BDA-0BF321AA62C9}" type="datetimeFigureOut">
              <a:rPr lang="en-GB" smtClean="0"/>
              <a:t>16/05/2021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E8340F-9AE3-405C-9210-5D6EADB1AD42}" type="slidenum">
              <a:rPr lang="en-GB" smtClean="0"/>
              <a:t>‹#›</a:t>
            </a:fld>
            <a:endParaRPr lang="en-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89298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50BF089-14B2-41BC-9BDA-0BF321AA62C9}" type="datetimeFigureOut">
              <a:rPr lang="en-GB" smtClean="0"/>
              <a:t>16/05/2021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20911512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50BF089-14B2-41BC-9BDA-0BF321AA62C9}" type="datetimeFigureOut">
              <a:rPr lang="en-GB" smtClean="0"/>
              <a:t>16/05/2021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40000028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50BF089-14B2-41BC-9BDA-0BF321AA62C9}" type="datetimeFigureOut">
              <a:rPr lang="en-GB" smtClean="0"/>
              <a:t>16/05/2021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3082753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0BF089-14B2-41BC-9BDA-0BF321AA62C9}" type="datetimeFigureOut">
              <a:rPr lang="en-GB" smtClean="0"/>
              <a:t>16/05/2021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1942325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50BF089-14B2-41BC-9BDA-0BF321AA62C9}" type="datetimeFigureOut">
              <a:rPr lang="en-GB" smtClean="0"/>
              <a:t>16/05/2021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35710332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50BF089-14B2-41BC-9BDA-0BF321AA62C9}" type="datetimeFigureOut">
              <a:rPr lang="en-GB" smtClean="0"/>
              <a:t>16/05/2021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7456993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0BF089-14B2-41BC-9BDA-0BF321AA62C9}" type="datetimeFigureOut">
              <a:rPr lang="en-GB" smtClean="0"/>
              <a:t>16/05/2021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24933390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0BF089-14B2-41BC-9BDA-0BF321AA62C9}" type="datetimeFigureOut">
              <a:rPr lang="en-GB" smtClean="0"/>
              <a:t>16/05/2021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1488971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E50BF089-14B2-41BC-9BDA-0BF321AA62C9}" type="datetimeFigureOut">
              <a:rPr lang="en-GB" smtClean="0"/>
              <a:t>16/05/2021</a:t>
            </a:fld>
            <a:endParaRPr lang="en-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7DE8340F-9AE3-405C-9210-5D6EADB1AD42}" type="slidenum">
              <a:rPr lang="en-GB" smtClean="0"/>
              <a:t>‹#›</a:t>
            </a:fld>
            <a:endParaRPr lang="en-GB"/>
          </a:p>
        </p:txBody>
      </p:sp>
    </p:spTree>
    <p:extLst>
      <p:ext uri="{BB962C8B-B14F-4D97-AF65-F5344CB8AC3E}">
        <p14:creationId xmlns:p14="http://schemas.microsoft.com/office/powerpoint/2010/main" val="1568736359"/>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a:latin typeface="Twinkl Precursive" panose="02000000000000000000" pitchFamily="2" charset="0"/>
              </a:rPr>
              <a:t>LO: To find out about Fairy Folk who live in the wood.</a:t>
            </a:r>
          </a:p>
        </p:txBody>
      </p:sp>
      <p:sp>
        <p:nvSpPr>
          <p:cNvPr id="3" name="Subtitle 2"/>
          <p:cNvSpPr>
            <a:spLocks noGrp="1"/>
          </p:cNvSpPr>
          <p:nvPr>
            <p:ph type="subTitle" idx="1"/>
          </p:nvPr>
        </p:nvSpPr>
        <p:spPr/>
        <p:txBody>
          <a:bodyPr/>
          <a:lstStyle/>
          <a:p>
            <a:r>
              <a:rPr lang="en-GB" dirty="0">
                <a:latin typeface="Twinkl Precursive" panose="02000000000000000000" pitchFamily="2" charset="0"/>
              </a:rPr>
              <a:t>Monday 17</a:t>
            </a:r>
            <a:r>
              <a:rPr lang="en-GB" baseline="30000" dirty="0">
                <a:latin typeface="Twinkl Precursive" panose="02000000000000000000" pitchFamily="2" charset="0"/>
              </a:rPr>
              <a:t>th</a:t>
            </a:r>
            <a:r>
              <a:rPr lang="en-GB" dirty="0">
                <a:latin typeface="Twinkl Precursive" panose="02000000000000000000" pitchFamily="2" charset="0"/>
              </a:rPr>
              <a:t> May 2021</a:t>
            </a:r>
          </a:p>
        </p:txBody>
      </p:sp>
    </p:spTree>
    <p:extLst>
      <p:ext uri="{BB962C8B-B14F-4D97-AF65-F5344CB8AC3E}">
        <p14:creationId xmlns:p14="http://schemas.microsoft.com/office/powerpoint/2010/main" val="23319351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Twinkl Precursive" panose="02000000000000000000" pitchFamily="2" charset="0"/>
              </a:rPr>
              <a:t>There are many stories about Fairy Folk who live in woodlands…</a:t>
            </a:r>
          </a:p>
        </p:txBody>
      </p:sp>
      <p:sp>
        <p:nvSpPr>
          <p:cNvPr id="3" name="Content Placeholder 2"/>
          <p:cNvSpPr>
            <a:spLocks noGrp="1"/>
          </p:cNvSpPr>
          <p:nvPr>
            <p:ph idx="1"/>
          </p:nvPr>
        </p:nvSpPr>
        <p:spPr>
          <a:xfrm>
            <a:off x="1143000" y="2230582"/>
            <a:ext cx="9872871" cy="3865418"/>
          </a:xfrm>
        </p:spPr>
        <p:txBody>
          <a:bodyPr/>
          <a:lstStyle/>
          <a:p>
            <a:pPr marL="45720" indent="0">
              <a:buNone/>
            </a:pPr>
            <a:endParaRPr lang="en-GB" dirty="0"/>
          </a:p>
        </p:txBody>
      </p:sp>
      <p:pic>
        <p:nvPicPr>
          <p:cNvPr id="4" name="Picture 3"/>
          <p:cNvPicPr>
            <a:picLocks noChangeAspect="1"/>
          </p:cNvPicPr>
          <p:nvPr/>
        </p:nvPicPr>
        <p:blipFill>
          <a:blip r:embed="rId2"/>
          <a:stretch>
            <a:fillRect/>
          </a:stretch>
        </p:blipFill>
        <p:spPr>
          <a:xfrm>
            <a:off x="1143000" y="2230582"/>
            <a:ext cx="2334491" cy="3594108"/>
          </a:xfrm>
          <a:prstGeom prst="rect">
            <a:avLst/>
          </a:prstGeom>
        </p:spPr>
      </p:pic>
      <p:pic>
        <p:nvPicPr>
          <p:cNvPr id="5" name="Picture 4"/>
          <p:cNvPicPr>
            <a:picLocks noChangeAspect="1"/>
          </p:cNvPicPr>
          <p:nvPr/>
        </p:nvPicPr>
        <p:blipFill>
          <a:blip r:embed="rId3"/>
          <a:stretch>
            <a:fillRect/>
          </a:stretch>
        </p:blipFill>
        <p:spPr>
          <a:xfrm>
            <a:off x="4501681" y="2166937"/>
            <a:ext cx="2499194" cy="3485718"/>
          </a:xfrm>
          <a:prstGeom prst="rect">
            <a:avLst/>
          </a:prstGeom>
        </p:spPr>
      </p:pic>
      <p:pic>
        <p:nvPicPr>
          <p:cNvPr id="6" name="Picture 5"/>
          <p:cNvPicPr>
            <a:picLocks noChangeAspect="1"/>
          </p:cNvPicPr>
          <p:nvPr/>
        </p:nvPicPr>
        <p:blipFill>
          <a:blip r:embed="rId4"/>
          <a:stretch>
            <a:fillRect/>
          </a:stretch>
        </p:blipFill>
        <p:spPr>
          <a:xfrm>
            <a:off x="7796421" y="2029605"/>
            <a:ext cx="3219450" cy="3810000"/>
          </a:xfrm>
          <a:prstGeom prst="rect">
            <a:avLst/>
          </a:prstGeom>
        </p:spPr>
      </p:pic>
    </p:spTree>
    <p:extLst>
      <p:ext uri="{BB962C8B-B14F-4D97-AF65-F5344CB8AC3E}">
        <p14:creationId xmlns:p14="http://schemas.microsoft.com/office/powerpoint/2010/main" val="2967934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358659"/>
            <a:ext cx="9875520" cy="1356360"/>
          </a:xfrm>
        </p:spPr>
        <p:txBody>
          <a:bodyPr>
            <a:normAutofit fontScale="90000"/>
          </a:bodyPr>
          <a:lstStyle/>
          <a:p>
            <a:r>
              <a:rPr lang="en-GB" dirty="0">
                <a:latin typeface="Twinkl Precursive" panose="02000000000000000000" pitchFamily="2" charset="0"/>
              </a:rPr>
              <a:t>There are different types of fairy folk who live in woodlands. </a:t>
            </a:r>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4493202" y="2399781"/>
            <a:ext cx="7407852" cy="3353838"/>
          </a:xfrm>
          <a:prstGeom prst="rect">
            <a:avLst/>
          </a:prstGeom>
        </p:spPr>
      </p:pic>
      <p:sp>
        <p:nvSpPr>
          <p:cNvPr id="5" name="TextBox 4"/>
          <p:cNvSpPr txBox="1"/>
          <p:nvPr/>
        </p:nvSpPr>
        <p:spPr>
          <a:xfrm>
            <a:off x="364548" y="1791219"/>
            <a:ext cx="4128654" cy="4893647"/>
          </a:xfrm>
          <a:prstGeom prst="rect">
            <a:avLst/>
          </a:prstGeom>
          <a:noFill/>
        </p:spPr>
        <p:txBody>
          <a:bodyPr wrap="square" rtlCol="0">
            <a:spAutoFit/>
          </a:bodyPr>
          <a:lstStyle/>
          <a:p>
            <a:r>
              <a:rPr lang="en-GB" sz="2400" b="1" dirty="0">
                <a:latin typeface="Twinkl Precursive" panose="02000000000000000000" pitchFamily="2" charset="0"/>
              </a:rPr>
              <a:t>Elves</a:t>
            </a:r>
            <a:r>
              <a:rPr lang="en-GB" sz="2400" dirty="0">
                <a:latin typeface="Twinkl Precursive" panose="02000000000000000000" pitchFamily="2" charset="0"/>
              </a:rPr>
              <a:t> </a:t>
            </a:r>
          </a:p>
          <a:p>
            <a:r>
              <a:rPr lang="en-GB" sz="2400" dirty="0">
                <a:latin typeface="Twinkl Precursive" panose="02000000000000000000" pitchFamily="2" charset="0"/>
              </a:rPr>
              <a:t>The </a:t>
            </a:r>
            <a:r>
              <a:rPr lang="en-GB" sz="2400" b="1" dirty="0">
                <a:latin typeface="Twinkl Precursive" panose="02000000000000000000" pitchFamily="2" charset="0"/>
              </a:rPr>
              <a:t>Elves</a:t>
            </a:r>
            <a:r>
              <a:rPr lang="en-GB" sz="2400" dirty="0">
                <a:latin typeface="Twinkl Precursive" panose="02000000000000000000" pitchFamily="2" charset="0"/>
              </a:rPr>
              <a:t> were the fairest creatures in the woodland. They were a far more beautiful race than humans, and generally tall (about six feet). </a:t>
            </a:r>
            <a:r>
              <a:rPr lang="en-GB" sz="2400" b="1" dirty="0">
                <a:latin typeface="Twinkl Precursive" panose="02000000000000000000" pitchFamily="2" charset="0"/>
              </a:rPr>
              <a:t>Elves</a:t>
            </a:r>
            <a:r>
              <a:rPr lang="en-GB" sz="2400" dirty="0">
                <a:latin typeface="Twinkl Precursive" panose="02000000000000000000" pitchFamily="2" charset="0"/>
              </a:rPr>
              <a:t> had keener senses than Men. They were slender, graceful yet strong.</a:t>
            </a:r>
          </a:p>
        </p:txBody>
      </p:sp>
    </p:spTree>
    <p:extLst>
      <p:ext uri="{BB962C8B-B14F-4D97-AF65-F5344CB8AC3E}">
        <p14:creationId xmlns:p14="http://schemas.microsoft.com/office/powerpoint/2010/main" val="2795067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mph" presetSubtype="0" fill="hold" nodeType="clickEffect">
                                  <p:stCondLst>
                                    <p:cond delay="0"/>
                                  </p:stCondLst>
                                  <p:childTnLst>
                                    <p:animScale>
                                      <p:cBhvr>
                                        <p:cTn id="18" dur="20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Twinkl Precursive" panose="02000000000000000000" pitchFamily="2" charset="0"/>
              </a:rPr>
              <a:t>There are different types of fairy folk who live in woodlands. </a:t>
            </a:r>
          </a:p>
        </p:txBody>
      </p:sp>
      <p:sp>
        <p:nvSpPr>
          <p:cNvPr id="3" name="Content Placeholder 2"/>
          <p:cNvSpPr>
            <a:spLocks noGrp="1"/>
          </p:cNvSpPr>
          <p:nvPr>
            <p:ph idx="1"/>
          </p:nvPr>
        </p:nvSpPr>
        <p:spPr/>
        <p:txBody>
          <a:bodyPr/>
          <a:lstStyle/>
          <a:p>
            <a:endParaRPr lang="en-GB"/>
          </a:p>
        </p:txBody>
      </p:sp>
      <p:sp>
        <p:nvSpPr>
          <p:cNvPr id="5" name="TextBox 4"/>
          <p:cNvSpPr txBox="1"/>
          <p:nvPr/>
        </p:nvSpPr>
        <p:spPr>
          <a:xfrm>
            <a:off x="1143000" y="2057400"/>
            <a:ext cx="6075218" cy="4154984"/>
          </a:xfrm>
          <a:prstGeom prst="rect">
            <a:avLst/>
          </a:prstGeom>
          <a:noFill/>
        </p:spPr>
        <p:txBody>
          <a:bodyPr wrap="square" rtlCol="0">
            <a:spAutoFit/>
          </a:bodyPr>
          <a:lstStyle/>
          <a:p>
            <a:r>
              <a:rPr lang="en-GB" sz="2400" b="1" dirty="0">
                <a:latin typeface="Twinkl Precursive" panose="02000000000000000000" pitchFamily="2" charset="0"/>
              </a:rPr>
              <a:t>Fairies</a:t>
            </a:r>
            <a:r>
              <a:rPr lang="en-GB" sz="2400" dirty="0">
                <a:latin typeface="Twinkl Precursive" panose="02000000000000000000" pitchFamily="2" charset="0"/>
              </a:rPr>
              <a:t> </a:t>
            </a:r>
          </a:p>
          <a:p>
            <a:r>
              <a:rPr lang="en-GB" sz="2400" dirty="0">
                <a:latin typeface="Twinkl Precursive" panose="02000000000000000000" pitchFamily="2" charset="0"/>
              </a:rPr>
              <a:t>A </a:t>
            </a:r>
            <a:r>
              <a:rPr lang="en-GB" sz="2400" b="1" dirty="0">
                <a:latin typeface="Twinkl Precursive" panose="02000000000000000000" pitchFamily="2" charset="0"/>
              </a:rPr>
              <a:t>fairy</a:t>
            </a:r>
            <a:r>
              <a:rPr lang="en-GB" sz="2400" dirty="0">
                <a:latin typeface="Twinkl Precursive" panose="02000000000000000000" pitchFamily="2" charset="0"/>
              </a:rPr>
              <a:t> is a mythical, magical creature. Most </a:t>
            </a:r>
            <a:r>
              <a:rPr lang="en-GB" sz="2400" b="1" dirty="0">
                <a:latin typeface="Twinkl Precursive" panose="02000000000000000000" pitchFamily="2" charset="0"/>
              </a:rPr>
              <a:t>fairies</a:t>
            </a:r>
            <a:r>
              <a:rPr lang="en-GB" sz="2400" dirty="0">
                <a:latin typeface="Twinkl Precursive" panose="02000000000000000000" pitchFamily="2" charset="0"/>
              </a:rPr>
              <a:t> in stories are described as looking like tiny humans with wings. </a:t>
            </a:r>
          </a:p>
          <a:p>
            <a:r>
              <a:rPr lang="en-GB" sz="2400" dirty="0">
                <a:latin typeface="Twinkl Precursive" panose="02000000000000000000" pitchFamily="2" charset="0"/>
              </a:rPr>
              <a:t>Fairies are usually kind and lovely creatures with magical powers, although sometimes </a:t>
            </a:r>
            <a:r>
              <a:rPr lang="en-GB" sz="2400" b="1" dirty="0">
                <a:latin typeface="Twinkl Precursive" panose="02000000000000000000" pitchFamily="2" charset="0"/>
              </a:rPr>
              <a:t>fairies</a:t>
            </a:r>
            <a:r>
              <a:rPr lang="en-GB" sz="2400" dirty="0">
                <a:latin typeface="Twinkl Precursive" panose="02000000000000000000" pitchFamily="2" charset="0"/>
              </a:rPr>
              <a:t> are mischievous or even spiteful.</a:t>
            </a:r>
          </a:p>
        </p:txBody>
      </p:sp>
      <p:pic>
        <p:nvPicPr>
          <p:cNvPr id="1026" name="Picture 2" descr="150 Fairies &amp; Mystical Beings ideas | faeries, fairy art, fantasy 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8122" y="1868977"/>
            <a:ext cx="3407749" cy="46734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4590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additive="base">
                                        <p:cTn id="13" dur="500" fill="hold"/>
                                        <p:tgtEl>
                                          <p:spTgt spid="1026"/>
                                        </p:tgtEl>
                                        <p:attrNameLst>
                                          <p:attrName>ppt_x</p:attrName>
                                        </p:attrNameLst>
                                      </p:cBhvr>
                                      <p:tavLst>
                                        <p:tav tm="0">
                                          <p:val>
                                            <p:strVal val="#ppt_x"/>
                                          </p:val>
                                        </p:tav>
                                        <p:tav tm="100000">
                                          <p:val>
                                            <p:strVal val="#ppt_x"/>
                                          </p:val>
                                        </p:tav>
                                      </p:tavLst>
                                    </p:anim>
                                    <p:anim calcmode="lin" valueType="num">
                                      <p:cBhvr additive="base">
                                        <p:cTn id="14"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mph" presetSubtype="0" fill="hold" nodeType="clickEffect">
                                  <p:stCondLst>
                                    <p:cond delay="0"/>
                                  </p:stCondLst>
                                  <p:childTnLst>
                                    <p:animScale>
                                      <p:cBhvr>
                                        <p:cTn id="18" dur="2000" fill="hold"/>
                                        <p:tgtEl>
                                          <p:spTgt spid="102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Twinkl Precursive" panose="02000000000000000000" pitchFamily="2" charset="0"/>
              </a:rPr>
              <a:t>There are different types of fairy folk who live in woodlands. </a:t>
            </a:r>
          </a:p>
        </p:txBody>
      </p:sp>
      <p:sp>
        <p:nvSpPr>
          <p:cNvPr id="3" name="Content Placeholder 2"/>
          <p:cNvSpPr>
            <a:spLocks noGrp="1"/>
          </p:cNvSpPr>
          <p:nvPr>
            <p:ph idx="1"/>
          </p:nvPr>
        </p:nvSpPr>
        <p:spPr/>
        <p:txBody>
          <a:bodyPr/>
          <a:lstStyle/>
          <a:p>
            <a:endParaRPr lang="en-GB"/>
          </a:p>
        </p:txBody>
      </p:sp>
      <p:sp>
        <p:nvSpPr>
          <p:cNvPr id="5" name="TextBox 4"/>
          <p:cNvSpPr txBox="1"/>
          <p:nvPr/>
        </p:nvSpPr>
        <p:spPr>
          <a:xfrm>
            <a:off x="865909" y="2347050"/>
            <a:ext cx="5465618" cy="3416320"/>
          </a:xfrm>
          <a:prstGeom prst="rect">
            <a:avLst/>
          </a:prstGeom>
          <a:noFill/>
        </p:spPr>
        <p:txBody>
          <a:bodyPr wrap="square" rtlCol="0">
            <a:spAutoFit/>
          </a:bodyPr>
          <a:lstStyle/>
          <a:p>
            <a:r>
              <a:rPr lang="en-GB" sz="2400" b="1" dirty="0">
                <a:latin typeface="Twinkl Precursive" panose="02000000000000000000" pitchFamily="2" charset="0"/>
              </a:rPr>
              <a:t>Goblins</a:t>
            </a:r>
            <a:r>
              <a:rPr lang="en-GB" sz="2400" dirty="0">
                <a:latin typeface="Twinkl Precursive" panose="02000000000000000000" pitchFamily="2" charset="0"/>
              </a:rPr>
              <a:t> </a:t>
            </a:r>
          </a:p>
          <a:p>
            <a:r>
              <a:rPr lang="en-GB" sz="2400" dirty="0">
                <a:latin typeface="Twinkl Precursive" panose="02000000000000000000" pitchFamily="2" charset="0"/>
              </a:rPr>
              <a:t>They are almost always small and grotesque, mischievous or outright malicious, and greedy, especially for gold and </a:t>
            </a:r>
            <a:r>
              <a:rPr lang="en-GB" sz="2400" dirty="0" err="1">
                <a:latin typeface="Twinkl Precursive" panose="02000000000000000000" pitchFamily="2" charset="0"/>
              </a:rPr>
              <a:t>jewelry</a:t>
            </a:r>
            <a:r>
              <a:rPr lang="en-GB" sz="2400" dirty="0">
                <a:latin typeface="Twinkl Precursive" panose="02000000000000000000" pitchFamily="2" charset="0"/>
              </a:rPr>
              <a:t>. They often have magical abilities similar to a fairy or demon.</a:t>
            </a:r>
          </a:p>
        </p:txBody>
      </p:sp>
      <p:pic>
        <p:nvPicPr>
          <p:cNvPr id="1028" name="Picture 4" descr="Goblin Hunting Party | Artwork | Photography By Martin Eager | Runic Desig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06984" y="1965960"/>
            <a:ext cx="5574180" cy="3797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7238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mph" presetSubtype="0" fill="hold" nodeType="clickEffect">
                                  <p:stCondLst>
                                    <p:cond delay="0"/>
                                  </p:stCondLst>
                                  <p:childTnLst>
                                    <p:animScale>
                                      <p:cBhvr>
                                        <p:cTn id="12" dur="2000" fill="hold"/>
                                        <p:tgtEl>
                                          <p:spTgt spid="102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Twinkl Precursive" panose="02000000000000000000" pitchFamily="2" charset="0"/>
              </a:rPr>
              <a:t>There are different types of fairy folk who live in woodlands. </a:t>
            </a:r>
          </a:p>
        </p:txBody>
      </p:sp>
      <p:sp>
        <p:nvSpPr>
          <p:cNvPr id="3" name="Content Placeholder 2"/>
          <p:cNvSpPr>
            <a:spLocks noGrp="1"/>
          </p:cNvSpPr>
          <p:nvPr>
            <p:ph idx="1"/>
          </p:nvPr>
        </p:nvSpPr>
        <p:spPr/>
        <p:txBody>
          <a:bodyPr/>
          <a:lstStyle/>
          <a:p>
            <a:endParaRPr lang="en-GB"/>
          </a:p>
        </p:txBody>
      </p:sp>
      <p:sp>
        <p:nvSpPr>
          <p:cNvPr id="5" name="TextBox 4"/>
          <p:cNvSpPr txBox="1"/>
          <p:nvPr/>
        </p:nvSpPr>
        <p:spPr>
          <a:xfrm>
            <a:off x="865909" y="2347050"/>
            <a:ext cx="5465618" cy="3046988"/>
          </a:xfrm>
          <a:prstGeom prst="rect">
            <a:avLst/>
          </a:prstGeom>
          <a:noFill/>
        </p:spPr>
        <p:txBody>
          <a:bodyPr wrap="square" rtlCol="0">
            <a:spAutoFit/>
          </a:bodyPr>
          <a:lstStyle/>
          <a:p>
            <a:r>
              <a:rPr lang="en-GB" sz="2400" b="1" dirty="0">
                <a:latin typeface="Twinkl Precursive" panose="02000000000000000000" pitchFamily="2" charset="0"/>
              </a:rPr>
              <a:t>Pixies</a:t>
            </a:r>
            <a:r>
              <a:rPr lang="en-GB" sz="2400" dirty="0">
                <a:latin typeface="Twinkl Precursive" panose="02000000000000000000" pitchFamily="2" charset="0"/>
              </a:rPr>
              <a:t> </a:t>
            </a:r>
          </a:p>
          <a:p>
            <a:r>
              <a:rPr lang="en-GB" sz="2400" dirty="0">
                <a:latin typeface="Twinkl Precursive" panose="02000000000000000000" pitchFamily="2" charset="0"/>
              </a:rPr>
              <a:t>A </a:t>
            </a:r>
            <a:r>
              <a:rPr lang="en-GB" sz="2400" b="1" dirty="0">
                <a:latin typeface="Twinkl Precursive" panose="02000000000000000000" pitchFamily="2" charset="0"/>
              </a:rPr>
              <a:t>pixie</a:t>
            </a:r>
            <a:r>
              <a:rPr lang="en-GB" sz="2400" dirty="0">
                <a:latin typeface="Twinkl Precursive" panose="02000000000000000000" pitchFamily="2" charset="0"/>
              </a:rPr>
              <a:t> is a mythical creature that resembles a mischievous fairy. If you spy some adorable little sprites sneaking around the woods, you can bet that they're </a:t>
            </a:r>
            <a:r>
              <a:rPr lang="en-GB" sz="2400" b="1" dirty="0">
                <a:latin typeface="Twinkl Precursive" panose="02000000000000000000" pitchFamily="2" charset="0"/>
              </a:rPr>
              <a:t>pixies</a:t>
            </a:r>
            <a:r>
              <a:rPr lang="en-GB" sz="2400" dirty="0">
                <a:latin typeface="Twinkl Precursive" panose="02000000000000000000" pitchFamily="2" charset="0"/>
              </a:rPr>
              <a:t>. </a:t>
            </a:r>
          </a:p>
        </p:txBody>
      </p:sp>
      <p:pic>
        <p:nvPicPr>
          <p:cNvPr id="4" name="Picture 3"/>
          <p:cNvPicPr>
            <a:picLocks noChangeAspect="1"/>
          </p:cNvPicPr>
          <p:nvPr/>
        </p:nvPicPr>
        <p:blipFill>
          <a:blip r:embed="rId2"/>
          <a:stretch>
            <a:fillRect/>
          </a:stretch>
        </p:blipFill>
        <p:spPr>
          <a:xfrm>
            <a:off x="7031502" y="1741716"/>
            <a:ext cx="4626988" cy="4626988"/>
          </a:xfrm>
          <a:prstGeom prst="rect">
            <a:avLst/>
          </a:prstGeom>
        </p:spPr>
      </p:pic>
    </p:spTree>
    <p:extLst>
      <p:ext uri="{BB962C8B-B14F-4D97-AF65-F5344CB8AC3E}">
        <p14:creationId xmlns:p14="http://schemas.microsoft.com/office/powerpoint/2010/main" val="132736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mph" presetSubtype="0" fill="hold" nodeType="clickEffect">
                                  <p:stCondLst>
                                    <p:cond delay="0"/>
                                  </p:stCondLst>
                                  <p:childTnLst>
                                    <p:animScale>
                                      <p:cBhvr>
                                        <p:cTn id="12" dur="20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Twinkl Precursive" panose="02000000000000000000" pitchFamily="2" charset="0"/>
              </a:rPr>
              <a:t>There are different types of fairy folk who live in woodlands. </a:t>
            </a:r>
          </a:p>
        </p:txBody>
      </p:sp>
      <p:sp>
        <p:nvSpPr>
          <p:cNvPr id="3" name="Content Placeholder 2"/>
          <p:cNvSpPr>
            <a:spLocks noGrp="1"/>
          </p:cNvSpPr>
          <p:nvPr>
            <p:ph idx="1"/>
          </p:nvPr>
        </p:nvSpPr>
        <p:spPr/>
        <p:txBody>
          <a:bodyPr/>
          <a:lstStyle/>
          <a:p>
            <a:endParaRPr lang="en-GB"/>
          </a:p>
        </p:txBody>
      </p:sp>
      <p:sp>
        <p:nvSpPr>
          <p:cNvPr id="5" name="TextBox 4"/>
          <p:cNvSpPr txBox="1"/>
          <p:nvPr/>
        </p:nvSpPr>
        <p:spPr>
          <a:xfrm>
            <a:off x="754697" y="1965960"/>
            <a:ext cx="6809509" cy="4524315"/>
          </a:xfrm>
          <a:prstGeom prst="rect">
            <a:avLst/>
          </a:prstGeom>
          <a:noFill/>
        </p:spPr>
        <p:txBody>
          <a:bodyPr wrap="square" rtlCol="0">
            <a:spAutoFit/>
          </a:bodyPr>
          <a:lstStyle/>
          <a:p>
            <a:r>
              <a:rPr lang="en-GB" sz="2400" b="1" dirty="0">
                <a:latin typeface="Twinkl Precursive" panose="02000000000000000000" pitchFamily="2" charset="0"/>
              </a:rPr>
              <a:t>Boggart </a:t>
            </a:r>
            <a:r>
              <a:rPr lang="en-GB" sz="2400" dirty="0">
                <a:latin typeface="Twinkl Precursive" panose="02000000000000000000" pitchFamily="2" charset="0"/>
              </a:rPr>
              <a:t> </a:t>
            </a:r>
          </a:p>
          <a:p>
            <a:r>
              <a:rPr lang="en-GB" sz="2400" dirty="0">
                <a:latin typeface="Twinkl Precursive" panose="02000000000000000000" pitchFamily="2" charset="0"/>
              </a:rPr>
              <a:t>A </a:t>
            </a:r>
            <a:r>
              <a:rPr lang="en-GB" sz="2400" b="1" dirty="0">
                <a:latin typeface="Twinkl Precursive" panose="02000000000000000000" pitchFamily="2" charset="0"/>
              </a:rPr>
              <a:t>Boggart</a:t>
            </a:r>
            <a:r>
              <a:rPr lang="en-GB" sz="2400" dirty="0">
                <a:latin typeface="Twinkl Precursive" panose="02000000000000000000" pitchFamily="2" charset="0"/>
              </a:rPr>
              <a:t> is a shape-shifting creature that will assume the form of whatever most frightens the person who encounters it. </a:t>
            </a:r>
            <a:r>
              <a:rPr lang="en-GB" sz="2400" b="1" dirty="0">
                <a:latin typeface="Twinkl Precursive" panose="02000000000000000000" pitchFamily="2" charset="0"/>
              </a:rPr>
              <a:t>Boggarts</a:t>
            </a:r>
            <a:r>
              <a:rPr lang="en-GB" sz="2400" dirty="0">
                <a:latin typeface="Twinkl Precursive" panose="02000000000000000000" pitchFamily="2" charset="0"/>
              </a:rPr>
              <a:t> particularly like confined spaces, but may also be found lurking in woods and around shadowy corners. The more generally fearful a person is, the more susceptible they will be to </a:t>
            </a:r>
            <a:r>
              <a:rPr lang="en-GB" sz="2400" b="1" dirty="0">
                <a:latin typeface="Twinkl Precursive" panose="02000000000000000000" pitchFamily="2" charset="0"/>
              </a:rPr>
              <a:t>Boggarts.</a:t>
            </a:r>
            <a:endParaRPr lang="en-GB" sz="2400" dirty="0">
              <a:latin typeface="Twinkl Precursive" panose="02000000000000000000" pitchFamily="2" charset="0"/>
            </a:endParaRPr>
          </a:p>
        </p:txBody>
      </p:sp>
      <p:pic>
        <p:nvPicPr>
          <p:cNvPr id="4098" name="Picture 2" descr="Boggarts – Bard of Cumberla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42564" y="1567511"/>
            <a:ext cx="3451664" cy="50183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3147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mph" presetSubtype="0" fill="hold" nodeType="clickEffect">
                                  <p:stCondLst>
                                    <p:cond delay="0"/>
                                  </p:stCondLst>
                                  <p:childTnLst>
                                    <p:animScale>
                                      <p:cBhvr>
                                        <p:cTn id="12" dur="2000" fill="hold"/>
                                        <p:tgtEl>
                                          <p:spTgt spid="409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Twinkl Precursive" panose="02000000000000000000" pitchFamily="2" charset="0"/>
              </a:rPr>
              <a:t>There are different types of fairy folk who live in woodlands. </a:t>
            </a:r>
          </a:p>
        </p:txBody>
      </p:sp>
      <p:sp>
        <p:nvSpPr>
          <p:cNvPr id="3" name="Content Placeholder 2"/>
          <p:cNvSpPr>
            <a:spLocks noGrp="1"/>
          </p:cNvSpPr>
          <p:nvPr>
            <p:ph idx="1"/>
          </p:nvPr>
        </p:nvSpPr>
        <p:spPr/>
        <p:txBody>
          <a:bodyPr/>
          <a:lstStyle/>
          <a:p>
            <a:endParaRPr lang="en-GB"/>
          </a:p>
        </p:txBody>
      </p:sp>
      <p:sp>
        <p:nvSpPr>
          <p:cNvPr id="5" name="TextBox 4"/>
          <p:cNvSpPr txBox="1"/>
          <p:nvPr/>
        </p:nvSpPr>
        <p:spPr>
          <a:xfrm>
            <a:off x="754697" y="1965960"/>
            <a:ext cx="6809509" cy="3785652"/>
          </a:xfrm>
          <a:prstGeom prst="rect">
            <a:avLst/>
          </a:prstGeom>
          <a:noFill/>
        </p:spPr>
        <p:txBody>
          <a:bodyPr wrap="square" rtlCol="0">
            <a:spAutoFit/>
          </a:bodyPr>
          <a:lstStyle/>
          <a:p>
            <a:r>
              <a:rPr lang="en-GB" sz="2400" b="1" dirty="0">
                <a:latin typeface="Twinkl Precursive" panose="02000000000000000000" pitchFamily="2" charset="0"/>
              </a:rPr>
              <a:t>Gnome </a:t>
            </a:r>
            <a:r>
              <a:rPr lang="en-GB" sz="2400" dirty="0">
                <a:latin typeface="Twinkl Precursive" panose="02000000000000000000" pitchFamily="2" charset="0"/>
              </a:rPr>
              <a:t> </a:t>
            </a:r>
          </a:p>
          <a:p>
            <a:r>
              <a:rPr lang="en-GB" sz="2400" b="1" dirty="0">
                <a:latin typeface="Twinkl Precursive" panose="02000000000000000000" pitchFamily="2" charset="0"/>
              </a:rPr>
              <a:t>Gnome</a:t>
            </a:r>
            <a:r>
              <a:rPr lang="en-GB" sz="2400" dirty="0">
                <a:latin typeface="Twinkl Precursive" panose="02000000000000000000" pitchFamily="2" charset="0"/>
              </a:rPr>
              <a:t>, in folklore is a dwarfish, earth spirit who guards mines of precious treasures hidden in the earth. </a:t>
            </a:r>
          </a:p>
          <a:p>
            <a:r>
              <a:rPr lang="en-GB" sz="2400" dirty="0">
                <a:latin typeface="Twinkl Precursive" panose="02000000000000000000" pitchFamily="2" charset="0"/>
              </a:rPr>
              <a:t>He is shown in mythologies as a small, physically deformed (usually hunchbacked) creature resembling a dry, gnarled old man.</a:t>
            </a:r>
          </a:p>
        </p:txBody>
      </p:sp>
      <p:pic>
        <p:nvPicPr>
          <p:cNvPr id="4" name="Picture 3"/>
          <p:cNvPicPr>
            <a:picLocks noChangeAspect="1"/>
          </p:cNvPicPr>
          <p:nvPr/>
        </p:nvPicPr>
        <p:blipFill>
          <a:blip r:embed="rId2"/>
          <a:stretch>
            <a:fillRect/>
          </a:stretch>
        </p:blipFill>
        <p:spPr>
          <a:xfrm>
            <a:off x="7694620" y="1603664"/>
            <a:ext cx="3709554" cy="4946072"/>
          </a:xfrm>
          <a:prstGeom prst="rect">
            <a:avLst/>
          </a:prstGeom>
        </p:spPr>
      </p:pic>
    </p:spTree>
    <p:extLst>
      <p:ext uri="{BB962C8B-B14F-4D97-AF65-F5344CB8AC3E}">
        <p14:creationId xmlns:p14="http://schemas.microsoft.com/office/powerpoint/2010/main" val="585065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mph" presetSubtype="0" fill="hold" nodeType="clickEffect">
                                  <p:stCondLst>
                                    <p:cond delay="0"/>
                                  </p:stCondLst>
                                  <p:childTnLst>
                                    <p:animScale>
                                      <p:cBhvr>
                                        <p:cTn id="12" dur="20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Twinkl Precursive" panose="02000000000000000000" pitchFamily="2" charset="0"/>
              </a:rPr>
              <a:t>There are different types of fairy folk who live in woodlands. </a:t>
            </a:r>
          </a:p>
        </p:txBody>
      </p:sp>
      <p:sp>
        <p:nvSpPr>
          <p:cNvPr id="3" name="Content Placeholder 2"/>
          <p:cNvSpPr>
            <a:spLocks noGrp="1"/>
          </p:cNvSpPr>
          <p:nvPr>
            <p:ph idx="1"/>
          </p:nvPr>
        </p:nvSpPr>
        <p:spPr/>
        <p:txBody>
          <a:bodyPr/>
          <a:lstStyle/>
          <a:p>
            <a:endParaRPr lang="en-GB"/>
          </a:p>
        </p:txBody>
      </p:sp>
      <p:sp>
        <p:nvSpPr>
          <p:cNvPr id="5" name="TextBox 4"/>
          <p:cNvSpPr txBox="1"/>
          <p:nvPr/>
        </p:nvSpPr>
        <p:spPr>
          <a:xfrm>
            <a:off x="768551" y="2450869"/>
            <a:ext cx="6809509" cy="2585323"/>
          </a:xfrm>
          <a:prstGeom prst="rect">
            <a:avLst/>
          </a:prstGeom>
          <a:noFill/>
        </p:spPr>
        <p:txBody>
          <a:bodyPr wrap="square" rtlCol="0">
            <a:spAutoFit/>
          </a:bodyPr>
          <a:lstStyle/>
          <a:p>
            <a:r>
              <a:rPr lang="en-GB" sz="2400" b="1" dirty="0">
                <a:latin typeface="Twinkl Precursive" panose="02000000000000000000" pitchFamily="2" charset="0"/>
              </a:rPr>
              <a:t>Water Sprite  </a:t>
            </a:r>
            <a:r>
              <a:rPr lang="en-GB" sz="2400" dirty="0">
                <a:latin typeface="Twinkl Precursive" panose="02000000000000000000" pitchFamily="2" charset="0"/>
              </a:rPr>
              <a:t> </a:t>
            </a:r>
          </a:p>
          <a:p>
            <a:endParaRPr lang="en-GB" sz="2400" dirty="0">
              <a:latin typeface="Twinkl Precursive" panose="02000000000000000000" pitchFamily="2" charset="0"/>
            </a:endParaRPr>
          </a:p>
          <a:p>
            <a:r>
              <a:rPr lang="en-GB" sz="2400" dirty="0">
                <a:latin typeface="Twinkl Precursive" panose="02000000000000000000" pitchFamily="2" charset="0"/>
              </a:rPr>
              <a:t>A sprite believed to inhabit or haunt water it can be called a water nymph too.</a:t>
            </a:r>
          </a:p>
          <a:p>
            <a:br>
              <a:rPr lang="en-GB" dirty="0"/>
            </a:br>
            <a:endParaRPr lang="en-GB" sz="2400" dirty="0">
              <a:latin typeface="Twinkl Precursive" panose="02000000000000000000" pitchFamily="2" charset="0"/>
            </a:endParaRPr>
          </a:p>
        </p:txBody>
      </p:sp>
      <p:pic>
        <p:nvPicPr>
          <p:cNvPr id="5122" name="Picture 2" descr="Water Sprite 2004 - Watercolour Visi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49647" y="1695450"/>
            <a:ext cx="3571875"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7521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mph" presetSubtype="0" fill="hold" nodeType="clickEffect">
                                  <p:stCondLst>
                                    <p:cond delay="0"/>
                                  </p:stCondLst>
                                  <p:childTnLst>
                                    <p:animScale>
                                      <p:cBhvr>
                                        <p:cTn id="12" dur="2000" fill="hold"/>
                                        <p:tgtEl>
                                          <p:spTgt spid="512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1835" y="900546"/>
            <a:ext cx="11547764" cy="1356360"/>
          </a:xfrm>
        </p:spPr>
        <p:txBody>
          <a:bodyPr>
            <a:noAutofit/>
          </a:bodyPr>
          <a:lstStyle/>
          <a:p>
            <a:r>
              <a:rPr lang="en-GB" sz="2400" dirty="0">
                <a:solidFill>
                  <a:schemeClr val="tx1"/>
                </a:solidFill>
                <a:latin typeface="Twinkl Precursive" panose="02000000000000000000" pitchFamily="2" charset="0"/>
              </a:rPr>
              <a:t>The </a:t>
            </a:r>
            <a:r>
              <a:rPr lang="en-GB" sz="2400" b="1" dirty="0" err="1">
                <a:solidFill>
                  <a:schemeClr val="tx1"/>
                </a:solidFill>
                <a:latin typeface="Twinkl Precursive" panose="02000000000000000000" pitchFamily="2" charset="0"/>
              </a:rPr>
              <a:t>Cottingley</a:t>
            </a:r>
            <a:r>
              <a:rPr lang="en-GB" sz="2400" b="1" dirty="0">
                <a:solidFill>
                  <a:schemeClr val="tx1"/>
                </a:solidFill>
                <a:latin typeface="Twinkl Precursive" panose="02000000000000000000" pitchFamily="2" charset="0"/>
              </a:rPr>
              <a:t> Fairies</a:t>
            </a:r>
            <a:r>
              <a:rPr lang="en-GB" sz="2400" dirty="0">
                <a:solidFill>
                  <a:schemeClr val="tx1"/>
                </a:solidFill>
                <a:latin typeface="Twinkl Precursive" panose="02000000000000000000" pitchFamily="2" charset="0"/>
              </a:rPr>
              <a:t> are in a series of five photographs taken by Elsie Wright and Frances Griffith. </a:t>
            </a:r>
            <a:br>
              <a:rPr lang="en-GB" sz="2400" dirty="0">
                <a:solidFill>
                  <a:schemeClr val="tx1"/>
                </a:solidFill>
                <a:latin typeface="Twinkl Precursive" panose="02000000000000000000" pitchFamily="2" charset="0"/>
              </a:rPr>
            </a:br>
            <a:r>
              <a:rPr lang="en-GB" sz="2400" dirty="0">
                <a:solidFill>
                  <a:schemeClr val="tx1"/>
                </a:solidFill>
                <a:latin typeface="Twinkl Precursive" panose="02000000000000000000" pitchFamily="2" charset="0"/>
              </a:rPr>
              <a:t>They were two cousins who lived in </a:t>
            </a:r>
            <a:r>
              <a:rPr lang="en-GB" sz="2400" dirty="0" err="1">
                <a:solidFill>
                  <a:schemeClr val="tx1"/>
                </a:solidFill>
                <a:latin typeface="Twinkl Precursive" panose="02000000000000000000" pitchFamily="2" charset="0"/>
              </a:rPr>
              <a:t>Cottingley</a:t>
            </a:r>
            <a:r>
              <a:rPr lang="en-GB" sz="2400" dirty="0">
                <a:solidFill>
                  <a:schemeClr val="tx1"/>
                </a:solidFill>
                <a:latin typeface="Twinkl Precursive" panose="02000000000000000000" pitchFamily="2" charset="0"/>
              </a:rPr>
              <a:t>, near Bradford in England. </a:t>
            </a:r>
            <a:br>
              <a:rPr lang="en-GB" sz="2400" dirty="0">
                <a:solidFill>
                  <a:schemeClr val="tx1"/>
                </a:solidFill>
                <a:latin typeface="Twinkl Precursive" panose="02000000000000000000" pitchFamily="2" charset="0"/>
              </a:rPr>
            </a:br>
            <a:r>
              <a:rPr lang="en-GB" sz="2400" dirty="0">
                <a:solidFill>
                  <a:schemeClr val="tx1"/>
                </a:solidFill>
                <a:latin typeface="Twinkl Precursive" panose="02000000000000000000" pitchFamily="2" charset="0"/>
              </a:rPr>
              <a:t>In </a:t>
            </a:r>
            <a:r>
              <a:rPr lang="en-GB" sz="2400" b="1" dirty="0">
                <a:solidFill>
                  <a:schemeClr val="tx1"/>
                </a:solidFill>
                <a:latin typeface="Twinkl Precursive" panose="02000000000000000000" pitchFamily="2" charset="0"/>
              </a:rPr>
              <a:t>1917</a:t>
            </a:r>
            <a:r>
              <a:rPr lang="en-GB" sz="2400" dirty="0">
                <a:solidFill>
                  <a:schemeClr val="tx1"/>
                </a:solidFill>
                <a:latin typeface="Twinkl Precursive" panose="02000000000000000000" pitchFamily="2" charset="0"/>
              </a:rPr>
              <a:t>, when the first two photographs were taken, Elsie was 16 years old and Frances was 9. </a:t>
            </a:r>
          </a:p>
        </p:txBody>
      </p:sp>
      <p:pic>
        <p:nvPicPr>
          <p:cNvPr id="4" name="Picture 3"/>
          <p:cNvPicPr>
            <a:picLocks noChangeAspect="1"/>
          </p:cNvPicPr>
          <p:nvPr/>
        </p:nvPicPr>
        <p:blipFill>
          <a:blip r:embed="rId2"/>
          <a:stretch>
            <a:fillRect/>
          </a:stretch>
        </p:blipFill>
        <p:spPr>
          <a:xfrm>
            <a:off x="374938" y="2883477"/>
            <a:ext cx="4714874" cy="3771900"/>
          </a:xfrm>
          <a:prstGeom prst="rect">
            <a:avLst/>
          </a:prstGeom>
        </p:spPr>
      </p:pic>
      <p:pic>
        <p:nvPicPr>
          <p:cNvPr id="5" name="Picture 4"/>
          <p:cNvPicPr>
            <a:picLocks noChangeAspect="1"/>
          </p:cNvPicPr>
          <p:nvPr/>
        </p:nvPicPr>
        <p:blipFill>
          <a:blip r:embed="rId3"/>
          <a:stretch>
            <a:fillRect/>
          </a:stretch>
        </p:blipFill>
        <p:spPr>
          <a:xfrm>
            <a:off x="5258007" y="2710794"/>
            <a:ext cx="3161547" cy="4147206"/>
          </a:xfrm>
          <a:prstGeom prst="rect">
            <a:avLst/>
          </a:prstGeom>
        </p:spPr>
      </p:pic>
      <p:pic>
        <p:nvPicPr>
          <p:cNvPr id="6" name="Picture 5"/>
          <p:cNvPicPr>
            <a:picLocks noChangeAspect="1"/>
          </p:cNvPicPr>
          <p:nvPr/>
        </p:nvPicPr>
        <p:blipFill>
          <a:blip r:embed="rId4"/>
          <a:stretch>
            <a:fillRect/>
          </a:stretch>
        </p:blipFill>
        <p:spPr>
          <a:xfrm>
            <a:off x="8587749" y="2686549"/>
            <a:ext cx="3135727" cy="4076445"/>
          </a:xfrm>
          <a:prstGeom prst="rect">
            <a:avLst/>
          </a:prstGeom>
        </p:spPr>
      </p:pic>
    </p:spTree>
    <p:extLst>
      <p:ext uri="{BB962C8B-B14F-4D97-AF65-F5344CB8AC3E}">
        <p14:creationId xmlns:p14="http://schemas.microsoft.com/office/powerpoint/2010/main" val="2212555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mph" presetSubtype="0" fill="hold" nodeType="clickEffect">
                                  <p:stCondLst>
                                    <p:cond delay="0"/>
                                  </p:stCondLst>
                                  <p:childTnLst>
                                    <p:animScale>
                                      <p:cBhvr>
                                        <p:cTn id="12" dur="2000" fill="hold"/>
                                        <p:tgtEl>
                                          <p:spTgt spid="4"/>
                                        </p:tgtEl>
                                      </p:cBhvr>
                                      <p:by x="150000" y="150000"/>
                                    </p:animScale>
                                  </p:childTnLst>
                                </p:cTn>
                              </p:par>
                            </p:childTnLst>
                          </p:cTn>
                        </p:par>
                      </p:childTnLst>
                    </p:cTn>
                  </p:par>
                  <p:par>
                    <p:cTn id="13" fill="hold">
                      <p:stCondLst>
                        <p:cond delay="indefinite"/>
                      </p:stCondLst>
                      <p:childTnLst>
                        <p:par>
                          <p:cTn id="14" fill="hold">
                            <p:stCondLst>
                              <p:cond delay="0"/>
                            </p:stCondLst>
                            <p:childTnLst>
                              <p:par>
                                <p:cTn id="15" presetID="6" presetClass="emph" presetSubtype="0" fill="hold" nodeType="clickEffect">
                                  <p:stCondLst>
                                    <p:cond delay="0"/>
                                  </p:stCondLst>
                                  <p:childTnLst>
                                    <p:animScale>
                                      <p:cBhvr>
                                        <p:cTn id="16" dur="2000" fill="hold"/>
                                        <p:tgtEl>
                                          <p:spTgt spid="5"/>
                                        </p:tgtEl>
                                      </p:cBhvr>
                                      <p:by x="150000" y="150000"/>
                                    </p:animScale>
                                  </p:childTnLst>
                                </p:cTn>
                              </p:par>
                            </p:childTnLst>
                          </p:cTn>
                        </p:par>
                      </p:childTnLst>
                    </p:cTn>
                  </p:par>
                  <p:par>
                    <p:cTn id="17" fill="hold">
                      <p:stCondLst>
                        <p:cond delay="indefinite"/>
                      </p:stCondLst>
                      <p:childTnLst>
                        <p:par>
                          <p:cTn id="18" fill="hold">
                            <p:stCondLst>
                              <p:cond delay="0"/>
                            </p:stCondLst>
                            <p:childTnLst>
                              <p:par>
                                <p:cTn id="19" presetID="6" presetClass="emph" presetSubtype="0" fill="hold" nodeType="clickEffect">
                                  <p:stCondLst>
                                    <p:cond delay="0"/>
                                  </p:stCondLst>
                                  <p:childTnLst>
                                    <p:animScale>
                                      <p:cBhvr>
                                        <p:cTn id="20" dur="2000" fill="hold"/>
                                        <p:tgtEl>
                                          <p:spTgt spid="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9792" y="554079"/>
            <a:ext cx="9875520" cy="1356360"/>
          </a:xfrm>
        </p:spPr>
        <p:txBody>
          <a:bodyPr>
            <a:normAutofit fontScale="90000"/>
          </a:bodyPr>
          <a:lstStyle/>
          <a:p>
            <a:r>
              <a:rPr lang="en-GB" dirty="0">
                <a:solidFill>
                  <a:schemeClr val="tx1"/>
                </a:solidFill>
                <a:latin typeface="Twinkl Precursive" panose="02000000000000000000" pitchFamily="2" charset="0"/>
              </a:rPr>
              <a:t>People </a:t>
            </a:r>
            <a:r>
              <a:rPr lang="en-GB" dirty="0" err="1">
                <a:solidFill>
                  <a:schemeClr val="tx1"/>
                </a:solidFill>
                <a:latin typeface="Twinkl Precursive" panose="02000000000000000000" pitchFamily="2" charset="0"/>
              </a:rPr>
              <a:t>din’t</a:t>
            </a:r>
            <a:r>
              <a:rPr lang="en-GB" dirty="0">
                <a:solidFill>
                  <a:schemeClr val="tx1"/>
                </a:solidFill>
                <a:latin typeface="Twinkl Precursive" panose="02000000000000000000" pitchFamily="2" charset="0"/>
              </a:rPr>
              <a:t> know whether to believe these pictures. What do you think? </a:t>
            </a:r>
            <a:endParaRPr lang="en-GB" dirty="0"/>
          </a:p>
        </p:txBody>
      </p:sp>
      <p:sp>
        <p:nvSpPr>
          <p:cNvPr id="3" name="Content Placeholder 2"/>
          <p:cNvSpPr>
            <a:spLocks noGrp="1"/>
          </p:cNvSpPr>
          <p:nvPr>
            <p:ph idx="1"/>
          </p:nvPr>
        </p:nvSpPr>
        <p:spPr/>
        <p:txBody>
          <a:bodyPr/>
          <a:lstStyle/>
          <a:p>
            <a:endParaRPr lang="en-GB"/>
          </a:p>
        </p:txBody>
      </p:sp>
      <p:pic>
        <p:nvPicPr>
          <p:cNvPr id="7" name="Picture 6"/>
          <p:cNvPicPr>
            <a:picLocks noChangeAspect="1"/>
          </p:cNvPicPr>
          <p:nvPr/>
        </p:nvPicPr>
        <p:blipFill>
          <a:blip r:embed="rId2"/>
          <a:stretch>
            <a:fillRect/>
          </a:stretch>
        </p:blipFill>
        <p:spPr>
          <a:xfrm>
            <a:off x="769792" y="2057400"/>
            <a:ext cx="2901661" cy="3891639"/>
          </a:xfrm>
          <a:prstGeom prst="rect">
            <a:avLst/>
          </a:prstGeom>
        </p:spPr>
      </p:pic>
      <p:pic>
        <p:nvPicPr>
          <p:cNvPr id="8" name="Picture 7"/>
          <p:cNvPicPr>
            <a:picLocks noChangeAspect="1"/>
          </p:cNvPicPr>
          <p:nvPr/>
        </p:nvPicPr>
        <p:blipFill>
          <a:blip r:embed="rId3"/>
          <a:stretch>
            <a:fillRect/>
          </a:stretch>
        </p:blipFill>
        <p:spPr>
          <a:xfrm>
            <a:off x="4044661" y="2130880"/>
            <a:ext cx="5036239" cy="3891639"/>
          </a:xfrm>
          <a:prstGeom prst="rect">
            <a:avLst/>
          </a:prstGeom>
        </p:spPr>
      </p:pic>
    </p:spTree>
    <p:extLst>
      <p:ext uri="{BB962C8B-B14F-4D97-AF65-F5344CB8AC3E}">
        <p14:creationId xmlns:p14="http://schemas.microsoft.com/office/powerpoint/2010/main" val="2297124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7"/>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nodeType="clickEffect">
                                  <p:stCondLst>
                                    <p:cond delay="0"/>
                                  </p:stCondLst>
                                  <p:childTnLst>
                                    <p:animScale>
                                      <p:cBhvr>
                                        <p:cTn id="10" dur="2000" fill="hold"/>
                                        <p:tgtEl>
                                          <p:spTgt spid="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6746" y="1440872"/>
            <a:ext cx="9875520" cy="1356360"/>
          </a:xfrm>
        </p:spPr>
        <p:txBody>
          <a:bodyPr>
            <a:normAutofit fontScale="90000"/>
          </a:bodyPr>
          <a:lstStyle/>
          <a:p>
            <a:r>
              <a:rPr lang="en-GB" dirty="0">
                <a:latin typeface="Twinkl Precursive" panose="02000000000000000000" pitchFamily="2" charset="0"/>
              </a:rPr>
              <a:t>In your pairs talk about if you believe these photos? </a:t>
            </a:r>
            <a:br>
              <a:rPr lang="en-GB" dirty="0">
                <a:latin typeface="Twinkl Precursive" panose="02000000000000000000" pitchFamily="2" charset="0"/>
              </a:rPr>
            </a:br>
            <a:br>
              <a:rPr lang="en-GB" dirty="0">
                <a:latin typeface="Twinkl Precursive" panose="02000000000000000000" pitchFamily="2" charset="0"/>
              </a:rPr>
            </a:br>
            <a:r>
              <a:rPr lang="en-GB" dirty="0">
                <a:latin typeface="Twinkl Precursive" panose="02000000000000000000" pitchFamily="2" charset="0"/>
              </a:rPr>
              <a:t>Do you think ‘woodland folk’ exist? </a:t>
            </a:r>
          </a:p>
        </p:txBody>
      </p:sp>
    </p:spTree>
    <p:extLst>
      <p:ext uri="{BB962C8B-B14F-4D97-AF65-F5344CB8AC3E}">
        <p14:creationId xmlns:p14="http://schemas.microsoft.com/office/powerpoint/2010/main" val="2252062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3619" y="2770908"/>
            <a:ext cx="9875520" cy="1356360"/>
          </a:xfrm>
        </p:spPr>
        <p:txBody>
          <a:bodyPr>
            <a:normAutofit fontScale="90000"/>
          </a:bodyPr>
          <a:lstStyle/>
          <a:p>
            <a:r>
              <a:rPr lang="en-GB" dirty="0">
                <a:latin typeface="Twinkl Precursive" panose="02000000000000000000" pitchFamily="2" charset="0"/>
              </a:rPr>
              <a:t>Your Task: </a:t>
            </a:r>
            <a:br>
              <a:rPr lang="en-GB" dirty="0">
                <a:latin typeface="Twinkl Precursive" panose="02000000000000000000" pitchFamily="2" charset="0"/>
              </a:rPr>
            </a:br>
            <a:br>
              <a:rPr lang="en-GB" dirty="0">
                <a:latin typeface="Twinkl Precursive" panose="02000000000000000000" pitchFamily="2" charset="0"/>
              </a:rPr>
            </a:br>
            <a:r>
              <a:rPr lang="en-GB" dirty="0">
                <a:latin typeface="Twinkl Precursive" panose="02000000000000000000" pitchFamily="2" charset="0"/>
              </a:rPr>
              <a:t>To write about whether you believe in the fairy photos. </a:t>
            </a:r>
            <a:br>
              <a:rPr lang="en-GB" dirty="0">
                <a:latin typeface="Twinkl Precursive" panose="02000000000000000000" pitchFamily="2" charset="0"/>
              </a:rPr>
            </a:br>
            <a:br>
              <a:rPr lang="en-GB" dirty="0">
                <a:latin typeface="Twinkl Precursive" panose="02000000000000000000" pitchFamily="2" charset="0"/>
              </a:rPr>
            </a:br>
            <a:r>
              <a:rPr lang="en-GB" dirty="0">
                <a:latin typeface="Twinkl Precursive" panose="02000000000000000000" pitchFamily="2" charset="0"/>
              </a:rPr>
              <a:t>Can you explain why you believe or not?</a:t>
            </a:r>
            <a:br>
              <a:rPr lang="en-GB" dirty="0">
                <a:latin typeface="Twinkl Precursive" panose="02000000000000000000" pitchFamily="2" charset="0"/>
              </a:rPr>
            </a:br>
            <a:br>
              <a:rPr lang="en-GB" dirty="0">
                <a:latin typeface="Twinkl Precursive" panose="02000000000000000000" pitchFamily="2" charset="0"/>
              </a:rPr>
            </a:br>
            <a:r>
              <a:rPr lang="en-GB" dirty="0">
                <a:solidFill>
                  <a:schemeClr val="tx1"/>
                </a:solidFill>
                <a:latin typeface="Twinkl Precursive" panose="02000000000000000000" pitchFamily="2" charset="0"/>
              </a:rPr>
              <a:t>I believe the photos are real because… </a:t>
            </a:r>
            <a:br>
              <a:rPr lang="en-GB" dirty="0">
                <a:solidFill>
                  <a:schemeClr val="tx1"/>
                </a:solidFill>
                <a:latin typeface="Twinkl Precursive" panose="02000000000000000000" pitchFamily="2" charset="0"/>
              </a:rPr>
            </a:br>
            <a:br>
              <a:rPr lang="en-GB" dirty="0">
                <a:solidFill>
                  <a:schemeClr val="tx1"/>
                </a:solidFill>
                <a:latin typeface="Twinkl Precursive" panose="02000000000000000000" pitchFamily="2" charset="0"/>
              </a:rPr>
            </a:br>
            <a:r>
              <a:rPr lang="en-GB" dirty="0">
                <a:solidFill>
                  <a:schemeClr val="tx1"/>
                </a:solidFill>
                <a:latin typeface="Twinkl Precursive" panose="02000000000000000000" pitchFamily="2" charset="0"/>
              </a:rPr>
              <a:t>I don’t believe the photos are real because…</a:t>
            </a:r>
            <a:br>
              <a:rPr lang="en-GB" dirty="0">
                <a:latin typeface="Twinkl Precursive" panose="02000000000000000000" pitchFamily="2" charset="0"/>
              </a:rPr>
            </a:br>
            <a:br>
              <a:rPr lang="en-GB" dirty="0">
                <a:latin typeface="Twinkl Precursive" panose="02000000000000000000" pitchFamily="2" charset="0"/>
              </a:rPr>
            </a:br>
            <a:endParaRPr lang="en-GB" dirty="0">
              <a:latin typeface="Twinkl Precursive" panose="02000000000000000000" pitchFamily="2" charset="0"/>
            </a:endParaRPr>
          </a:p>
        </p:txBody>
      </p:sp>
    </p:spTree>
    <p:extLst>
      <p:ext uri="{BB962C8B-B14F-4D97-AF65-F5344CB8AC3E}">
        <p14:creationId xmlns:p14="http://schemas.microsoft.com/office/powerpoint/2010/main" val="3686295530"/>
      </p:ext>
    </p:extLst>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TM03457444[[fn=Basis]]</Template>
  <TotalTime>54</TotalTime>
  <Words>568</Words>
  <Application>Microsoft Office PowerPoint</Application>
  <PresentationFormat>Widescreen</PresentationFormat>
  <Paragraphs>32</Paragraphs>
  <Slides>13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Corbel</vt:lpstr>
      <vt:lpstr>Twinkl Precursive</vt:lpstr>
      <vt:lpstr>Basis</vt:lpstr>
      <vt:lpstr>LO: To find out about Fairy Folk who live in the wood.</vt:lpstr>
      <vt:lpstr>There are many stories about Fairy Folk who live in woodlands…</vt:lpstr>
      <vt:lpstr>There are different types of fairy folk who live in woodlands. </vt:lpstr>
      <vt:lpstr>There are different types of fairy folk who live in woodlands. </vt:lpstr>
      <vt:lpstr>There are different types of fairy folk who live in woodlands. </vt:lpstr>
      <vt:lpstr>There are different types of fairy folk who live in woodlands. </vt:lpstr>
      <vt:lpstr>There are different types of fairy folk who live in woodlands. </vt:lpstr>
      <vt:lpstr>There are different types of fairy folk who live in woodlands. </vt:lpstr>
      <vt:lpstr>There are different types of fairy folk who live in woodlands. </vt:lpstr>
      <vt:lpstr>The Cottingley Fairies are in a series of five photographs taken by Elsie Wright and Frances Griffith.  They were two cousins who lived in Cottingley, near Bradford in England.  In 1917, when the first two photographs were taken, Elsie was 16 years old and Frances was 9. </vt:lpstr>
      <vt:lpstr>People din’t know whether to believe these pictures. What do you think? </vt:lpstr>
      <vt:lpstr>In your pairs talk about if you believe these photos?   Do you think ‘woodland folk’ exist? </vt:lpstr>
      <vt:lpstr>Your Task:   To write about whether you believe in the fairy photos.   Can you explain why you believe or not?  I believe the photos are real because…   I don’t believe the photos are real because…  </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find out about Fairy Folk who live in the wood.</dc:title>
  <dc:creator>J Geals BTP</dc:creator>
  <cp:lastModifiedBy>C Coles BTP</cp:lastModifiedBy>
  <cp:revision>6</cp:revision>
  <dcterms:created xsi:type="dcterms:W3CDTF">2021-05-08T09:59:44Z</dcterms:created>
  <dcterms:modified xsi:type="dcterms:W3CDTF">2021-05-16T14:33:56Z</dcterms:modified>
</cp:coreProperties>
</file>