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4" r:id="rId3"/>
    <p:sldId id="305" r:id="rId4"/>
    <p:sldId id="310" r:id="rId5"/>
    <p:sldId id="311" r:id="rId6"/>
    <p:sldId id="312" r:id="rId7"/>
    <p:sldId id="313" r:id="rId8"/>
    <p:sldId id="314" r:id="rId9"/>
    <p:sldId id="307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16" r:id="rId18"/>
    <p:sldId id="317" r:id="rId19"/>
    <p:sldId id="309" r:id="rId20"/>
    <p:sldId id="308" r:id="rId21"/>
    <p:sldId id="318" r:id="rId22"/>
    <p:sldId id="319" r:id="rId23"/>
    <p:sldId id="267" r:id="rId24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Twinkl SemiBold" pitchFamily="2" charset="0"/>
      <p:bold r:id="rId3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F3DC35"/>
    <a:srgbClr val="00963E"/>
    <a:srgbClr val="DE1E5A"/>
    <a:srgbClr val="15729B"/>
    <a:srgbClr val="3FB1E5"/>
    <a:srgbClr val="D82233"/>
    <a:srgbClr val="AEE9EC"/>
    <a:srgbClr val="D83A5E"/>
    <a:srgbClr val="2DB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howGuides="1">
      <p:cViewPr varScale="1">
        <p:scale>
          <a:sx n="82" d="100"/>
          <a:sy n="82" d="100"/>
        </p:scale>
        <p:origin x="2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30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8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4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8" name="Oval 7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0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2015716" y="836219"/>
            <a:ext cx="5112568" cy="753331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Sam’s Sounds and Tricky Words!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" y="1772816"/>
            <a:ext cx="1296144" cy="4034117"/>
          </a:xfrm>
          <a:prstGeom prst="rect">
            <a:avLst/>
          </a:prstGeom>
        </p:spPr>
      </p:pic>
      <p:sp>
        <p:nvSpPr>
          <p:cNvPr id="12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3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5" name="said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223" y="3305874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96" name="so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409" y="3292405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97" name="hav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472" y="3298901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98" name="lik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5074" y="3312847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99" name="come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5862" y="3302114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100" name="som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319820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101" name="wer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272455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were</a:t>
            </a:r>
          </a:p>
        </p:txBody>
      </p:sp>
      <p:sp>
        <p:nvSpPr>
          <p:cNvPr id="102" name="ther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707" y="3235876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there</a:t>
            </a:r>
          </a:p>
        </p:txBody>
      </p:sp>
      <p:sp>
        <p:nvSpPr>
          <p:cNvPr id="103" name="littl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1144" y="3293536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little</a:t>
            </a:r>
          </a:p>
        </p:txBody>
      </p:sp>
      <p:sp>
        <p:nvSpPr>
          <p:cNvPr id="104" name="on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389" y="3258509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one</a:t>
            </a:r>
          </a:p>
        </p:txBody>
      </p:sp>
      <p:sp>
        <p:nvSpPr>
          <p:cNvPr id="105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6" name="v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73133" y="2210477"/>
            <a:ext cx="1008454" cy="3035574"/>
            <a:chOff x="771000" y="2195536"/>
            <a:chExt cx="1008454" cy="3035574"/>
          </a:xfrm>
        </p:grpSpPr>
        <p:pic>
          <p:nvPicPr>
            <p:cNvPr id="107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00" y="3806355"/>
              <a:ext cx="1008454" cy="1424755"/>
            </a:xfrm>
            <a:prstGeom prst="rect">
              <a:avLst/>
            </a:prstGeom>
          </p:spPr>
        </p:pic>
        <p:sp>
          <p:nvSpPr>
            <p:cNvPr id="108" name="v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9" name="w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60527" y="2188347"/>
            <a:ext cx="1737813" cy="2703838"/>
            <a:chOff x="2011954" y="2277197"/>
            <a:chExt cx="1737813" cy="2703838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1954" y="4330825"/>
              <a:ext cx="1737813" cy="650210"/>
            </a:xfrm>
            <a:prstGeom prst="rect">
              <a:avLst/>
            </a:prstGeom>
          </p:spPr>
        </p:pic>
        <p:sp>
          <p:nvSpPr>
            <p:cNvPr id="111" name="w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12" name="x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46422" y="2309156"/>
            <a:ext cx="1371084" cy="2876999"/>
            <a:chOff x="2220949" y="2271903"/>
            <a:chExt cx="1371084" cy="2876999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949" y="3965066"/>
              <a:ext cx="1371084" cy="1183836"/>
            </a:xfrm>
            <a:prstGeom prst="rect">
              <a:avLst/>
            </a:prstGeom>
          </p:spPr>
        </p:pic>
        <p:sp>
          <p:nvSpPr>
            <p:cNvPr id="114" name="x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5" name="y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737348" y="2369215"/>
            <a:ext cx="818530" cy="2929124"/>
            <a:chOff x="2511364" y="2271903"/>
            <a:chExt cx="818530" cy="2929124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1364" y="3783676"/>
              <a:ext cx="751484" cy="1417351"/>
            </a:xfrm>
            <a:prstGeom prst="rect">
              <a:avLst/>
            </a:prstGeom>
          </p:spPr>
        </p:pic>
        <p:sp>
          <p:nvSpPr>
            <p:cNvPr id="117" name="y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8" name="z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09977" y="2293338"/>
            <a:ext cx="1249016" cy="2985526"/>
            <a:chOff x="2256622" y="2271903"/>
            <a:chExt cx="1249016" cy="2985526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622" y="3897654"/>
              <a:ext cx="1249016" cy="1359775"/>
            </a:xfrm>
            <a:prstGeom prst="rect">
              <a:avLst/>
            </a:prstGeom>
          </p:spPr>
        </p:pic>
        <p:sp>
          <p:nvSpPr>
            <p:cNvPr id="120" name="z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21" name="qu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79982" y="2259545"/>
            <a:ext cx="1977303" cy="2903722"/>
            <a:chOff x="1895752" y="2210455"/>
            <a:chExt cx="1977303" cy="2903722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5752" y="3975958"/>
              <a:ext cx="1977303" cy="1138219"/>
            </a:xfrm>
            <a:prstGeom prst="rect">
              <a:avLst/>
            </a:prstGeom>
          </p:spPr>
        </p:pic>
        <p:sp>
          <p:nvSpPr>
            <p:cNvPr id="123" name="qu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24" name="c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8365" y="2278209"/>
            <a:ext cx="1364476" cy="2946472"/>
            <a:chOff x="2230874" y="2278209"/>
            <a:chExt cx="1364476" cy="2946472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858" y="3945938"/>
              <a:ext cx="1091653" cy="1278743"/>
            </a:xfrm>
            <a:prstGeom prst="rect">
              <a:avLst/>
            </a:prstGeom>
          </p:spPr>
        </p:pic>
      </p:grpSp>
      <p:grpSp>
        <p:nvGrpSpPr>
          <p:cNvPr id="127" name="s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2680" y="2362145"/>
            <a:ext cx="1882840" cy="2532265"/>
            <a:chOff x="1978637" y="2261884"/>
            <a:chExt cx="1882840" cy="2532265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637" y="4206639"/>
              <a:ext cx="1882840" cy="587510"/>
            </a:xfrm>
            <a:prstGeom prst="rect">
              <a:avLst/>
            </a:prstGeom>
          </p:spPr>
        </p:pic>
        <p:sp>
          <p:nvSpPr>
            <p:cNvPr id="129" name="s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30" name="t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7811" y="2369215"/>
            <a:ext cx="1339687" cy="2769001"/>
            <a:chOff x="2231506" y="2261884"/>
            <a:chExt cx="1339687" cy="2769001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506" y="3817482"/>
              <a:ext cx="1273185" cy="1213403"/>
            </a:xfrm>
            <a:prstGeom prst="rect">
              <a:avLst/>
            </a:prstGeom>
          </p:spPr>
        </p:pic>
        <p:sp>
          <p:nvSpPr>
            <p:cNvPr id="132" name="t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33" name="ng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18392" y="2268106"/>
            <a:ext cx="1457450" cy="2913215"/>
            <a:chOff x="2288470" y="2261884"/>
            <a:chExt cx="1457450" cy="2913215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286" y="3954654"/>
              <a:ext cx="920808" cy="1220445"/>
            </a:xfrm>
            <a:prstGeom prst="rect">
              <a:avLst/>
            </a:prstGeom>
          </p:spPr>
        </p:pic>
        <p:sp>
          <p:nvSpPr>
            <p:cNvPr id="135" name="ng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36" name="a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4113" y="2356432"/>
            <a:ext cx="1222149" cy="2835750"/>
            <a:chOff x="2288470" y="2261884"/>
            <a:chExt cx="1222149" cy="2835750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2269" y="3954348"/>
              <a:ext cx="1118350" cy="1143286"/>
            </a:xfrm>
            <a:prstGeom prst="rect">
              <a:avLst/>
            </a:prstGeom>
          </p:spPr>
        </p:pic>
        <p:sp>
          <p:nvSpPr>
            <p:cNvPr id="138" name="a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9" name="e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7520" y="2331942"/>
            <a:ext cx="1399001" cy="2713219"/>
            <a:chOff x="2247614" y="2261884"/>
            <a:chExt cx="1399001" cy="2713219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7614" y="4104210"/>
              <a:ext cx="1399001" cy="870893"/>
            </a:xfrm>
            <a:prstGeom prst="rect">
              <a:avLst/>
            </a:prstGeom>
          </p:spPr>
        </p:pic>
        <p:sp>
          <p:nvSpPr>
            <p:cNvPr id="141" name="e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42" name="ig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21858" y="2367423"/>
            <a:ext cx="1808508" cy="2854537"/>
            <a:chOff x="2015267" y="2245411"/>
            <a:chExt cx="1808508" cy="2854537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7626" y="3774131"/>
              <a:ext cx="1102908" cy="1325817"/>
            </a:xfrm>
            <a:prstGeom prst="rect">
              <a:avLst/>
            </a:prstGeom>
          </p:spPr>
        </p:pic>
        <p:sp>
          <p:nvSpPr>
            <p:cNvPr id="144" name="ig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45" name="oa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395847" y="2391172"/>
            <a:ext cx="1468273" cy="2808405"/>
            <a:chOff x="2242459" y="2242862"/>
            <a:chExt cx="1468273" cy="2808405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200" y="4031631"/>
              <a:ext cx="1401532" cy="1019636"/>
            </a:xfrm>
            <a:prstGeom prst="rect">
              <a:avLst/>
            </a:prstGeom>
          </p:spPr>
        </p:pic>
        <p:sp>
          <p:nvSpPr>
            <p:cNvPr id="147" name="oa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8" name="oo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6917" y="2374472"/>
            <a:ext cx="1417854" cy="2666608"/>
            <a:chOff x="2226567" y="2242862"/>
            <a:chExt cx="1417854" cy="2666608"/>
          </a:xfrm>
        </p:grpSpPr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567" y="4008522"/>
              <a:ext cx="1417854" cy="900948"/>
            </a:xfrm>
            <a:prstGeom prst="rect">
              <a:avLst/>
            </a:prstGeom>
          </p:spPr>
        </p:pic>
        <p:sp>
          <p:nvSpPr>
            <p:cNvPr id="150" name="oo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51" name="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24642" y="2298259"/>
            <a:ext cx="1319592" cy="2818048"/>
            <a:chOff x="2242459" y="2242862"/>
            <a:chExt cx="1319592" cy="2818048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53" name="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54" name="o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34389" y="2372940"/>
            <a:ext cx="1843169" cy="2594056"/>
            <a:chOff x="1970423" y="2242862"/>
            <a:chExt cx="1843169" cy="2594056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0423" y="4145175"/>
              <a:ext cx="1843169" cy="691743"/>
            </a:xfrm>
            <a:prstGeom prst="rect">
              <a:avLst/>
            </a:prstGeom>
          </p:spPr>
        </p:pic>
        <p:sp>
          <p:nvSpPr>
            <p:cNvPr id="156" name="o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7" name="u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85080" y="2353226"/>
            <a:ext cx="1327608" cy="2687854"/>
            <a:chOff x="2242459" y="2242862"/>
            <a:chExt cx="1327608" cy="2687854"/>
          </a:xfrm>
        </p:grpSpPr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9" name="u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60" name="ow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84253" y="2335414"/>
            <a:ext cx="1711393" cy="2686512"/>
            <a:chOff x="371166" y="2244560"/>
            <a:chExt cx="1711393" cy="2686512"/>
          </a:xfrm>
        </p:grpSpPr>
        <p:pic>
          <p:nvPicPr>
            <p:cNvPr id="161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62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63" name="o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603648" y="2427268"/>
            <a:ext cx="1135247" cy="2720722"/>
            <a:chOff x="2353590" y="2261470"/>
            <a:chExt cx="1135247" cy="2720722"/>
          </a:xfrm>
        </p:grpSpPr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65" name="o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66" name="e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1846" y="2394765"/>
            <a:ext cx="1854995" cy="2878343"/>
            <a:chOff x="1998996" y="2248548"/>
            <a:chExt cx="1854995" cy="2878343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68" name="e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69" name="ai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45336" y="2255946"/>
            <a:ext cx="1670650" cy="3020614"/>
            <a:chOff x="1998996" y="2248548"/>
            <a:chExt cx="1670650" cy="3020614"/>
          </a:xfrm>
        </p:grpSpPr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71" name="ai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72" name="ur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67355" y="2211168"/>
            <a:ext cx="1863011" cy="2687494"/>
            <a:chOff x="1871894" y="2255950"/>
            <a:chExt cx="1863011" cy="2687494"/>
          </a:xfrm>
        </p:grpSpPr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484" y="4272042"/>
              <a:ext cx="1294819" cy="671402"/>
            </a:xfrm>
            <a:prstGeom prst="rect">
              <a:avLst/>
            </a:prstGeom>
          </p:spPr>
        </p:pic>
        <p:sp>
          <p:nvSpPr>
            <p:cNvPr id="174" name="ur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75" name="e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73239" y="2207779"/>
            <a:ext cx="1212191" cy="3011666"/>
            <a:chOff x="2269767" y="2243133"/>
            <a:chExt cx="1212191" cy="3011666"/>
          </a:xfrm>
        </p:grpSpPr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3185" y="3916342"/>
              <a:ext cx="585700" cy="1338457"/>
            </a:xfrm>
            <a:prstGeom prst="rect">
              <a:avLst/>
            </a:prstGeom>
          </p:spPr>
        </p:pic>
        <p:sp>
          <p:nvSpPr>
            <p:cNvPr id="177" name="e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178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0" name="Isosceles Triangle 179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81" name="j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96539" y="2268106"/>
            <a:ext cx="881256" cy="3008993"/>
            <a:chOff x="775369" y="2193366"/>
            <a:chExt cx="881256" cy="3008993"/>
          </a:xfrm>
        </p:grpSpPr>
        <p:pic>
          <p:nvPicPr>
            <p:cNvPr id="182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369" y="3721421"/>
              <a:ext cx="881256" cy="1480938"/>
            </a:xfrm>
            <a:prstGeom prst="rect">
              <a:avLst/>
            </a:prstGeom>
          </p:spPr>
        </p:pic>
        <p:sp>
          <p:nvSpPr>
            <p:cNvPr id="183" name="j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  <p:grpSp>
        <p:nvGrpSpPr>
          <p:cNvPr id="184" name="j">
            <a:extLst>
              <a:ext uri="{FF2B5EF4-FFF2-40B4-BE49-F238E27FC236}">
                <a16:creationId xmlns:a16="http://schemas.microsoft.com/office/drawing/2014/main" id="{F25A880C-2E63-443F-8DC8-E36EC15B67E0}"/>
              </a:ext>
            </a:extLst>
          </p:cNvPr>
          <p:cNvGrpSpPr/>
          <p:nvPr/>
        </p:nvGrpSpPr>
        <p:grpSpPr>
          <a:xfrm>
            <a:off x="3205272" y="2471911"/>
            <a:ext cx="1878616" cy="2748225"/>
            <a:chOff x="775369" y="2193366"/>
            <a:chExt cx="1878616" cy="2748225"/>
          </a:xfrm>
        </p:grpSpPr>
        <p:pic>
          <p:nvPicPr>
            <p:cNvPr id="185" name="jelly">
              <a:extLst>
                <a:ext uri="{FF2B5EF4-FFF2-40B4-BE49-F238E27FC236}">
                  <a16:creationId xmlns:a16="http://schemas.microsoft.com/office/drawing/2014/main" id="{09519760-C41D-494D-95C1-B9B033668B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5369" y="3982188"/>
              <a:ext cx="881256" cy="959403"/>
            </a:xfrm>
            <a:prstGeom prst="rect">
              <a:avLst/>
            </a:prstGeom>
          </p:spPr>
        </p:pic>
        <p:sp>
          <p:nvSpPr>
            <p:cNvPr id="186" name="j">
              <a:extLst>
                <a:ext uri="{FF2B5EF4-FFF2-40B4-BE49-F238E27FC236}">
                  <a16:creationId xmlns:a16="http://schemas.microsoft.com/office/drawing/2014/main" id="{666BE3D2-C1CC-42AA-AF1C-E34AC3259F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170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13800" b="1" dirty="0"/>
            </a:p>
          </p:txBody>
        </p:sp>
        <p:pic>
          <p:nvPicPr>
            <p:cNvPr id="187" name="jelly">
              <a:extLst>
                <a:ext uri="{FF2B5EF4-FFF2-40B4-BE49-F238E27FC236}">
                  <a16:creationId xmlns:a16="http://schemas.microsoft.com/office/drawing/2014/main" id="{9246C3B4-C850-4790-863B-5CC36EE3F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72729" y="3982188"/>
              <a:ext cx="881256" cy="95940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75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25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25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975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525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725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3075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275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335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550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625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8250"/>
                            </p:stCondLst>
                            <p:childTnLst>
                              <p:par>
                                <p:cTn id="1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9000"/>
                            </p:stCondLst>
                            <p:childTnLst>
                              <p:par>
                                <p:cTn id="2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1000"/>
                            </p:stCondLst>
                            <p:childTnLst>
                              <p:par>
                                <p:cTn id="2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41750"/>
                            </p:stCondLst>
                            <p:childTnLst>
                              <p:par>
                                <p:cTn id="2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43750"/>
                            </p:stCondLst>
                            <p:childTnLst>
                              <p:par>
                                <p:cTn id="2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45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6500"/>
                            </p:stCondLst>
                            <p:childTnLst>
                              <p:par>
                                <p:cTn id="2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4725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925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500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2000"/>
                            </p:stCondLst>
                            <p:childTnLst>
                              <p:par>
                                <p:cTn id="2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2750"/>
                            </p:stCondLst>
                            <p:childTnLst>
                              <p:par>
                                <p:cTn id="2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5475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550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7500"/>
                            </p:stCondLst>
                            <p:childTnLst>
                              <p:par>
                                <p:cTn id="2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58250"/>
                            </p:stCondLst>
                            <p:childTnLst>
                              <p:par>
                                <p:cTn id="2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60250"/>
                            </p:stCondLst>
                            <p:childTnLst>
                              <p:par>
                                <p:cTn id="2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61000"/>
                            </p:stCondLst>
                            <p:childTnLst>
                              <p:par>
                                <p:cTn id="2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63000"/>
                            </p:stCondLst>
                            <p:childTnLst>
                              <p:par>
                                <p:cTn id="2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63750"/>
                            </p:stCondLst>
                            <p:childTnLst>
                              <p:par>
                                <p:cTn id="2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65750"/>
                            </p:stCondLst>
                            <p:childTnLst>
                              <p:par>
                                <p:cTn id="2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66500"/>
                            </p:stCondLst>
                            <p:childTnLst>
                              <p:par>
                                <p:cTn id="2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68500"/>
                            </p:stCondLst>
                            <p:childTnLst>
                              <p:par>
                                <p:cTn id="2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69250"/>
                            </p:stCondLst>
                            <p:childTnLst>
                              <p:par>
                                <p:cTn id="2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</p:childTnLst>
        </p:cTn>
      </p:par>
    </p:tnLst>
    <p:bldLst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/>
      <p:bldP spid="101" grpId="1"/>
      <p:bldP spid="102" grpId="0"/>
      <p:bldP spid="102" grpId="1"/>
      <p:bldP spid="103" grpId="0"/>
      <p:bldP spid="103" grpId="1"/>
      <p:bldP spid="104" grpId="0"/>
      <p:bldP spid="10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395536" y="731453"/>
            <a:ext cx="8280920" cy="417646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b="0" kern="0" dirty="0">
                <a:latin typeface="Twinkl" pitchFamily="50" charset="0"/>
              </a:rPr>
              <a:t>Today, we are practicing reading words that contain</a:t>
            </a:r>
          </a:p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400" b="0" kern="0" dirty="0">
              <a:latin typeface="Twinkl" pitchFamily="50" charset="0"/>
            </a:endParaRPr>
          </a:p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kern="0" dirty="0">
                <a:latin typeface="Twinkl" pitchFamily="50" charset="0"/>
              </a:rPr>
              <a:t>consonant blends.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3789040"/>
            <a:ext cx="143116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65" y="1335999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38" y="2373777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677" y="2247980"/>
            <a:ext cx="1150814" cy="354147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family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had spent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their first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 in the tent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 had a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great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p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yawning.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Me 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“What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are we doi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today?”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243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65" y="1335999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556" y="2373777"/>
            <a:ext cx="1046622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69" y="2216471"/>
            <a:ext cx="1362363" cy="34447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are not 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f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from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beach,”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 and I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thought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at we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could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go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there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the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day.”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Yipp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24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494" y="1326682"/>
            <a:ext cx="1999016" cy="41132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961" y="2373777"/>
            <a:ext cx="1046622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074" y="2216471"/>
            <a:ext cx="1362363" cy="34447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They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arrived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at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beach. “Take these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fishi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nets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“Why don’t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s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what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can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find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6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908720"/>
            <a:ext cx="7651432" cy="18002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Kit and Sam are fishing in rock pools.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What consonant blends can you spot hiding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in the pool?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91"/>
          <a:stretch/>
        </p:blipFill>
        <p:spPr>
          <a:xfrm>
            <a:off x="4854775" y="2996952"/>
            <a:ext cx="3538178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09"/>
          <a:stretch/>
        </p:blipFill>
        <p:spPr>
          <a:xfrm>
            <a:off x="741521" y="3113584"/>
            <a:ext cx="3654985" cy="3267744"/>
          </a:xfrm>
          <a:prstGeom prst="rect">
            <a:avLst/>
          </a:prstGeom>
        </p:spPr>
      </p:pic>
      <p:grpSp>
        <p:nvGrpSpPr>
          <p:cNvPr id="19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0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2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4176464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 can add challenge to this activity by asking the children to suggest a word that contains each blend.</a:t>
            </a:r>
          </a:p>
        </p:txBody>
      </p:sp>
      <p:sp>
        <p:nvSpPr>
          <p:cNvPr id="2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376683" y="3981896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86950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 rot="20824233">
            <a:off x="1618227" y="2404070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st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425201">
            <a:off x="2842363" y="3401506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sp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 rot="21232341">
            <a:off x="4210506" y="2483932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pl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 rot="21232341">
            <a:off x="2946470" y="4509682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cr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 rot="215646">
            <a:off x="5181700" y="4224590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br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 rot="215646">
            <a:off x="5314994" y="2083801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fr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 rot="21179012">
            <a:off x="6055079" y="3412067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nt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 rot="20917129">
            <a:off x="6717285" y="4140210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lt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36842" y="5002282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nd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54656" y="2036076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xt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rot="21232341">
            <a:off x="6256630" y="2566394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mp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21232341">
            <a:off x="4284873" y="3425208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ft</a:t>
            </a:r>
            <a:endParaRPr lang="en-GB" sz="44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23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6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12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13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18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19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24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30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31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36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4" presetClass="emph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42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43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48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05556E-6 -2.22222E-6 L -4.16667E-6 3.7037E-6 " pathEditMode="relative" rAng="0" ptsTypes="AA">
                                      <p:cBhvr>
                                        <p:cTn id="54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46"/>
                                    </p:animMotion>
                                    <p:animRot by="15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4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60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61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4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66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67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72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5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4" presetClass="emph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4.44444E-6 2.22222E-6 " pathEditMode="relative" rAng="0" ptsTypes="AA">
                                      <p:cBhvr>
                                        <p:cTn id="78" dur="1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08"/>
                                    </p:animMotion>
                                    <p:animRot by="1500000">
                                      <p:cBhvr>
                                        <p:cTn id="79" dur="8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875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875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875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4" presetClass="emph" presetSubtype="0" fill="hold" grpId="1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7.40741E-7 L 8.33333E-7 7.40741E-7 " pathEditMode="relative" rAng="0" ptsTypes="AA">
                                      <p:cBhvr>
                                        <p:cTn id="84" dur="2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0"/>
                                    </p:animMotion>
                                    <p:animRot by="1500000">
                                      <p:cBhvr>
                                        <p:cTn id="85" dur="10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1063" fill="hold">
                                          <p:stCondLst>
                                            <p:cond delay="106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1063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8" dur="1063" fill="hold">
                                          <p:stCondLst>
                                            <p:cond delay="318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4" presetClass="emph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2.96296E-6 L -2.22222E-6 2.22222E-6 " pathEditMode="relative" rAng="0" ptsTypes="AA">
                                      <p:cBhvr>
                                        <p:cTn id="90" dur="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62"/>
                                    </p:animMotion>
                                    <p:animRot by="1500000">
                                      <p:cBhvr>
                                        <p:cTn id="91" dur="4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438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438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438" fill="hold">
                                          <p:stCondLst>
                                            <p:cond delay="131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4" presetClass="emph" presetSubtype="0" fill="hold" grpId="1" nodeType="withEffect">
                                  <p:stCondLst>
                                    <p:cond delay="7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7778E-7 -3.7037E-6 L -2.77778E-6 3.7037E-6 " pathEditMode="relative" rAng="0" ptsTypes="AA">
                                      <p:cBhvr>
                                        <p:cTn id="9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55"/>
                                    </p:animMotion>
                                    <p:animRot by="1500000">
                                      <p:cBhvr>
                                        <p:cTn id="9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4" presetClass="emph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4.07407E-6 L 2.77778E-7 2.22222E-6 " pathEditMode="relative" rAng="0" ptsTypes="AA">
                                      <p:cBhvr>
                                        <p:cTn id="102" dur="1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440"/>
                                    </p:animMotion>
                                    <p:animRot by="1500000">
                                      <p:cBhvr>
                                        <p:cTn id="103" dur="8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875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5" dur="875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6" dur="875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34" presetClass="emph" presetSubtype="0" fill="hold" grpId="1" nodeType="withEffect">
                                  <p:stCondLst>
                                    <p:cond delay="6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22222E-6 -3.33333E-6 L -4.44444E-6 3.7037E-6 " pathEditMode="relative" rAng="0" ptsTypes="AA">
                                      <p:cBhvr>
                                        <p:cTn id="108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23"/>
                                    </p:animMotion>
                                    <p:animRot by="1500000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0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1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2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34" presetClass="emph" presetSubtype="0" fill="hold" grpId="1" nodeType="withEffect">
                                  <p:stCondLst>
                                    <p:cond delay="5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4.44444E-6 L 2.77778E-7 -4.81481E-6 " pathEditMode="relative" rAng="0" ptsTypes="AA">
                                      <p:cBhvr>
                                        <p:cTn id="114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162"/>
                                    </p:animMotion>
                                    <p:animRot by="1500000">
                                      <p:cBhvr>
                                        <p:cTn id="115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6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8" dur="563" fill="hold">
                                          <p:stCondLst>
                                            <p:cond delay="168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34" presetClass="emph" presetSubtype="0" fill="hold" grpId="1" nodeType="withEffect">
                                  <p:stCondLst>
                                    <p:cond delay="7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-2.22222E-6 L -4.44444E-6 2.59259E-6 " pathEditMode="relative" rAng="0" ptsTypes="AA">
                                      <p:cBhvr>
                                        <p:cTn id="120" dur="1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116"/>
                                    </p:animMotion>
                                    <p:animRot by="1500000">
                                      <p:cBhvr>
                                        <p:cTn id="121" dur="9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2" dur="938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3" dur="938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4" dur="938" fill="hold">
                                          <p:stCondLst>
                                            <p:cond delay="281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34" presetClass="emph" presetSubtype="0" fill="hold" grpId="1" nodeType="withEffect">
                                  <p:stCondLst>
                                    <p:cond delay="5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05556E-6 -2.22222E-6 L -4.16667E-6 1.85185E-6 " pathEditMode="relative" rAng="0" ptsTypes="AA">
                                      <p:cBhvr>
                                        <p:cTn id="126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579"/>
                                    </p:animMotion>
                                    <p:animRot by="1500000">
                                      <p:cBhvr>
                                        <p:cTn id="127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9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0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34" presetClass="emph" presetSubtype="0" fill="hold" grpId="1" nodeType="withEffect">
                                  <p:stCondLst>
                                    <p:cond delay="4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5E-6 2.59259E-6 L 3.05556E-6 -3.7037E-6 " pathEditMode="relative" rAng="0" ptsTypes="AA">
                                      <p:cBhvr>
                                        <p:cTn id="132" dur="1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85"/>
                                    </p:animMotion>
                                    <p:animRot by="1500000">
                                      <p:cBhvr>
                                        <p:cTn id="133" dur="8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4" dur="875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875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6" dur="875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34" presetClass="emph" presetSubtype="0" fill="hold" grpId="1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3.33333E-6 L -3.61111E-6 4.81481E-6 " pathEditMode="relative" rAng="0" ptsTypes="AA">
                                      <p:cBhvr>
                                        <p:cTn id="138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324"/>
                                    </p:animMotion>
                                    <p:animRot by="1500000">
                                      <p:cBhvr>
                                        <p:cTn id="139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0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1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2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34" presetClass="emph" presetSubtype="0" fill="hold" grpId="1" nodeType="withEffect">
                                  <p:stCondLst>
                                    <p:cond delay="7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7.40741E-7 L -4.16667E-6 4.44444E-6 " pathEditMode="relative" rAng="0" ptsTypes="AA">
                                      <p:cBhvr>
                                        <p:cTn id="144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208"/>
                                    </p:animMotion>
                                    <p:animRot by="1500000">
                                      <p:cBhvr>
                                        <p:cTn id="145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6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7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8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628800"/>
            <a:ext cx="7651432" cy="108012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fishing consonant blends out of the rock pool – can you match each blend with the picture that contains that blend and write the word?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91"/>
          <a:stretch/>
        </p:blipFill>
        <p:spPr>
          <a:xfrm>
            <a:off x="4854775" y="2996952"/>
            <a:ext cx="3538178" cy="3384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09"/>
          <a:stretch/>
        </p:blipFill>
        <p:spPr>
          <a:xfrm>
            <a:off x="741521" y="3113584"/>
            <a:ext cx="3654985" cy="3267744"/>
          </a:xfrm>
          <a:prstGeom prst="rect">
            <a:avLst/>
          </a:prstGeom>
        </p:spPr>
      </p:pic>
      <p:grpSp>
        <p:nvGrpSpPr>
          <p:cNvPr id="13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4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/>
            <a:r>
              <a:rPr lang="en-GB" b="0" dirty="0"/>
              <a:t>Fishing for Blends</a:t>
            </a:r>
          </a:p>
        </p:txBody>
      </p:sp>
      <p:sp>
        <p:nvSpPr>
          <p:cNvPr id="17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365104"/>
            <a:ext cx="4176464" cy="708496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whiteboard activity!</a:t>
            </a:r>
          </a:p>
        </p:txBody>
      </p:sp>
      <p:sp>
        <p:nvSpPr>
          <p:cNvPr id="18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360328" y="4281512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3" name="5-Point Star 2"/>
          <p:cNvSpPr/>
          <p:nvPr/>
        </p:nvSpPr>
        <p:spPr>
          <a:xfrm>
            <a:off x="2791759" y="4732848"/>
            <a:ext cx="1466470" cy="1440160"/>
          </a:xfrm>
          <a:prstGeom prst="star5">
            <a:avLst/>
          </a:prstGeom>
          <a:solidFill>
            <a:srgbClr val="F3DC3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lum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AEBF3"/>
              </a:clrFrom>
              <a:clrTo>
                <a:srgbClr val="FAEB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5" t="32150" r="17154" b="22700"/>
          <a:stretch/>
        </p:blipFill>
        <p:spPr>
          <a:xfrm>
            <a:off x="3704898" y="422378"/>
            <a:ext cx="1920499" cy="1795249"/>
          </a:xfrm>
          <a:prstGeom prst="ellipse">
            <a:avLst/>
          </a:prstGeom>
          <a:ln w="28575">
            <a:noFill/>
          </a:ln>
        </p:spPr>
      </p:pic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9" name="fro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39" y="4797152"/>
            <a:ext cx="1220058" cy="1395315"/>
          </a:xfrm>
          <a:prstGeom prst="rect">
            <a:avLst/>
          </a:prstGeom>
        </p:spPr>
      </p:pic>
      <p:pic>
        <p:nvPicPr>
          <p:cNvPr id="14" name="te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st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st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1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31" grpId="0"/>
      <p:bldP spid="31" grpId="1"/>
      <p:bldP spid="31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4" name="plum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AEBF3"/>
              </a:clrFrom>
              <a:clrTo>
                <a:srgbClr val="FAEB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5" t="32150" r="17154" b="22700"/>
          <a:stretch/>
        </p:blipFill>
        <p:spPr>
          <a:xfrm>
            <a:off x="3704898" y="422378"/>
            <a:ext cx="1920499" cy="1795249"/>
          </a:xfrm>
          <a:prstGeom prst="ellipse">
            <a:avLst/>
          </a:prstGeom>
          <a:ln w="28575">
            <a:noFill/>
          </a:ln>
        </p:spPr>
      </p:pic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9" name="fro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39" y="4797152"/>
            <a:ext cx="1220058" cy="1395315"/>
          </a:xfrm>
          <a:prstGeom prst="rect">
            <a:avLst/>
          </a:prstGeom>
        </p:spPr>
      </p:pic>
      <p:pic>
        <p:nvPicPr>
          <p:cNvPr id="14" name="te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pl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pl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2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9" name="fro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39" y="4797152"/>
            <a:ext cx="1220058" cy="1395315"/>
          </a:xfrm>
          <a:prstGeom prst="rect">
            <a:avLst/>
          </a:prstGeom>
        </p:spPr>
      </p:pic>
      <p:pic>
        <p:nvPicPr>
          <p:cNvPr id="14" name="te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fr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fr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02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14" name="te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gr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>
                <a:solidFill>
                  <a:srgbClr val="15729B"/>
                </a:solidFill>
              </a:rPr>
              <a:t>gr</a:t>
            </a:r>
          </a:p>
        </p:txBody>
      </p:sp>
    </p:spTree>
    <p:extLst>
      <p:ext uri="{BB962C8B-B14F-4D97-AF65-F5344CB8AC3E}">
        <p14:creationId xmlns:p14="http://schemas.microsoft.com/office/powerpoint/2010/main" val="349491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" name="ten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nt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nt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01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" name="han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nd"/>
          <p:cNvSpPr txBox="1"/>
          <p:nvPr/>
        </p:nvSpPr>
        <p:spPr>
          <a:xfrm>
            <a:off x="3567901" y="2208326"/>
            <a:ext cx="258312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nd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75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61111E-6 2.59259E-6 L -3.61111E-6 0.00023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la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nd"/>
          <p:cNvSpPr txBox="1"/>
          <p:nvPr/>
        </p:nvSpPr>
        <p:spPr>
          <a:xfrm>
            <a:off x="3241573" y="2106308"/>
            <a:ext cx="347233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mp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0 L -8.33333E-7 0.00023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114" y="1326682"/>
            <a:ext cx="1479776" cy="41132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/>
        </p:blipFill>
        <p:spPr>
          <a:xfrm>
            <a:off x="5295867" y="2509209"/>
            <a:ext cx="2412126" cy="30800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2"/>
          <a:stretch/>
        </p:blipFill>
        <p:spPr>
          <a:xfrm>
            <a:off x="2699792" y="2588722"/>
            <a:ext cx="2491759" cy="2928509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what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found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showing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 and Dad lots of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tiny creatures.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had fun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 asked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95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114" y="1326682"/>
            <a:ext cx="1479776" cy="41132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/>
        </p:blipFill>
        <p:spPr>
          <a:xfrm>
            <a:off x="5295867" y="2509209"/>
            <a:ext cx="2412126" cy="30800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2"/>
          <a:stretch/>
        </p:blipFill>
        <p:spPr>
          <a:xfrm>
            <a:off x="2699792" y="2588722"/>
            <a:ext cx="2491759" cy="2928509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what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found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showing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 and Dad lots of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tiny creatures.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had fun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 asked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93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Sentence Time</a:t>
            </a:r>
          </a:p>
        </p:txBody>
      </p:sp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do Kit and Sam say to Mum and Dad? Look at the picture and write a sentence to match.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97"/>
          <a:stretch/>
        </p:blipFill>
        <p:spPr>
          <a:xfrm>
            <a:off x="611560" y="2446428"/>
            <a:ext cx="2906593" cy="3934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64"/>
          <a:stretch/>
        </p:blipFill>
        <p:spPr>
          <a:xfrm>
            <a:off x="5784965" y="2412231"/>
            <a:ext cx="2077647" cy="39690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576"/>
          <a:stretch/>
        </p:blipFill>
        <p:spPr>
          <a:xfrm>
            <a:off x="2590581" y="4208579"/>
            <a:ext cx="1957130" cy="21727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675"/>
          <a:stretch/>
        </p:blipFill>
        <p:spPr>
          <a:xfrm>
            <a:off x="4183258" y="4100777"/>
            <a:ext cx="2097848" cy="2280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631328" y="4077072"/>
            <a:ext cx="7829103" cy="1267058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Twinkl" pitchFamily="50" charset="0"/>
              </a:rPr>
              <a:t>They cannot wait for the next 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winkl" pitchFamily="50" charset="0"/>
              </a:rPr>
              <a:t>camping trip!</a:t>
            </a:r>
            <a:endParaRPr lang="en-GB" sz="32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6805603" y="5534675"/>
            <a:ext cx="1499293" cy="666848"/>
            <a:chOff x="6914614" y="5534675"/>
            <a:chExt cx="1499293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grpSp>
        <p:nvGrpSpPr>
          <p:cNvPr id="36" name="Group 35"/>
          <p:cNvGrpSpPr/>
          <p:nvPr/>
        </p:nvGrpSpPr>
        <p:grpSpPr>
          <a:xfrm>
            <a:off x="2389360" y="765758"/>
            <a:ext cx="4313036" cy="3049815"/>
            <a:chOff x="2389360" y="765758"/>
            <a:chExt cx="4313036" cy="3049815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89360" y="765758"/>
              <a:ext cx="4313036" cy="3049815"/>
            </a:xfrm>
            <a:prstGeom prst="ellipse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971" y="1132083"/>
              <a:ext cx="787606" cy="245134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085" y="1021122"/>
              <a:ext cx="1025208" cy="25922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59761"/>
            <a:ext cx="8269001" cy="5921567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036424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246528"/>
            <a:ext cx="1197315" cy="214580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505" y="1947316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412" y="1867748"/>
            <a:ext cx="1150814" cy="35414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481" y="1043564"/>
            <a:ext cx="2073594" cy="426675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581128"/>
            <a:ext cx="7920880" cy="165618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b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 the best w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kend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as they got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ready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to go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Agr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didn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even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any magic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is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time either!”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67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56" y="2635081"/>
            <a:ext cx="1127459" cy="32575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457389"/>
            <a:ext cx="1150814" cy="35414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915971" y="208990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latin typeface="Twinkl SemiBold" pitchFamily="2" charset="0"/>
              </a:rPr>
              <a:t>consonant blends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practiced…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53054"/>
            <a:ext cx="1197315" cy="21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2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</TotalTime>
  <Words>439</Words>
  <Application>Microsoft Office PowerPoint</Application>
  <PresentationFormat>On-screen Show (4:3)</PresentationFormat>
  <Paragraphs>109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Twinkl</vt:lpstr>
      <vt:lpstr>Twinkl SemiBold</vt:lpstr>
      <vt:lpstr>Arial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Fishing for Blends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practiced…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Rhyiana Patel</cp:lastModifiedBy>
  <cp:revision>24</cp:revision>
  <dcterms:created xsi:type="dcterms:W3CDTF">2018-08-07T15:13:15Z</dcterms:created>
  <dcterms:modified xsi:type="dcterms:W3CDTF">2020-05-25T13:27:50Z</dcterms:modified>
</cp:coreProperties>
</file>