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2" r:id="rId3"/>
    <p:sldId id="274" r:id="rId4"/>
    <p:sldId id="275" r:id="rId5"/>
    <p:sldId id="276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DFC3"/>
    <a:srgbClr val="AFDEF9"/>
    <a:srgbClr val="FFE864"/>
    <a:srgbClr val="FFEDAA"/>
    <a:srgbClr val="8ACBC0"/>
    <a:srgbClr val="A2A1D3"/>
    <a:srgbClr val="B9D36E"/>
    <a:srgbClr val="EDBCD9"/>
    <a:srgbClr val="BED971"/>
    <a:srgbClr val="C1DC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/>
          </p:cNvSpPr>
          <p:nvPr/>
        </p:nvSpPr>
        <p:spPr bwMode="auto">
          <a:xfrm>
            <a:off x="4956235" y="2340451"/>
            <a:ext cx="2903537" cy="1824037"/>
          </a:xfrm>
          <a:custGeom>
            <a:avLst/>
            <a:gdLst>
              <a:gd name="T0" fmla="*/ 1445 w 1829"/>
              <a:gd name="T1" fmla="*/ 0 h 1149"/>
              <a:gd name="T2" fmla="*/ 384 w 1829"/>
              <a:gd name="T3" fmla="*/ 0 h 1149"/>
              <a:gd name="T4" fmla="*/ 0 w 1829"/>
              <a:gd name="T5" fmla="*/ 1149 h 1149"/>
              <a:gd name="T6" fmla="*/ 1829 w 1829"/>
              <a:gd name="T7" fmla="*/ 1149 h 1149"/>
              <a:gd name="T8" fmla="*/ 1445 w 1829"/>
              <a:gd name="T9" fmla="*/ 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29" h="1149">
                <a:moveTo>
                  <a:pt x="1445" y="0"/>
                </a:moveTo>
                <a:lnTo>
                  <a:pt x="384" y="0"/>
                </a:lnTo>
                <a:lnTo>
                  <a:pt x="0" y="1149"/>
                </a:lnTo>
                <a:lnTo>
                  <a:pt x="1829" y="1149"/>
                </a:lnTo>
                <a:lnTo>
                  <a:pt x="1445" y="0"/>
                </a:lnTo>
                <a:close/>
              </a:path>
            </a:pathLst>
          </a:custGeom>
          <a:solidFill>
            <a:srgbClr val="FFEDAA"/>
          </a:solidFill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006" y="478895"/>
            <a:ext cx="8224267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trapezium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38026" y="1531662"/>
            <a:ext cx="1781574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straight sides</a:t>
            </a:r>
            <a:br>
              <a:rPr lang="en-GB" sz="1400" dirty="0"/>
            </a:br>
            <a:r>
              <a:rPr lang="en-GB" sz="1400" dirty="0"/>
              <a:t>2 equal length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122131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2599554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 line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224587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interior angles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638026" y="3844919"/>
            <a:ext cx="1781574" cy="523220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2 acute angles</a:t>
            </a:r>
            <a:br>
              <a:rPr lang="en-GB" sz="1400" dirty="0"/>
            </a:br>
            <a:r>
              <a:rPr lang="en-GB" sz="1400" dirty="0"/>
              <a:t>2 obtuse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531662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122131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514091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113027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48" name="Q6"/>
          <p:cNvSpPr txBox="1"/>
          <p:nvPr/>
        </p:nvSpPr>
        <p:spPr>
          <a:xfrm>
            <a:off x="755650" y="3726383"/>
            <a:ext cx="1781783" cy="738664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54583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54583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 pair of parallel lines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4954609" y="3866151"/>
            <a:ext cx="2908310" cy="292334"/>
            <a:chOff x="4954609" y="3866151"/>
            <a:chExt cx="2908310" cy="292334"/>
          </a:xfrm>
          <a:solidFill>
            <a:srgbClr val="AFDEF9"/>
          </a:solidFill>
        </p:grpSpPr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558119" y="3867972"/>
              <a:ext cx="304800" cy="290513"/>
            </a:xfrm>
            <a:custGeom>
              <a:avLst/>
              <a:gdLst>
                <a:gd name="T0" fmla="*/ 59 w 86"/>
                <a:gd name="T1" fmla="*/ 0 h 82"/>
                <a:gd name="T2" fmla="*/ 0 w 86"/>
                <a:gd name="T3" fmla="*/ 82 h 82"/>
                <a:gd name="T4" fmla="*/ 86 w 86"/>
                <a:gd name="T5" fmla="*/ 82 h 82"/>
                <a:gd name="T6" fmla="*/ 59 w 86"/>
                <a:gd name="T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82">
                  <a:moveTo>
                    <a:pt x="59" y="0"/>
                  </a:moveTo>
                  <a:cubicBezTo>
                    <a:pt x="24" y="11"/>
                    <a:pt x="0" y="44"/>
                    <a:pt x="0" y="82"/>
                  </a:cubicBezTo>
                  <a:cubicBezTo>
                    <a:pt x="86" y="82"/>
                    <a:pt x="86" y="82"/>
                    <a:pt x="86" y="82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4954609" y="3866151"/>
              <a:ext cx="303213" cy="290513"/>
            </a:xfrm>
            <a:custGeom>
              <a:avLst/>
              <a:gdLst>
                <a:gd name="T0" fmla="*/ 27 w 86"/>
                <a:gd name="T1" fmla="*/ 0 h 82"/>
                <a:gd name="T2" fmla="*/ 86 w 86"/>
                <a:gd name="T3" fmla="*/ 82 h 82"/>
                <a:gd name="T4" fmla="*/ 0 w 86"/>
                <a:gd name="T5" fmla="*/ 82 h 82"/>
                <a:gd name="T6" fmla="*/ 27 w 86"/>
                <a:gd name="T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82">
                  <a:moveTo>
                    <a:pt x="27" y="0"/>
                  </a:moveTo>
                  <a:cubicBezTo>
                    <a:pt x="62" y="11"/>
                    <a:pt x="86" y="44"/>
                    <a:pt x="86" y="82"/>
                  </a:cubicBezTo>
                  <a:cubicBezTo>
                    <a:pt x="0" y="82"/>
                    <a:pt x="0" y="82"/>
                    <a:pt x="0" y="82"/>
                  </a:cubicBezTo>
                  <a:lnTo>
                    <a:pt x="27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458157" y="2345456"/>
            <a:ext cx="1885950" cy="307975"/>
            <a:chOff x="5458157" y="2345456"/>
            <a:chExt cx="1885950" cy="307975"/>
          </a:xfrm>
          <a:solidFill>
            <a:srgbClr val="C0DFC3"/>
          </a:solidFill>
        </p:grpSpPr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6940882" y="2345456"/>
              <a:ext cx="403225" cy="307975"/>
            </a:xfrm>
            <a:custGeom>
              <a:avLst/>
              <a:gdLst>
                <a:gd name="T0" fmla="*/ 87 w 114"/>
                <a:gd name="T1" fmla="*/ 87 h 87"/>
                <a:gd name="T2" fmla="*/ 114 w 114"/>
                <a:gd name="T3" fmla="*/ 82 h 87"/>
                <a:gd name="T4" fmla="*/ 86 w 114"/>
                <a:gd name="T5" fmla="*/ 0 h 87"/>
                <a:gd name="T6" fmla="*/ 0 w 114"/>
                <a:gd name="T7" fmla="*/ 0 h 87"/>
                <a:gd name="T8" fmla="*/ 87 w 114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87">
                  <a:moveTo>
                    <a:pt x="87" y="87"/>
                  </a:moveTo>
                  <a:cubicBezTo>
                    <a:pt x="96" y="87"/>
                    <a:pt x="105" y="85"/>
                    <a:pt x="114" y="82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8"/>
                    <a:pt x="39" y="87"/>
                    <a:pt x="87" y="87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2"/>
            <p:cNvSpPr>
              <a:spLocks/>
            </p:cNvSpPr>
            <p:nvPr/>
          </p:nvSpPr>
          <p:spPr bwMode="auto">
            <a:xfrm>
              <a:off x="5458157" y="2345456"/>
              <a:ext cx="403225" cy="307975"/>
            </a:xfrm>
            <a:custGeom>
              <a:avLst/>
              <a:gdLst>
                <a:gd name="T0" fmla="*/ 27 w 114"/>
                <a:gd name="T1" fmla="*/ 87 h 87"/>
                <a:gd name="T2" fmla="*/ 0 w 114"/>
                <a:gd name="T3" fmla="*/ 82 h 87"/>
                <a:gd name="T4" fmla="*/ 28 w 114"/>
                <a:gd name="T5" fmla="*/ 0 h 87"/>
                <a:gd name="T6" fmla="*/ 114 w 114"/>
                <a:gd name="T7" fmla="*/ 0 h 87"/>
                <a:gd name="T8" fmla="*/ 27 w 114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87">
                  <a:moveTo>
                    <a:pt x="27" y="87"/>
                  </a:moveTo>
                  <a:cubicBezTo>
                    <a:pt x="18" y="87"/>
                    <a:pt x="9" y="85"/>
                    <a:pt x="0" y="82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48"/>
                    <a:pt x="75" y="87"/>
                    <a:pt x="27" y="87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962640" y="2345384"/>
            <a:ext cx="2908310" cy="1813029"/>
            <a:chOff x="5107009" y="2497856"/>
            <a:chExt cx="2908310" cy="1813029"/>
          </a:xfrm>
        </p:grpSpPr>
        <p:grpSp>
          <p:nvGrpSpPr>
            <p:cNvPr id="169" name="Group 168"/>
            <p:cNvGrpSpPr/>
            <p:nvPr/>
          </p:nvGrpSpPr>
          <p:grpSpPr>
            <a:xfrm>
              <a:off x="5107009" y="4018551"/>
              <a:ext cx="2908310" cy="292334"/>
              <a:chOff x="4954609" y="3866151"/>
              <a:chExt cx="2908310" cy="292334"/>
            </a:xfrm>
          </p:grpSpPr>
          <p:sp>
            <p:nvSpPr>
              <p:cNvPr id="170" name="Freeform 9"/>
              <p:cNvSpPr>
                <a:spLocks/>
              </p:cNvSpPr>
              <p:nvPr/>
            </p:nvSpPr>
            <p:spPr bwMode="auto">
              <a:xfrm>
                <a:off x="7558119" y="3867972"/>
                <a:ext cx="304800" cy="290513"/>
              </a:xfrm>
              <a:custGeom>
                <a:avLst/>
                <a:gdLst>
                  <a:gd name="T0" fmla="*/ 59 w 86"/>
                  <a:gd name="T1" fmla="*/ 0 h 82"/>
                  <a:gd name="T2" fmla="*/ 0 w 86"/>
                  <a:gd name="T3" fmla="*/ 82 h 82"/>
                  <a:gd name="T4" fmla="*/ 86 w 86"/>
                  <a:gd name="T5" fmla="*/ 82 h 82"/>
                  <a:gd name="T6" fmla="*/ 59 w 86"/>
                  <a:gd name="T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82">
                    <a:moveTo>
                      <a:pt x="59" y="0"/>
                    </a:moveTo>
                    <a:cubicBezTo>
                      <a:pt x="24" y="11"/>
                      <a:pt x="0" y="44"/>
                      <a:pt x="0" y="82"/>
                    </a:cubicBezTo>
                    <a:cubicBezTo>
                      <a:pt x="86" y="82"/>
                      <a:pt x="86" y="82"/>
                      <a:pt x="86" y="82"/>
                    </a:cubicBez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AFDEF9"/>
              </a:solidFill>
              <a:ln w="12700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1" name="Freeform 11"/>
              <p:cNvSpPr>
                <a:spLocks/>
              </p:cNvSpPr>
              <p:nvPr/>
            </p:nvSpPr>
            <p:spPr bwMode="auto">
              <a:xfrm>
                <a:off x="4954609" y="3866151"/>
                <a:ext cx="303213" cy="290513"/>
              </a:xfrm>
              <a:custGeom>
                <a:avLst/>
                <a:gdLst>
                  <a:gd name="T0" fmla="*/ 27 w 86"/>
                  <a:gd name="T1" fmla="*/ 0 h 82"/>
                  <a:gd name="T2" fmla="*/ 86 w 86"/>
                  <a:gd name="T3" fmla="*/ 82 h 82"/>
                  <a:gd name="T4" fmla="*/ 0 w 86"/>
                  <a:gd name="T5" fmla="*/ 82 h 82"/>
                  <a:gd name="T6" fmla="*/ 27 w 86"/>
                  <a:gd name="T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82">
                    <a:moveTo>
                      <a:pt x="27" y="0"/>
                    </a:moveTo>
                    <a:cubicBezTo>
                      <a:pt x="62" y="11"/>
                      <a:pt x="86" y="44"/>
                      <a:pt x="86" y="82"/>
                    </a:cubicBezTo>
                    <a:cubicBezTo>
                      <a:pt x="0" y="82"/>
                      <a:pt x="0" y="82"/>
                      <a:pt x="0" y="82"/>
                    </a:cubicBez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AFDEF9"/>
              </a:solidFill>
              <a:ln w="12700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grpSp>
          <p:nvGrpSpPr>
            <p:cNvPr id="172" name="Group 171"/>
            <p:cNvGrpSpPr/>
            <p:nvPr/>
          </p:nvGrpSpPr>
          <p:grpSpPr>
            <a:xfrm>
              <a:off x="5610557" y="2497856"/>
              <a:ext cx="1885950" cy="307975"/>
              <a:chOff x="5458157" y="2345456"/>
              <a:chExt cx="1885950" cy="307975"/>
            </a:xfrm>
          </p:grpSpPr>
          <p:sp>
            <p:nvSpPr>
              <p:cNvPr id="173" name="Freeform 10"/>
              <p:cNvSpPr>
                <a:spLocks/>
              </p:cNvSpPr>
              <p:nvPr/>
            </p:nvSpPr>
            <p:spPr bwMode="auto">
              <a:xfrm>
                <a:off x="6940882" y="2345456"/>
                <a:ext cx="403225" cy="307975"/>
              </a:xfrm>
              <a:custGeom>
                <a:avLst/>
                <a:gdLst>
                  <a:gd name="T0" fmla="*/ 87 w 114"/>
                  <a:gd name="T1" fmla="*/ 87 h 87"/>
                  <a:gd name="T2" fmla="*/ 114 w 114"/>
                  <a:gd name="T3" fmla="*/ 82 h 87"/>
                  <a:gd name="T4" fmla="*/ 86 w 114"/>
                  <a:gd name="T5" fmla="*/ 0 h 87"/>
                  <a:gd name="T6" fmla="*/ 0 w 114"/>
                  <a:gd name="T7" fmla="*/ 0 h 87"/>
                  <a:gd name="T8" fmla="*/ 87 w 114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87">
                    <a:moveTo>
                      <a:pt x="87" y="87"/>
                    </a:moveTo>
                    <a:cubicBezTo>
                      <a:pt x="96" y="87"/>
                      <a:pt x="105" y="85"/>
                      <a:pt x="114" y="8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8"/>
                      <a:pt x="39" y="87"/>
                      <a:pt x="87" y="87"/>
                    </a:cubicBezTo>
                    <a:close/>
                  </a:path>
                </a:pathLst>
              </a:custGeom>
              <a:solidFill>
                <a:srgbClr val="C0DFC3"/>
              </a:solidFill>
              <a:ln w="12700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4" name="Freeform 12"/>
              <p:cNvSpPr>
                <a:spLocks/>
              </p:cNvSpPr>
              <p:nvPr/>
            </p:nvSpPr>
            <p:spPr bwMode="auto">
              <a:xfrm>
                <a:off x="5458157" y="2345456"/>
                <a:ext cx="403225" cy="307975"/>
              </a:xfrm>
              <a:custGeom>
                <a:avLst/>
                <a:gdLst>
                  <a:gd name="T0" fmla="*/ 27 w 114"/>
                  <a:gd name="T1" fmla="*/ 87 h 87"/>
                  <a:gd name="T2" fmla="*/ 0 w 114"/>
                  <a:gd name="T3" fmla="*/ 82 h 87"/>
                  <a:gd name="T4" fmla="*/ 28 w 114"/>
                  <a:gd name="T5" fmla="*/ 0 h 87"/>
                  <a:gd name="T6" fmla="*/ 114 w 114"/>
                  <a:gd name="T7" fmla="*/ 0 h 87"/>
                  <a:gd name="T8" fmla="*/ 27 w 114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87">
                    <a:moveTo>
                      <a:pt x="27" y="87"/>
                    </a:moveTo>
                    <a:cubicBezTo>
                      <a:pt x="18" y="87"/>
                      <a:pt x="9" y="85"/>
                      <a:pt x="0" y="8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14" y="0"/>
                      <a:pt x="114" y="0"/>
                      <a:pt x="114" y="0"/>
                    </a:cubicBezTo>
                    <a:cubicBezTo>
                      <a:pt x="114" y="48"/>
                      <a:pt x="75" y="87"/>
                      <a:pt x="27" y="87"/>
                    </a:cubicBezTo>
                    <a:close/>
                  </a:path>
                </a:pathLst>
              </a:custGeom>
              <a:solidFill>
                <a:srgbClr val="C0DFC3"/>
              </a:solidFill>
              <a:ln w="12700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4768193" y="2154830"/>
            <a:ext cx="3276371" cy="2182621"/>
            <a:chOff x="4768193" y="2154830"/>
            <a:chExt cx="3276371" cy="2182621"/>
          </a:xfrm>
        </p:grpSpPr>
        <p:sp>
          <p:nvSpPr>
            <p:cNvPr id="158" name="Oval 157"/>
            <p:cNvSpPr/>
            <p:nvPr/>
          </p:nvSpPr>
          <p:spPr>
            <a:xfrm>
              <a:off x="5369693" y="2154830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7073725" y="2154830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Oval 159"/>
            <p:cNvSpPr/>
            <p:nvPr/>
          </p:nvSpPr>
          <p:spPr>
            <a:xfrm>
              <a:off x="4768193" y="3981183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Oval 160"/>
            <p:cNvSpPr/>
            <p:nvPr/>
          </p:nvSpPr>
          <p:spPr>
            <a:xfrm>
              <a:off x="7688296" y="3981183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8" name="Freeform 5"/>
          <p:cNvSpPr>
            <a:spLocks/>
          </p:cNvSpPr>
          <p:nvPr/>
        </p:nvSpPr>
        <p:spPr bwMode="auto">
          <a:xfrm>
            <a:off x="4956996" y="2339250"/>
            <a:ext cx="2903537" cy="1824037"/>
          </a:xfrm>
          <a:custGeom>
            <a:avLst/>
            <a:gdLst>
              <a:gd name="T0" fmla="*/ 1445 w 1829"/>
              <a:gd name="T1" fmla="*/ 0 h 1149"/>
              <a:gd name="T2" fmla="*/ 384 w 1829"/>
              <a:gd name="T3" fmla="*/ 0 h 1149"/>
              <a:gd name="T4" fmla="*/ 0 w 1829"/>
              <a:gd name="T5" fmla="*/ 1149 h 1149"/>
              <a:gd name="T6" fmla="*/ 1829 w 1829"/>
              <a:gd name="T7" fmla="*/ 1149 h 1149"/>
              <a:gd name="T8" fmla="*/ 1445 w 1829"/>
              <a:gd name="T9" fmla="*/ 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29" h="1149">
                <a:moveTo>
                  <a:pt x="1445" y="0"/>
                </a:moveTo>
                <a:lnTo>
                  <a:pt x="384" y="0"/>
                </a:lnTo>
                <a:lnTo>
                  <a:pt x="0" y="1149"/>
                </a:lnTo>
                <a:lnTo>
                  <a:pt x="1829" y="1149"/>
                </a:lnTo>
                <a:lnTo>
                  <a:pt x="1445" y="0"/>
                </a:lnTo>
                <a:close/>
              </a:path>
            </a:pathLst>
          </a:custGeom>
          <a:noFill/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4938707" y="2339106"/>
            <a:ext cx="2927060" cy="1823635"/>
            <a:chOff x="4938707" y="2339106"/>
            <a:chExt cx="2927060" cy="1823635"/>
          </a:xfrm>
        </p:grpSpPr>
        <p:cxnSp>
          <p:nvCxnSpPr>
            <p:cNvPr id="163" name="Straight Connector 162"/>
            <p:cNvCxnSpPr/>
            <p:nvPr/>
          </p:nvCxnSpPr>
          <p:spPr>
            <a:xfrm flipH="1">
              <a:off x="5560527" y="2339106"/>
              <a:ext cx="1684337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 flipH="1">
              <a:off x="4938707" y="4156664"/>
              <a:ext cx="2927060" cy="6077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5" name="Straight Connector 164"/>
          <p:cNvCxnSpPr/>
          <p:nvPr/>
        </p:nvCxnSpPr>
        <p:spPr>
          <a:xfrm flipH="1">
            <a:off x="4962999" y="2321474"/>
            <a:ext cx="609600" cy="18240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/>
          <p:cNvCxnSpPr/>
          <p:nvPr/>
        </p:nvCxnSpPr>
        <p:spPr>
          <a:xfrm>
            <a:off x="7251359" y="2345456"/>
            <a:ext cx="609600" cy="18240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 flipV="1">
            <a:off x="6329633" y="1764402"/>
            <a:ext cx="0" cy="299098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Group 64"/>
          <p:cNvGrpSpPr/>
          <p:nvPr/>
        </p:nvGrpSpPr>
        <p:grpSpPr>
          <a:xfrm>
            <a:off x="4938707" y="2339250"/>
            <a:ext cx="2921064" cy="1824037"/>
            <a:chOff x="4949407" y="2239722"/>
            <a:chExt cx="2921064" cy="1824037"/>
          </a:xfrm>
        </p:grpSpPr>
        <p:cxnSp>
          <p:nvCxnSpPr>
            <p:cNvPr id="175" name="Straight Connector 174"/>
            <p:cNvCxnSpPr>
              <a:stCxn id="168" idx="0"/>
              <a:endCxn id="168" idx="1"/>
            </p:cNvCxnSpPr>
            <p:nvPr/>
          </p:nvCxnSpPr>
          <p:spPr>
            <a:xfrm flipH="1">
              <a:off x="5577296" y="2239722"/>
              <a:ext cx="1684337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>
              <a:off x="4949407" y="4063759"/>
              <a:ext cx="2921064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4591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78" grpId="0" animBg="1"/>
      <p:bldP spid="78" grpId="1" animBg="1"/>
      <p:bldP spid="78" grpId="2" animBg="1"/>
      <p:bldP spid="78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5192713" y="1611312"/>
            <a:ext cx="2605088" cy="4041775"/>
          </a:xfrm>
          <a:custGeom>
            <a:avLst/>
            <a:gdLst>
              <a:gd name="T0" fmla="*/ 0 w 1641"/>
              <a:gd name="T1" fmla="*/ 1274 h 2546"/>
              <a:gd name="T2" fmla="*/ 821 w 1641"/>
              <a:gd name="T3" fmla="*/ 0 h 2546"/>
              <a:gd name="T4" fmla="*/ 1641 w 1641"/>
              <a:gd name="T5" fmla="*/ 1274 h 2546"/>
              <a:gd name="T6" fmla="*/ 821 w 1641"/>
              <a:gd name="T7" fmla="*/ 2546 h 2546"/>
              <a:gd name="T8" fmla="*/ 0 w 1641"/>
              <a:gd name="T9" fmla="*/ 1274 h 2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1" h="2546">
                <a:moveTo>
                  <a:pt x="0" y="1274"/>
                </a:moveTo>
                <a:lnTo>
                  <a:pt x="821" y="0"/>
                </a:lnTo>
                <a:lnTo>
                  <a:pt x="1641" y="1274"/>
                </a:lnTo>
                <a:lnTo>
                  <a:pt x="821" y="2546"/>
                </a:lnTo>
                <a:lnTo>
                  <a:pt x="0" y="1274"/>
                </a:lnTo>
                <a:close/>
              </a:path>
            </a:pathLst>
          </a:custGeom>
          <a:solidFill>
            <a:srgbClr val="EDBCD9"/>
          </a:solidFill>
          <a:ln w="3492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478895"/>
            <a:ext cx="8241045" cy="994306"/>
          </a:xfrm>
        </p:spPr>
        <p:txBody>
          <a:bodyPr/>
          <a:lstStyle/>
          <a:p>
            <a:r>
              <a:rPr lang="en-GB" sz="3600" dirty="0"/>
              <a:t>rhombus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1743810"/>
            <a:ext cx="1781574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straight sides</a:t>
            </a:r>
          </a:p>
          <a:p>
            <a:pPr algn="ctr"/>
            <a:r>
              <a:rPr lang="en-GB" sz="1400" dirty="0"/>
              <a:t>4 equal length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356942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2834365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2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459398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interior angles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638026" y="4685932"/>
            <a:ext cx="1781574" cy="523220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2 acute angles</a:t>
            </a:r>
          </a:p>
          <a:p>
            <a:pPr algn="ctr"/>
            <a:r>
              <a:rPr lang="en-GB" sz="1400" dirty="0"/>
              <a:t>2 obtuse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744602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356942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748902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347838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48" name="Q6"/>
          <p:cNvSpPr txBox="1"/>
          <p:nvPr/>
        </p:nvSpPr>
        <p:spPr>
          <a:xfrm>
            <a:off x="755650" y="4561408"/>
            <a:ext cx="1781783" cy="738664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3946677"/>
            <a:ext cx="1781783" cy="52322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interior angles?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5387207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3946677"/>
            <a:ext cx="1781574" cy="523220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2 pairs of interior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5387207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2 pairs of parallel lines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192713" y="1611313"/>
            <a:ext cx="2605088" cy="4041775"/>
            <a:chOff x="5192713" y="1611313"/>
            <a:chExt cx="2605088" cy="40417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192713" y="3306763"/>
              <a:ext cx="385763" cy="650875"/>
            </a:xfrm>
            <a:custGeom>
              <a:avLst/>
              <a:gdLst>
                <a:gd name="T0" fmla="*/ 0 w 86"/>
                <a:gd name="T1" fmla="*/ 73 h 145"/>
                <a:gd name="T2" fmla="*/ 47 w 86"/>
                <a:gd name="T3" fmla="*/ 145 h 145"/>
                <a:gd name="T4" fmla="*/ 86 w 86"/>
                <a:gd name="T5" fmla="*/ 73 h 145"/>
                <a:gd name="T6" fmla="*/ 47 w 86"/>
                <a:gd name="T7" fmla="*/ 0 h 145"/>
                <a:gd name="T8" fmla="*/ 0 w 86"/>
                <a:gd name="T9" fmla="*/ 7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0" y="73"/>
                  </a:moveTo>
                  <a:cubicBezTo>
                    <a:pt x="47" y="145"/>
                    <a:pt x="47" y="145"/>
                    <a:pt x="47" y="145"/>
                  </a:cubicBezTo>
                  <a:cubicBezTo>
                    <a:pt x="71" y="130"/>
                    <a:pt x="86" y="103"/>
                    <a:pt x="86" y="73"/>
                  </a:cubicBezTo>
                  <a:cubicBezTo>
                    <a:pt x="86" y="42"/>
                    <a:pt x="71" y="15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chemeClr val="bg1"/>
            </a:solidFill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412038" y="3306763"/>
              <a:ext cx="385763" cy="650875"/>
            </a:xfrm>
            <a:custGeom>
              <a:avLst/>
              <a:gdLst>
                <a:gd name="T0" fmla="*/ 39 w 86"/>
                <a:gd name="T1" fmla="*/ 145 h 145"/>
                <a:gd name="T2" fmla="*/ 86 w 86"/>
                <a:gd name="T3" fmla="*/ 73 h 145"/>
                <a:gd name="T4" fmla="*/ 39 w 86"/>
                <a:gd name="T5" fmla="*/ 0 h 145"/>
                <a:gd name="T6" fmla="*/ 0 w 86"/>
                <a:gd name="T7" fmla="*/ 73 h 145"/>
                <a:gd name="T8" fmla="*/ 39 w 86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39" y="145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6" y="15"/>
                    <a:pt x="0" y="42"/>
                    <a:pt x="0" y="73"/>
                  </a:cubicBezTo>
                  <a:cubicBezTo>
                    <a:pt x="0" y="103"/>
                    <a:pt x="16" y="130"/>
                    <a:pt x="39" y="145"/>
                  </a:cubicBezTo>
                  <a:close/>
                </a:path>
              </a:pathLst>
            </a:custGeom>
            <a:solidFill>
              <a:schemeClr val="bg1"/>
            </a:solidFill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284913" y="5262563"/>
              <a:ext cx="422275" cy="390525"/>
            </a:xfrm>
            <a:custGeom>
              <a:avLst/>
              <a:gdLst>
                <a:gd name="T0" fmla="*/ 94 w 94"/>
                <a:gd name="T1" fmla="*/ 14 h 87"/>
                <a:gd name="T2" fmla="*/ 47 w 94"/>
                <a:gd name="T3" fmla="*/ 0 h 87"/>
                <a:gd name="T4" fmla="*/ 0 w 94"/>
                <a:gd name="T5" fmla="*/ 14 h 87"/>
                <a:gd name="T6" fmla="*/ 47 w 94"/>
                <a:gd name="T7" fmla="*/ 87 h 87"/>
                <a:gd name="T8" fmla="*/ 94 w 94"/>
                <a:gd name="T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94" y="14"/>
                  </a:moveTo>
                  <a:cubicBezTo>
                    <a:pt x="80" y="5"/>
                    <a:pt x="64" y="0"/>
                    <a:pt x="47" y="0"/>
                  </a:cubicBezTo>
                  <a:cubicBezTo>
                    <a:pt x="30" y="0"/>
                    <a:pt x="14" y="5"/>
                    <a:pt x="0" y="14"/>
                  </a:cubicBezTo>
                  <a:cubicBezTo>
                    <a:pt x="47" y="87"/>
                    <a:pt x="47" y="87"/>
                    <a:pt x="47" y="87"/>
                  </a:cubicBezTo>
                  <a:lnTo>
                    <a:pt x="94" y="14"/>
                  </a:lnTo>
                  <a:close/>
                </a:path>
              </a:pathLst>
            </a:custGeom>
            <a:solidFill>
              <a:schemeClr val="bg1"/>
            </a:solidFill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6284913" y="1611313"/>
              <a:ext cx="422275" cy="390525"/>
            </a:xfrm>
            <a:custGeom>
              <a:avLst/>
              <a:gdLst>
                <a:gd name="T0" fmla="*/ 0 w 94"/>
                <a:gd name="T1" fmla="*/ 73 h 87"/>
                <a:gd name="T2" fmla="*/ 47 w 94"/>
                <a:gd name="T3" fmla="*/ 87 h 87"/>
                <a:gd name="T4" fmla="*/ 94 w 94"/>
                <a:gd name="T5" fmla="*/ 73 h 87"/>
                <a:gd name="T6" fmla="*/ 47 w 94"/>
                <a:gd name="T7" fmla="*/ 0 h 87"/>
                <a:gd name="T8" fmla="*/ 0 w 94"/>
                <a:gd name="T9" fmla="*/ 7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0" y="73"/>
                  </a:moveTo>
                  <a:cubicBezTo>
                    <a:pt x="14" y="82"/>
                    <a:pt x="30" y="87"/>
                    <a:pt x="47" y="87"/>
                  </a:cubicBezTo>
                  <a:cubicBezTo>
                    <a:pt x="64" y="87"/>
                    <a:pt x="80" y="82"/>
                    <a:pt x="94" y="7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chemeClr val="bg1"/>
            </a:solidFill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5200333" y="3305315"/>
            <a:ext cx="2605088" cy="650875"/>
            <a:chOff x="5192713" y="3307550"/>
            <a:chExt cx="2605088" cy="650875"/>
          </a:xfrm>
          <a:solidFill>
            <a:srgbClr val="C0DFC3"/>
          </a:solidFill>
        </p:grpSpPr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5192713" y="3307550"/>
              <a:ext cx="385763" cy="650875"/>
            </a:xfrm>
            <a:custGeom>
              <a:avLst/>
              <a:gdLst>
                <a:gd name="T0" fmla="*/ 0 w 86"/>
                <a:gd name="T1" fmla="*/ 73 h 145"/>
                <a:gd name="T2" fmla="*/ 47 w 86"/>
                <a:gd name="T3" fmla="*/ 145 h 145"/>
                <a:gd name="T4" fmla="*/ 86 w 86"/>
                <a:gd name="T5" fmla="*/ 73 h 145"/>
                <a:gd name="T6" fmla="*/ 47 w 86"/>
                <a:gd name="T7" fmla="*/ 0 h 145"/>
                <a:gd name="T8" fmla="*/ 0 w 86"/>
                <a:gd name="T9" fmla="*/ 7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0" y="73"/>
                  </a:moveTo>
                  <a:cubicBezTo>
                    <a:pt x="47" y="145"/>
                    <a:pt x="47" y="145"/>
                    <a:pt x="47" y="145"/>
                  </a:cubicBezTo>
                  <a:cubicBezTo>
                    <a:pt x="71" y="130"/>
                    <a:pt x="86" y="103"/>
                    <a:pt x="86" y="73"/>
                  </a:cubicBezTo>
                  <a:cubicBezTo>
                    <a:pt x="86" y="42"/>
                    <a:pt x="71" y="15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3" name="Freeform 7"/>
            <p:cNvSpPr>
              <a:spLocks/>
            </p:cNvSpPr>
            <p:nvPr/>
          </p:nvSpPr>
          <p:spPr bwMode="auto">
            <a:xfrm>
              <a:off x="7412038" y="3307550"/>
              <a:ext cx="385763" cy="650875"/>
            </a:xfrm>
            <a:custGeom>
              <a:avLst/>
              <a:gdLst>
                <a:gd name="T0" fmla="*/ 39 w 86"/>
                <a:gd name="T1" fmla="*/ 145 h 145"/>
                <a:gd name="T2" fmla="*/ 86 w 86"/>
                <a:gd name="T3" fmla="*/ 73 h 145"/>
                <a:gd name="T4" fmla="*/ 39 w 86"/>
                <a:gd name="T5" fmla="*/ 0 h 145"/>
                <a:gd name="T6" fmla="*/ 0 w 86"/>
                <a:gd name="T7" fmla="*/ 73 h 145"/>
                <a:gd name="T8" fmla="*/ 39 w 86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39" y="145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6" y="15"/>
                    <a:pt x="0" y="42"/>
                    <a:pt x="0" y="73"/>
                  </a:cubicBezTo>
                  <a:cubicBezTo>
                    <a:pt x="0" y="103"/>
                    <a:pt x="16" y="130"/>
                    <a:pt x="39" y="145"/>
                  </a:cubicBez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6292533" y="1609865"/>
            <a:ext cx="422275" cy="4041775"/>
            <a:chOff x="6284913" y="1612100"/>
            <a:chExt cx="422275" cy="4041775"/>
          </a:xfrm>
          <a:solidFill>
            <a:srgbClr val="AFDEF9"/>
          </a:solidFill>
        </p:grpSpPr>
        <p:sp>
          <p:nvSpPr>
            <p:cNvPr id="131" name="Freeform 8"/>
            <p:cNvSpPr>
              <a:spLocks/>
            </p:cNvSpPr>
            <p:nvPr/>
          </p:nvSpPr>
          <p:spPr bwMode="auto">
            <a:xfrm>
              <a:off x="6284913" y="5263350"/>
              <a:ext cx="422275" cy="390525"/>
            </a:xfrm>
            <a:custGeom>
              <a:avLst/>
              <a:gdLst>
                <a:gd name="T0" fmla="*/ 94 w 94"/>
                <a:gd name="T1" fmla="*/ 14 h 87"/>
                <a:gd name="T2" fmla="*/ 47 w 94"/>
                <a:gd name="T3" fmla="*/ 0 h 87"/>
                <a:gd name="T4" fmla="*/ 0 w 94"/>
                <a:gd name="T5" fmla="*/ 14 h 87"/>
                <a:gd name="T6" fmla="*/ 47 w 94"/>
                <a:gd name="T7" fmla="*/ 87 h 87"/>
                <a:gd name="T8" fmla="*/ 94 w 94"/>
                <a:gd name="T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94" y="14"/>
                  </a:moveTo>
                  <a:cubicBezTo>
                    <a:pt x="80" y="5"/>
                    <a:pt x="64" y="0"/>
                    <a:pt x="47" y="0"/>
                  </a:cubicBezTo>
                  <a:cubicBezTo>
                    <a:pt x="30" y="0"/>
                    <a:pt x="14" y="5"/>
                    <a:pt x="0" y="14"/>
                  </a:cubicBezTo>
                  <a:cubicBezTo>
                    <a:pt x="47" y="87"/>
                    <a:pt x="47" y="87"/>
                    <a:pt x="47" y="87"/>
                  </a:cubicBezTo>
                  <a:lnTo>
                    <a:pt x="94" y="14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9"/>
            <p:cNvSpPr>
              <a:spLocks/>
            </p:cNvSpPr>
            <p:nvPr/>
          </p:nvSpPr>
          <p:spPr bwMode="auto">
            <a:xfrm>
              <a:off x="6284913" y="1612100"/>
              <a:ext cx="422275" cy="390525"/>
            </a:xfrm>
            <a:custGeom>
              <a:avLst/>
              <a:gdLst>
                <a:gd name="T0" fmla="*/ 0 w 94"/>
                <a:gd name="T1" fmla="*/ 73 h 87"/>
                <a:gd name="T2" fmla="*/ 47 w 94"/>
                <a:gd name="T3" fmla="*/ 87 h 87"/>
                <a:gd name="T4" fmla="*/ 94 w 94"/>
                <a:gd name="T5" fmla="*/ 73 h 87"/>
                <a:gd name="T6" fmla="*/ 47 w 94"/>
                <a:gd name="T7" fmla="*/ 0 h 87"/>
                <a:gd name="T8" fmla="*/ 0 w 94"/>
                <a:gd name="T9" fmla="*/ 7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0" y="73"/>
                  </a:moveTo>
                  <a:cubicBezTo>
                    <a:pt x="14" y="82"/>
                    <a:pt x="30" y="87"/>
                    <a:pt x="47" y="87"/>
                  </a:cubicBezTo>
                  <a:cubicBezTo>
                    <a:pt x="64" y="87"/>
                    <a:pt x="80" y="82"/>
                    <a:pt x="94" y="7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192713" y="3307550"/>
            <a:ext cx="2605088" cy="650875"/>
            <a:chOff x="5192713" y="3307550"/>
            <a:chExt cx="2605088" cy="650875"/>
          </a:xfrm>
          <a:solidFill>
            <a:srgbClr val="C0DFC3"/>
          </a:solidFill>
        </p:grpSpPr>
        <p:sp>
          <p:nvSpPr>
            <p:cNvPr id="112" name="Freeform 6"/>
            <p:cNvSpPr>
              <a:spLocks/>
            </p:cNvSpPr>
            <p:nvPr/>
          </p:nvSpPr>
          <p:spPr bwMode="auto">
            <a:xfrm>
              <a:off x="5192713" y="3307550"/>
              <a:ext cx="385763" cy="650875"/>
            </a:xfrm>
            <a:custGeom>
              <a:avLst/>
              <a:gdLst>
                <a:gd name="T0" fmla="*/ 0 w 86"/>
                <a:gd name="T1" fmla="*/ 73 h 145"/>
                <a:gd name="T2" fmla="*/ 47 w 86"/>
                <a:gd name="T3" fmla="*/ 145 h 145"/>
                <a:gd name="T4" fmla="*/ 86 w 86"/>
                <a:gd name="T5" fmla="*/ 73 h 145"/>
                <a:gd name="T6" fmla="*/ 47 w 86"/>
                <a:gd name="T7" fmla="*/ 0 h 145"/>
                <a:gd name="T8" fmla="*/ 0 w 86"/>
                <a:gd name="T9" fmla="*/ 73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0" y="73"/>
                  </a:moveTo>
                  <a:cubicBezTo>
                    <a:pt x="47" y="145"/>
                    <a:pt x="47" y="145"/>
                    <a:pt x="47" y="145"/>
                  </a:cubicBezTo>
                  <a:cubicBezTo>
                    <a:pt x="71" y="130"/>
                    <a:pt x="86" y="103"/>
                    <a:pt x="86" y="73"/>
                  </a:cubicBezTo>
                  <a:cubicBezTo>
                    <a:pt x="86" y="42"/>
                    <a:pt x="71" y="15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7"/>
            <p:cNvSpPr>
              <a:spLocks/>
            </p:cNvSpPr>
            <p:nvPr/>
          </p:nvSpPr>
          <p:spPr bwMode="auto">
            <a:xfrm>
              <a:off x="7412038" y="3307550"/>
              <a:ext cx="385763" cy="650875"/>
            </a:xfrm>
            <a:custGeom>
              <a:avLst/>
              <a:gdLst>
                <a:gd name="T0" fmla="*/ 39 w 86"/>
                <a:gd name="T1" fmla="*/ 145 h 145"/>
                <a:gd name="T2" fmla="*/ 86 w 86"/>
                <a:gd name="T3" fmla="*/ 73 h 145"/>
                <a:gd name="T4" fmla="*/ 39 w 86"/>
                <a:gd name="T5" fmla="*/ 0 h 145"/>
                <a:gd name="T6" fmla="*/ 0 w 86"/>
                <a:gd name="T7" fmla="*/ 73 h 145"/>
                <a:gd name="T8" fmla="*/ 39 w 86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45">
                  <a:moveTo>
                    <a:pt x="39" y="145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6" y="15"/>
                    <a:pt x="0" y="42"/>
                    <a:pt x="0" y="73"/>
                  </a:cubicBezTo>
                  <a:cubicBezTo>
                    <a:pt x="0" y="103"/>
                    <a:pt x="16" y="130"/>
                    <a:pt x="39" y="145"/>
                  </a:cubicBez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84913" y="1612100"/>
            <a:ext cx="422275" cy="4041775"/>
            <a:chOff x="6284913" y="1612100"/>
            <a:chExt cx="422275" cy="4041775"/>
          </a:xfrm>
          <a:solidFill>
            <a:srgbClr val="AFDEF9"/>
          </a:solidFill>
        </p:grpSpPr>
        <p:sp>
          <p:nvSpPr>
            <p:cNvPr id="114" name="Freeform 8"/>
            <p:cNvSpPr>
              <a:spLocks/>
            </p:cNvSpPr>
            <p:nvPr/>
          </p:nvSpPr>
          <p:spPr bwMode="auto">
            <a:xfrm>
              <a:off x="6284913" y="5263350"/>
              <a:ext cx="422275" cy="390525"/>
            </a:xfrm>
            <a:custGeom>
              <a:avLst/>
              <a:gdLst>
                <a:gd name="T0" fmla="*/ 94 w 94"/>
                <a:gd name="T1" fmla="*/ 14 h 87"/>
                <a:gd name="T2" fmla="*/ 47 w 94"/>
                <a:gd name="T3" fmla="*/ 0 h 87"/>
                <a:gd name="T4" fmla="*/ 0 w 94"/>
                <a:gd name="T5" fmla="*/ 14 h 87"/>
                <a:gd name="T6" fmla="*/ 47 w 94"/>
                <a:gd name="T7" fmla="*/ 87 h 87"/>
                <a:gd name="T8" fmla="*/ 94 w 94"/>
                <a:gd name="T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94" y="14"/>
                  </a:moveTo>
                  <a:cubicBezTo>
                    <a:pt x="80" y="5"/>
                    <a:pt x="64" y="0"/>
                    <a:pt x="47" y="0"/>
                  </a:cubicBezTo>
                  <a:cubicBezTo>
                    <a:pt x="30" y="0"/>
                    <a:pt x="14" y="5"/>
                    <a:pt x="0" y="14"/>
                  </a:cubicBezTo>
                  <a:cubicBezTo>
                    <a:pt x="47" y="87"/>
                    <a:pt x="47" y="87"/>
                    <a:pt x="47" y="87"/>
                  </a:cubicBezTo>
                  <a:lnTo>
                    <a:pt x="94" y="14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9"/>
            <p:cNvSpPr>
              <a:spLocks/>
            </p:cNvSpPr>
            <p:nvPr/>
          </p:nvSpPr>
          <p:spPr bwMode="auto">
            <a:xfrm>
              <a:off x="6284913" y="1612100"/>
              <a:ext cx="422275" cy="390525"/>
            </a:xfrm>
            <a:custGeom>
              <a:avLst/>
              <a:gdLst>
                <a:gd name="T0" fmla="*/ 0 w 94"/>
                <a:gd name="T1" fmla="*/ 73 h 87"/>
                <a:gd name="T2" fmla="*/ 47 w 94"/>
                <a:gd name="T3" fmla="*/ 87 h 87"/>
                <a:gd name="T4" fmla="*/ 94 w 94"/>
                <a:gd name="T5" fmla="*/ 73 h 87"/>
                <a:gd name="T6" fmla="*/ 47 w 94"/>
                <a:gd name="T7" fmla="*/ 0 h 87"/>
                <a:gd name="T8" fmla="*/ 0 w 94"/>
                <a:gd name="T9" fmla="*/ 7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7">
                  <a:moveTo>
                    <a:pt x="0" y="73"/>
                  </a:moveTo>
                  <a:cubicBezTo>
                    <a:pt x="14" y="82"/>
                    <a:pt x="30" y="87"/>
                    <a:pt x="47" y="87"/>
                  </a:cubicBezTo>
                  <a:cubicBezTo>
                    <a:pt x="64" y="87"/>
                    <a:pt x="80" y="82"/>
                    <a:pt x="94" y="7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73"/>
                  </a:lnTo>
                  <a:close/>
                </a:path>
              </a:pathLst>
            </a:custGeom>
            <a:grpFill/>
            <a:ln w="17463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blackline"/>
          <p:cNvSpPr>
            <a:spLocks/>
          </p:cNvSpPr>
          <p:nvPr/>
        </p:nvSpPr>
        <p:spPr bwMode="auto">
          <a:xfrm>
            <a:off x="5192713" y="1611312"/>
            <a:ext cx="2605088" cy="4041775"/>
          </a:xfrm>
          <a:custGeom>
            <a:avLst/>
            <a:gdLst>
              <a:gd name="T0" fmla="*/ 0 w 1641"/>
              <a:gd name="T1" fmla="*/ 1274 h 2546"/>
              <a:gd name="T2" fmla="*/ 821 w 1641"/>
              <a:gd name="T3" fmla="*/ 0 h 2546"/>
              <a:gd name="T4" fmla="*/ 1641 w 1641"/>
              <a:gd name="T5" fmla="*/ 1274 h 2546"/>
              <a:gd name="T6" fmla="*/ 821 w 1641"/>
              <a:gd name="T7" fmla="*/ 2546 h 2546"/>
              <a:gd name="T8" fmla="*/ 0 w 1641"/>
              <a:gd name="T9" fmla="*/ 1274 h 2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1" h="2546">
                <a:moveTo>
                  <a:pt x="0" y="1274"/>
                </a:moveTo>
                <a:lnTo>
                  <a:pt x="821" y="0"/>
                </a:lnTo>
                <a:lnTo>
                  <a:pt x="1641" y="1274"/>
                </a:lnTo>
                <a:lnTo>
                  <a:pt x="821" y="2546"/>
                </a:lnTo>
                <a:lnTo>
                  <a:pt x="0" y="1274"/>
                </a:lnTo>
                <a:close/>
              </a:path>
            </a:pathLst>
          </a:custGeom>
          <a:noFill/>
          <a:ln w="3492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98" name="Group 97"/>
          <p:cNvGrpSpPr/>
          <p:nvPr/>
        </p:nvGrpSpPr>
        <p:grpSpPr>
          <a:xfrm>
            <a:off x="5259315" y="1623531"/>
            <a:ext cx="2471885" cy="4033446"/>
            <a:chOff x="5305550" y="1402324"/>
            <a:chExt cx="2471885" cy="3950301"/>
          </a:xfrm>
        </p:grpSpPr>
        <p:cxnSp>
          <p:nvCxnSpPr>
            <p:cNvPr id="85" name="Straight Connector 84"/>
            <p:cNvCxnSpPr/>
            <p:nvPr/>
          </p:nvCxnSpPr>
          <p:spPr>
            <a:xfrm flipV="1">
              <a:off x="6541492" y="1402324"/>
              <a:ext cx="0" cy="3950301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flipH="1">
              <a:off x="5305550" y="3377476"/>
              <a:ext cx="2471885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5077375" y="1453758"/>
            <a:ext cx="2865260" cy="4337440"/>
            <a:chOff x="5077375" y="1453758"/>
            <a:chExt cx="2865260" cy="4337440"/>
          </a:xfrm>
        </p:grpSpPr>
        <p:sp>
          <p:nvSpPr>
            <p:cNvPr id="88" name="Oval 87"/>
            <p:cNvSpPr/>
            <p:nvPr/>
          </p:nvSpPr>
          <p:spPr>
            <a:xfrm>
              <a:off x="5077375" y="345406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6317123" y="5434930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6317123" y="1453758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7586367" y="345406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0" name="blackline"/>
          <p:cNvSpPr>
            <a:spLocks/>
          </p:cNvSpPr>
          <p:nvPr/>
        </p:nvSpPr>
        <p:spPr bwMode="auto">
          <a:xfrm>
            <a:off x="5195317" y="1607042"/>
            <a:ext cx="2605088" cy="4041775"/>
          </a:xfrm>
          <a:custGeom>
            <a:avLst/>
            <a:gdLst>
              <a:gd name="T0" fmla="*/ 0 w 1641"/>
              <a:gd name="T1" fmla="*/ 1274 h 2546"/>
              <a:gd name="T2" fmla="*/ 821 w 1641"/>
              <a:gd name="T3" fmla="*/ 0 h 2546"/>
              <a:gd name="T4" fmla="*/ 1641 w 1641"/>
              <a:gd name="T5" fmla="*/ 1274 h 2546"/>
              <a:gd name="T6" fmla="*/ 821 w 1641"/>
              <a:gd name="T7" fmla="*/ 2546 h 2546"/>
              <a:gd name="T8" fmla="*/ 0 w 1641"/>
              <a:gd name="T9" fmla="*/ 1274 h 2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1" h="2546">
                <a:moveTo>
                  <a:pt x="0" y="1274"/>
                </a:moveTo>
                <a:lnTo>
                  <a:pt x="821" y="0"/>
                </a:lnTo>
                <a:lnTo>
                  <a:pt x="1641" y="1274"/>
                </a:lnTo>
                <a:lnTo>
                  <a:pt x="821" y="2546"/>
                </a:lnTo>
                <a:lnTo>
                  <a:pt x="0" y="1274"/>
                </a:lnTo>
                <a:close/>
              </a:path>
            </a:pathLst>
          </a:custGeom>
          <a:noFill/>
          <a:ln w="34925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5192713" y="1612100"/>
            <a:ext cx="2605088" cy="4041775"/>
            <a:chOff x="5192713" y="1612100"/>
            <a:chExt cx="2605088" cy="4041775"/>
          </a:xfrm>
        </p:grpSpPr>
        <p:cxnSp>
          <p:nvCxnSpPr>
            <p:cNvPr id="16" name="Straight Connector 15"/>
            <p:cNvCxnSpPr>
              <a:stCxn id="112" idx="0"/>
              <a:endCxn id="116" idx="3"/>
            </p:cNvCxnSpPr>
            <p:nvPr/>
          </p:nvCxnSpPr>
          <p:spPr>
            <a:xfrm flipV="1">
              <a:off x="5192713" y="1612100"/>
              <a:ext cx="1303338" cy="2023132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>
              <a:stCxn id="114" idx="3"/>
              <a:endCxn id="113" idx="1"/>
            </p:cNvCxnSpPr>
            <p:nvPr/>
          </p:nvCxnSpPr>
          <p:spPr>
            <a:xfrm flipV="1">
              <a:off x="6496051" y="3635232"/>
              <a:ext cx="1301750" cy="2018643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Group 117"/>
          <p:cNvGrpSpPr/>
          <p:nvPr/>
        </p:nvGrpSpPr>
        <p:grpSpPr>
          <a:xfrm flipH="1">
            <a:off x="5192713" y="1607042"/>
            <a:ext cx="2605089" cy="4046833"/>
            <a:chOff x="5555456" y="1412398"/>
            <a:chExt cx="2490533" cy="4046833"/>
          </a:xfrm>
        </p:grpSpPr>
        <p:cxnSp>
          <p:nvCxnSpPr>
            <p:cNvPr id="119" name="Straight Connector 118"/>
            <p:cNvCxnSpPr>
              <a:stCxn id="113" idx="1"/>
              <a:endCxn id="110" idx="1"/>
            </p:cNvCxnSpPr>
            <p:nvPr/>
          </p:nvCxnSpPr>
          <p:spPr>
            <a:xfrm flipV="1">
              <a:off x="5555456" y="1412398"/>
              <a:ext cx="1242017" cy="2028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>
              <a:stCxn id="114" idx="3"/>
              <a:endCxn id="112" idx="0"/>
            </p:cNvCxnSpPr>
            <p:nvPr/>
          </p:nvCxnSpPr>
          <p:spPr>
            <a:xfrm flipV="1">
              <a:off x="6799964" y="3440588"/>
              <a:ext cx="1246025" cy="2018643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0160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10" presetClass="exit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xit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8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3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10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600"/>
                            </p:stCondLst>
                            <p:childTnLst>
                              <p:par>
                                <p:cTn id="156" presetID="10" presetClass="exit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110" grpId="0" animBg="1"/>
      <p:bldP spid="1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006" y="478895"/>
            <a:ext cx="8224267" cy="994306"/>
          </a:xfrm>
        </p:spPr>
        <p:txBody>
          <a:bodyPr/>
          <a:lstStyle/>
          <a:p>
            <a:r>
              <a:rPr lang="en-GB" sz="3600" dirty="0"/>
              <a:t>regular pentagon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1899320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383996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2883677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486452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interior angles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638026" y="4166440"/>
            <a:ext cx="1781574" cy="307777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obtuse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771656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383996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775956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374892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48" name="Q6"/>
          <p:cNvSpPr txBox="1"/>
          <p:nvPr/>
        </p:nvSpPr>
        <p:spPr>
          <a:xfrm>
            <a:off x="755650" y="3962001"/>
            <a:ext cx="1781783" cy="738664"/>
          </a:xfrm>
          <a:prstGeom prst="rect">
            <a:avLst/>
          </a:prstGeom>
          <a:solidFill>
            <a:srgbClr val="EDBCD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787800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787800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0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417503" y="2119839"/>
            <a:ext cx="2644775" cy="2517775"/>
          </a:xfrm>
          <a:custGeom>
            <a:avLst/>
            <a:gdLst>
              <a:gd name="T0" fmla="*/ 834 w 1666"/>
              <a:gd name="T1" fmla="*/ 0 h 1586"/>
              <a:gd name="T2" fmla="*/ 0 w 1666"/>
              <a:gd name="T3" fmla="*/ 604 h 1586"/>
              <a:gd name="T4" fmla="*/ 319 w 1666"/>
              <a:gd name="T5" fmla="*/ 1586 h 1586"/>
              <a:gd name="T6" fmla="*/ 1349 w 1666"/>
              <a:gd name="T7" fmla="*/ 1586 h 1586"/>
              <a:gd name="T8" fmla="*/ 1666 w 1666"/>
              <a:gd name="T9" fmla="*/ 604 h 1586"/>
              <a:gd name="T10" fmla="*/ 834 w 1666"/>
              <a:gd name="T11" fmla="*/ 0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66" h="1586">
                <a:moveTo>
                  <a:pt x="834" y="0"/>
                </a:moveTo>
                <a:lnTo>
                  <a:pt x="0" y="604"/>
                </a:lnTo>
                <a:lnTo>
                  <a:pt x="319" y="1586"/>
                </a:lnTo>
                <a:lnTo>
                  <a:pt x="1349" y="1586"/>
                </a:lnTo>
                <a:lnTo>
                  <a:pt x="1666" y="604"/>
                </a:lnTo>
                <a:lnTo>
                  <a:pt x="834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5417503" y="2119839"/>
            <a:ext cx="2644775" cy="2517775"/>
            <a:chOff x="5668963" y="1898651"/>
            <a:chExt cx="2644775" cy="2517775"/>
          </a:xfrm>
          <a:solidFill>
            <a:srgbClr val="C0DFC3"/>
          </a:solidFill>
        </p:grpSpPr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7569200" y="4176713"/>
              <a:ext cx="315913" cy="239713"/>
            </a:xfrm>
            <a:custGeom>
              <a:avLst/>
              <a:gdLst>
                <a:gd name="T0" fmla="*/ 89 w 89"/>
                <a:gd name="T1" fmla="*/ 3 h 68"/>
                <a:gd name="T2" fmla="*/ 68 w 89"/>
                <a:gd name="T3" fmla="*/ 0 h 68"/>
                <a:gd name="T4" fmla="*/ 0 w 89"/>
                <a:gd name="T5" fmla="*/ 68 h 68"/>
                <a:gd name="T6" fmla="*/ 68 w 89"/>
                <a:gd name="T7" fmla="*/ 68 h 68"/>
                <a:gd name="T8" fmla="*/ 89 w 89"/>
                <a:gd name="T9" fmla="*/ 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8">
                  <a:moveTo>
                    <a:pt x="89" y="3"/>
                  </a:moveTo>
                  <a:cubicBezTo>
                    <a:pt x="82" y="1"/>
                    <a:pt x="75" y="0"/>
                    <a:pt x="68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68" y="68"/>
                    <a:pt x="68" y="68"/>
                    <a:pt x="68" y="68"/>
                  </a:cubicBezTo>
                  <a:lnTo>
                    <a:pt x="89" y="3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100763" y="4176713"/>
              <a:ext cx="322263" cy="239713"/>
            </a:xfrm>
            <a:custGeom>
              <a:avLst/>
              <a:gdLst>
                <a:gd name="T0" fmla="*/ 23 w 91"/>
                <a:gd name="T1" fmla="*/ 0 h 68"/>
                <a:gd name="T2" fmla="*/ 0 w 91"/>
                <a:gd name="T3" fmla="*/ 4 h 68"/>
                <a:gd name="T4" fmla="*/ 21 w 91"/>
                <a:gd name="T5" fmla="*/ 68 h 68"/>
                <a:gd name="T6" fmla="*/ 91 w 91"/>
                <a:gd name="T7" fmla="*/ 68 h 68"/>
                <a:gd name="T8" fmla="*/ 23 w 91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68">
                  <a:moveTo>
                    <a:pt x="23" y="0"/>
                  </a:moveTo>
                  <a:cubicBezTo>
                    <a:pt x="15" y="0"/>
                    <a:pt x="7" y="1"/>
                    <a:pt x="0" y="4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91" y="30"/>
                    <a:pt x="61" y="0"/>
                    <a:pt x="23" y="0"/>
                  </a:cubicBez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5668963" y="2719388"/>
              <a:ext cx="236538" cy="368300"/>
            </a:xfrm>
            <a:custGeom>
              <a:avLst/>
              <a:gdLst>
                <a:gd name="T0" fmla="*/ 21 w 67"/>
                <a:gd name="T1" fmla="*/ 104 h 104"/>
                <a:gd name="T2" fmla="*/ 67 w 67"/>
                <a:gd name="T3" fmla="*/ 40 h 104"/>
                <a:gd name="T4" fmla="*/ 54 w 67"/>
                <a:gd name="T5" fmla="*/ 0 h 104"/>
                <a:gd name="T6" fmla="*/ 0 w 67"/>
                <a:gd name="T7" fmla="*/ 39 h 104"/>
                <a:gd name="T8" fmla="*/ 21 w 67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21" y="104"/>
                  </a:moveTo>
                  <a:cubicBezTo>
                    <a:pt x="48" y="95"/>
                    <a:pt x="67" y="70"/>
                    <a:pt x="67" y="40"/>
                  </a:cubicBezTo>
                  <a:cubicBezTo>
                    <a:pt x="67" y="25"/>
                    <a:pt x="62" y="11"/>
                    <a:pt x="54" y="0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21" y="104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6797675" y="1898651"/>
              <a:ext cx="385763" cy="236538"/>
            </a:xfrm>
            <a:custGeom>
              <a:avLst/>
              <a:gdLst>
                <a:gd name="T0" fmla="*/ 55 w 109"/>
                <a:gd name="T1" fmla="*/ 0 h 67"/>
                <a:gd name="T2" fmla="*/ 0 w 109"/>
                <a:gd name="T3" fmla="*/ 39 h 67"/>
                <a:gd name="T4" fmla="*/ 55 w 109"/>
                <a:gd name="T5" fmla="*/ 67 h 67"/>
                <a:gd name="T6" fmla="*/ 109 w 109"/>
                <a:gd name="T7" fmla="*/ 39 h 67"/>
                <a:gd name="T8" fmla="*/ 55 w 109"/>
                <a:gd name="T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67">
                  <a:moveTo>
                    <a:pt x="55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12" y="56"/>
                    <a:pt x="32" y="67"/>
                    <a:pt x="55" y="67"/>
                  </a:cubicBezTo>
                  <a:cubicBezTo>
                    <a:pt x="77" y="67"/>
                    <a:pt x="97" y="56"/>
                    <a:pt x="109" y="39"/>
                  </a:cubicBezTo>
                  <a:lnTo>
                    <a:pt x="55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8075613" y="2719388"/>
              <a:ext cx="238125" cy="368300"/>
            </a:xfrm>
            <a:custGeom>
              <a:avLst/>
              <a:gdLst>
                <a:gd name="T0" fmla="*/ 13 w 67"/>
                <a:gd name="T1" fmla="*/ 0 h 104"/>
                <a:gd name="T2" fmla="*/ 0 w 67"/>
                <a:gd name="T3" fmla="*/ 40 h 104"/>
                <a:gd name="T4" fmla="*/ 46 w 67"/>
                <a:gd name="T5" fmla="*/ 104 h 104"/>
                <a:gd name="T6" fmla="*/ 67 w 67"/>
                <a:gd name="T7" fmla="*/ 39 h 104"/>
                <a:gd name="T8" fmla="*/ 13 w 67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13" y="0"/>
                  </a:moveTo>
                  <a:cubicBezTo>
                    <a:pt x="5" y="11"/>
                    <a:pt x="0" y="25"/>
                    <a:pt x="0" y="40"/>
                  </a:cubicBezTo>
                  <a:cubicBezTo>
                    <a:pt x="0" y="70"/>
                    <a:pt x="19" y="95"/>
                    <a:pt x="46" y="104"/>
                  </a:cubicBezTo>
                  <a:cubicBezTo>
                    <a:pt x="67" y="39"/>
                    <a:pt x="67" y="39"/>
                    <a:pt x="67" y="39"/>
                  </a:cubicBezTo>
                  <a:lnTo>
                    <a:pt x="13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417503" y="2119839"/>
            <a:ext cx="2644775" cy="2517775"/>
            <a:chOff x="5668963" y="1898651"/>
            <a:chExt cx="2644775" cy="2517775"/>
          </a:xfrm>
        </p:grpSpPr>
        <p:sp>
          <p:nvSpPr>
            <p:cNvPr id="25" name="Line 11"/>
            <p:cNvSpPr>
              <a:spLocks noChangeShapeType="1"/>
            </p:cNvSpPr>
            <p:nvPr/>
          </p:nvSpPr>
          <p:spPr bwMode="auto">
            <a:xfrm flipH="1">
              <a:off x="5962650" y="2857501"/>
              <a:ext cx="2351088" cy="819150"/>
            </a:xfrm>
            <a:prstGeom prst="line">
              <a:avLst/>
            </a:prstGeom>
            <a:noFill/>
            <a:ln w="1428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Line 12"/>
            <p:cNvSpPr>
              <a:spLocks noChangeShapeType="1"/>
            </p:cNvSpPr>
            <p:nvPr/>
          </p:nvSpPr>
          <p:spPr bwMode="auto">
            <a:xfrm flipH="1" flipV="1">
              <a:off x="5668963" y="2857501"/>
              <a:ext cx="2378075" cy="819150"/>
            </a:xfrm>
            <a:prstGeom prst="line">
              <a:avLst/>
            </a:prstGeom>
            <a:noFill/>
            <a:ln w="1428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Line 13"/>
            <p:cNvSpPr>
              <a:spLocks noChangeShapeType="1"/>
            </p:cNvSpPr>
            <p:nvPr/>
          </p:nvSpPr>
          <p:spPr bwMode="auto">
            <a:xfrm flipV="1">
              <a:off x="6992938" y="1898651"/>
              <a:ext cx="0" cy="2497138"/>
            </a:xfrm>
            <a:prstGeom prst="line">
              <a:avLst/>
            </a:prstGeom>
            <a:noFill/>
            <a:ln w="1428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Line 14"/>
            <p:cNvSpPr>
              <a:spLocks noChangeShapeType="1"/>
            </p:cNvSpPr>
            <p:nvPr/>
          </p:nvSpPr>
          <p:spPr bwMode="auto">
            <a:xfrm flipH="1" flipV="1">
              <a:off x="6310313" y="2393951"/>
              <a:ext cx="1485900" cy="2022475"/>
            </a:xfrm>
            <a:prstGeom prst="line">
              <a:avLst/>
            </a:prstGeom>
            <a:noFill/>
            <a:ln w="1428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Line 15"/>
            <p:cNvSpPr>
              <a:spLocks noChangeShapeType="1"/>
            </p:cNvSpPr>
            <p:nvPr/>
          </p:nvSpPr>
          <p:spPr bwMode="auto">
            <a:xfrm flipV="1">
              <a:off x="6186488" y="2393951"/>
              <a:ext cx="1485900" cy="2022475"/>
            </a:xfrm>
            <a:prstGeom prst="line">
              <a:avLst/>
            </a:prstGeom>
            <a:noFill/>
            <a:ln w="1428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5418688" y="2121116"/>
            <a:ext cx="2644775" cy="2517775"/>
            <a:chOff x="5668963" y="1898651"/>
            <a:chExt cx="2644775" cy="2517775"/>
          </a:xfrm>
          <a:solidFill>
            <a:srgbClr val="C0DFC3"/>
          </a:solidFill>
        </p:grpSpPr>
        <p:sp>
          <p:nvSpPr>
            <p:cNvPr id="71" name="Freeform 6"/>
            <p:cNvSpPr>
              <a:spLocks/>
            </p:cNvSpPr>
            <p:nvPr/>
          </p:nvSpPr>
          <p:spPr bwMode="auto">
            <a:xfrm>
              <a:off x="7569200" y="4176713"/>
              <a:ext cx="315913" cy="239713"/>
            </a:xfrm>
            <a:custGeom>
              <a:avLst/>
              <a:gdLst>
                <a:gd name="T0" fmla="*/ 89 w 89"/>
                <a:gd name="T1" fmla="*/ 3 h 68"/>
                <a:gd name="T2" fmla="*/ 68 w 89"/>
                <a:gd name="T3" fmla="*/ 0 h 68"/>
                <a:gd name="T4" fmla="*/ 0 w 89"/>
                <a:gd name="T5" fmla="*/ 68 h 68"/>
                <a:gd name="T6" fmla="*/ 68 w 89"/>
                <a:gd name="T7" fmla="*/ 68 h 68"/>
                <a:gd name="T8" fmla="*/ 89 w 89"/>
                <a:gd name="T9" fmla="*/ 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8">
                  <a:moveTo>
                    <a:pt x="89" y="3"/>
                  </a:moveTo>
                  <a:cubicBezTo>
                    <a:pt x="82" y="1"/>
                    <a:pt x="75" y="0"/>
                    <a:pt x="68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68" y="68"/>
                    <a:pt x="68" y="68"/>
                    <a:pt x="68" y="68"/>
                  </a:cubicBezTo>
                  <a:lnTo>
                    <a:pt x="89" y="3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7"/>
            <p:cNvSpPr>
              <a:spLocks/>
            </p:cNvSpPr>
            <p:nvPr/>
          </p:nvSpPr>
          <p:spPr bwMode="auto">
            <a:xfrm>
              <a:off x="6100763" y="4176713"/>
              <a:ext cx="322263" cy="239713"/>
            </a:xfrm>
            <a:custGeom>
              <a:avLst/>
              <a:gdLst>
                <a:gd name="T0" fmla="*/ 23 w 91"/>
                <a:gd name="T1" fmla="*/ 0 h 68"/>
                <a:gd name="T2" fmla="*/ 0 w 91"/>
                <a:gd name="T3" fmla="*/ 4 h 68"/>
                <a:gd name="T4" fmla="*/ 21 w 91"/>
                <a:gd name="T5" fmla="*/ 68 h 68"/>
                <a:gd name="T6" fmla="*/ 91 w 91"/>
                <a:gd name="T7" fmla="*/ 68 h 68"/>
                <a:gd name="T8" fmla="*/ 23 w 91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68">
                  <a:moveTo>
                    <a:pt x="23" y="0"/>
                  </a:moveTo>
                  <a:cubicBezTo>
                    <a:pt x="15" y="0"/>
                    <a:pt x="7" y="1"/>
                    <a:pt x="0" y="4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91" y="30"/>
                    <a:pt x="61" y="0"/>
                    <a:pt x="23" y="0"/>
                  </a:cubicBez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5668963" y="2719388"/>
              <a:ext cx="236538" cy="368300"/>
            </a:xfrm>
            <a:custGeom>
              <a:avLst/>
              <a:gdLst>
                <a:gd name="T0" fmla="*/ 21 w 67"/>
                <a:gd name="T1" fmla="*/ 104 h 104"/>
                <a:gd name="T2" fmla="*/ 67 w 67"/>
                <a:gd name="T3" fmla="*/ 40 h 104"/>
                <a:gd name="T4" fmla="*/ 54 w 67"/>
                <a:gd name="T5" fmla="*/ 0 h 104"/>
                <a:gd name="T6" fmla="*/ 0 w 67"/>
                <a:gd name="T7" fmla="*/ 39 h 104"/>
                <a:gd name="T8" fmla="*/ 21 w 67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21" y="104"/>
                  </a:moveTo>
                  <a:cubicBezTo>
                    <a:pt x="48" y="95"/>
                    <a:pt x="67" y="70"/>
                    <a:pt x="67" y="40"/>
                  </a:cubicBezTo>
                  <a:cubicBezTo>
                    <a:pt x="67" y="25"/>
                    <a:pt x="62" y="11"/>
                    <a:pt x="54" y="0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21" y="104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6797675" y="1898651"/>
              <a:ext cx="385763" cy="236538"/>
            </a:xfrm>
            <a:custGeom>
              <a:avLst/>
              <a:gdLst>
                <a:gd name="T0" fmla="*/ 55 w 109"/>
                <a:gd name="T1" fmla="*/ 0 h 67"/>
                <a:gd name="T2" fmla="*/ 0 w 109"/>
                <a:gd name="T3" fmla="*/ 39 h 67"/>
                <a:gd name="T4" fmla="*/ 55 w 109"/>
                <a:gd name="T5" fmla="*/ 67 h 67"/>
                <a:gd name="T6" fmla="*/ 109 w 109"/>
                <a:gd name="T7" fmla="*/ 39 h 67"/>
                <a:gd name="T8" fmla="*/ 55 w 109"/>
                <a:gd name="T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67">
                  <a:moveTo>
                    <a:pt x="55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12" y="56"/>
                    <a:pt x="32" y="67"/>
                    <a:pt x="55" y="67"/>
                  </a:cubicBezTo>
                  <a:cubicBezTo>
                    <a:pt x="77" y="67"/>
                    <a:pt x="97" y="56"/>
                    <a:pt x="109" y="39"/>
                  </a:cubicBezTo>
                  <a:lnTo>
                    <a:pt x="55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8075613" y="2719388"/>
              <a:ext cx="238125" cy="368300"/>
            </a:xfrm>
            <a:custGeom>
              <a:avLst/>
              <a:gdLst>
                <a:gd name="T0" fmla="*/ 13 w 67"/>
                <a:gd name="T1" fmla="*/ 0 h 104"/>
                <a:gd name="T2" fmla="*/ 0 w 67"/>
                <a:gd name="T3" fmla="*/ 40 h 104"/>
                <a:gd name="T4" fmla="*/ 46 w 67"/>
                <a:gd name="T5" fmla="*/ 104 h 104"/>
                <a:gd name="T6" fmla="*/ 67 w 67"/>
                <a:gd name="T7" fmla="*/ 39 h 104"/>
                <a:gd name="T8" fmla="*/ 13 w 67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13" y="0"/>
                  </a:moveTo>
                  <a:cubicBezTo>
                    <a:pt x="5" y="11"/>
                    <a:pt x="0" y="25"/>
                    <a:pt x="0" y="40"/>
                  </a:cubicBezTo>
                  <a:cubicBezTo>
                    <a:pt x="0" y="70"/>
                    <a:pt x="19" y="95"/>
                    <a:pt x="46" y="104"/>
                  </a:cubicBezTo>
                  <a:cubicBezTo>
                    <a:pt x="67" y="39"/>
                    <a:pt x="67" y="39"/>
                    <a:pt x="67" y="39"/>
                  </a:cubicBezTo>
                  <a:lnTo>
                    <a:pt x="13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blackline"/>
          <p:cNvSpPr>
            <a:spLocks/>
          </p:cNvSpPr>
          <p:nvPr/>
        </p:nvSpPr>
        <p:spPr bwMode="auto">
          <a:xfrm>
            <a:off x="5417503" y="2119839"/>
            <a:ext cx="2644775" cy="2517775"/>
          </a:xfrm>
          <a:custGeom>
            <a:avLst/>
            <a:gdLst>
              <a:gd name="T0" fmla="*/ 834 w 1666"/>
              <a:gd name="T1" fmla="*/ 0 h 1586"/>
              <a:gd name="T2" fmla="*/ 0 w 1666"/>
              <a:gd name="T3" fmla="*/ 604 h 1586"/>
              <a:gd name="T4" fmla="*/ 319 w 1666"/>
              <a:gd name="T5" fmla="*/ 1586 h 1586"/>
              <a:gd name="T6" fmla="*/ 1349 w 1666"/>
              <a:gd name="T7" fmla="*/ 1586 h 1586"/>
              <a:gd name="T8" fmla="*/ 1666 w 1666"/>
              <a:gd name="T9" fmla="*/ 604 h 1586"/>
              <a:gd name="T10" fmla="*/ 834 w 1666"/>
              <a:gd name="T11" fmla="*/ 0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66" h="1586">
                <a:moveTo>
                  <a:pt x="834" y="0"/>
                </a:moveTo>
                <a:lnTo>
                  <a:pt x="0" y="604"/>
                </a:lnTo>
                <a:lnTo>
                  <a:pt x="319" y="1586"/>
                </a:lnTo>
                <a:lnTo>
                  <a:pt x="1349" y="1586"/>
                </a:lnTo>
                <a:lnTo>
                  <a:pt x="1666" y="604"/>
                </a:lnTo>
                <a:lnTo>
                  <a:pt x="834" y="0"/>
                </a:lnTo>
                <a:close/>
              </a:path>
            </a:pathLst>
          </a:custGeom>
          <a:noFill/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5264398" y="1989280"/>
            <a:ext cx="2931230" cy="2815965"/>
            <a:chOff x="4972600" y="1453758"/>
            <a:chExt cx="2931230" cy="2815965"/>
          </a:xfrm>
        </p:grpSpPr>
        <p:sp>
          <p:nvSpPr>
            <p:cNvPr id="88" name="Oval 87"/>
            <p:cNvSpPr/>
            <p:nvPr/>
          </p:nvSpPr>
          <p:spPr>
            <a:xfrm>
              <a:off x="4972600" y="2365033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5477430" y="391345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6317123" y="1453758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7547562" y="236757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053499" y="391345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7" name="redline"/>
          <p:cNvSpPr>
            <a:spLocks/>
          </p:cNvSpPr>
          <p:nvPr/>
        </p:nvSpPr>
        <p:spPr bwMode="auto">
          <a:xfrm>
            <a:off x="5416550" y="2116004"/>
            <a:ext cx="2644775" cy="2517775"/>
          </a:xfrm>
          <a:custGeom>
            <a:avLst/>
            <a:gdLst>
              <a:gd name="T0" fmla="*/ 834 w 1666"/>
              <a:gd name="T1" fmla="*/ 0 h 1586"/>
              <a:gd name="T2" fmla="*/ 0 w 1666"/>
              <a:gd name="T3" fmla="*/ 604 h 1586"/>
              <a:gd name="T4" fmla="*/ 319 w 1666"/>
              <a:gd name="T5" fmla="*/ 1586 h 1586"/>
              <a:gd name="T6" fmla="*/ 1349 w 1666"/>
              <a:gd name="T7" fmla="*/ 1586 h 1586"/>
              <a:gd name="T8" fmla="*/ 1666 w 1666"/>
              <a:gd name="T9" fmla="*/ 604 h 1586"/>
              <a:gd name="T10" fmla="*/ 834 w 1666"/>
              <a:gd name="T11" fmla="*/ 0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66" h="1586">
                <a:moveTo>
                  <a:pt x="834" y="0"/>
                </a:moveTo>
                <a:lnTo>
                  <a:pt x="0" y="604"/>
                </a:lnTo>
                <a:lnTo>
                  <a:pt x="319" y="1586"/>
                </a:lnTo>
                <a:lnTo>
                  <a:pt x="1349" y="1586"/>
                </a:lnTo>
                <a:lnTo>
                  <a:pt x="1666" y="604"/>
                </a:lnTo>
                <a:lnTo>
                  <a:pt x="834" y="0"/>
                </a:lnTo>
                <a:close/>
              </a:path>
            </a:pathLst>
          </a:custGeom>
          <a:noFill/>
          <a:ln w="28575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2" name="Group 41"/>
          <p:cNvGrpSpPr/>
          <p:nvPr/>
        </p:nvGrpSpPr>
        <p:grpSpPr>
          <a:xfrm>
            <a:off x="5417503" y="2119839"/>
            <a:ext cx="2644775" cy="2517775"/>
            <a:chOff x="5668963" y="1898651"/>
            <a:chExt cx="2644775" cy="2517775"/>
          </a:xfrm>
          <a:solidFill>
            <a:srgbClr val="C0DFC3"/>
          </a:solidFill>
        </p:grpSpPr>
        <p:sp>
          <p:nvSpPr>
            <p:cNvPr id="43" name="Freeform 6"/>
            <p:cNvSpPr>
              <a:spLocks/>
            </p:cNvSpPr>
            <p:nvPr/>
          </p:nvSpPr>
          <p:spPr bwMode="auto">
            <a:xfrm>
              <a:off x="7569200" y="4176713"/>
              <a:ext cx="315913" cy="239713"/>
            </a:xfrm>
            <a:custGeom>
              <a:avLst/>
              <a:gdLst>
                <a:gd name="T0" fmla="*/ 89 w 89"/>
                <a:gd name="T1" fmla="*/ 3 h 68"/>
                <a:gd name="T2" fmla="*/ 68 w 89"/>
                <a:gd name="T3" fmla="*/ 0 h 68"/>
                <a:gd name="T4" fmla="*/ 0 w 89"/>
                <a:gd name="T5" fmla="*/ 68 h 68"/>
                <a:gd name="T6" fmla="*/ 68 w 89"/>
                <a:gd name="T7" fmla="*/ 68 h 68"/>
                <a:gd name="T8" fmla="*/ 89 w 89"/>
                <a:gd name="T9" fmla="*/ 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8">
                  <a:moveTo>
                    <a:pt x="89" y="3"/>
                  </a:moveTo>
                  <a:cubicBezTo>
                    <a:pt x="82" y="1"/>
                    <a:pt x="75" y="0"/>
                    <a:pt x="68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68" y="68"/>
                    <a:pt x="68" y="68"/>
                    <a:pt x="68" y="68"/>
                  </a:cubicBezTo>
                  <a:lnTo>
                    <a:pt x="89" y="3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6100763" y="4176713"/>
              <a:ext cx="322263" cy="239713"/>
            </a:xfrm>
            <a:custGeom>
              <a:avLst/>
              <a:gdLst>
                <a:gd name="T0" fmla="*/ 23 w 91"/>
                <a:gd name="T1" fmla="*/ 0 h 68"/>
                <a:gd name="T2" fmla="*/ 0 w 91"/>
                <a:gd name="T3" fmla="*/ 4 h 68"/>
                <a:gd name="T4" fmla="*/ 21 w 91"/>
                <a:gd name="T5" fmla="*/ 68 h 68"/>
                <a:gd name="T6" fmla="*/ 91 w 91"/>
                <a:gd name="T7" fmla="*/ 68 h 68"/>
                <a:gd name="T8" fmla="*/ 23 w 91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68">
                  <a:moveTo>
                    <a:pt x="23" y="0"/>
                  </a:moveTo>
                  <a:cubicBezTo>
                    <a:pt x="15" y="0"/>
                    <a:pt x="7" y="1"/>
                    <a:pt x="0" y="4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91" y="30"/>
                    <a:pt x="61" y="0"/>
                    <a:pt x="23" y="0"/>
                  </a:cubicBez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8"/>
            <p:cNvSpPr>
              <a:spLocks/>
            </p:cNvSpPr>
            <p:nvPr/>
          </p:nvSpPr>
          <p:spPr bwMode="auto">
            <a:xfrm>
              <a:off x="5668963" y="2719388"/>
              <a:ext cx="236538" cy="368300"/>
            </a:xfrm>
            <a:custGeom>
              <a:avLst/>
              <a:gdLst>
                <a:gd name="T0" fmla="*/ 21 w 67"/>
                <a:gd name="T1" fmla="*/ 104 h 104"/>
                <a:gd name="T2" fmla="*/ 67 w 67"/>
                <a:gd name="T3" fmla="*/ 40 h 104"/>
                <a:gd name="T4" fmla="*/ 54 w 67"/>
                <a:gd name="T5" fmla="*/ 0 h 104"/>
                <a:gd name="T6" fmla="*/ 0 w 67"/>
                <a:gd name="T7" fmla="*/ 39 h 104"/>
                <a:gd name="T8" fmla="*/ 21 w 67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21" y="104"/>
                  </a:moveTo>
                  <a:cubicBezTo>
                    <a:pt x="48" y="95"/>
                    <a:pt x="67" y="70"/>
                    <a:pt x="67" y="40"/>
                  </a:cubicBezTo>
                  <a:cubicBezTo>
                    <a:pt x="67" y="25"/>
                    <a:pt x="62" y="11"/>
                    <a:pt x="54" y="0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21" y="104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6797675" y="1898651"/>
              <a:ext cx="385763" cy="236538"/>
            </a:xfrm>
            <a:custGeom>
              <a:avLst/>
              <a:gdLst>
                <a:gd name="T0" fmla="*/ 55 w 109"/>
                <a:gd name="T1" fmla="*/ 0 h 67"/>
                <a:gd name="T2" fmla="*/ 0 w 109"/>
                <a:gd name="T3" fmla="*/ 39 h 67"/>
                <a:gd name="T4" fmla="*/ 55 w 109"/>
                <a:gd name="T5" fmla="*/ 67 h 67"/>
                <a:gd name="T6" fmla="*/ 109 w 109"/>
                <a:gd name="T7" fmla="*/ 39 h 67"/>
                <a:gd name="T8" fmla="*/ 55 w 109"/>
                <a:gd name="T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67">
                  <a:moveTo>
                    <a:pt x="55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12" y="56"/>
                    <a:pt x="32" y="67"/>
                    <a:pt x="55" y="67"/>
                  </a:cubicBezTo>
                  <a:cubicBezTo>
                    <a:pt x="77" y="67"/>
                    <a:pt x="97" y="56"/>
                    <a:pt x="109" y="39"/>
                  </a:cubicBezTo>
                  <a:lnTo>
                    <a:pt x="55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8075613" y="2719388"/>
              <a:ext cx="238125" cy="368300"/>
            </a:xfrm>
            <a:custGeom>
              <a:avLst/>
              <a:gdLst>
                <a:gd name="T0" fmla="*/ 13 w 67"/>
                <a:gd name="T1" fmla="*/ 0 h 104"/>
                <a:gd name="T2" fmla="*/ 0 w 67"/>
                <a:gd name="T3" fmla="*/ 40 h 104"/>
                <a:gd name="T4" fmla="*/ 46 w 67"/>
                <a:gd name="T5" fmla="*/ 104 h 104"/>
                <a:gd name="T6" fmla="*/ 67 w 67"/>
                <a:gd name="T7" fmla="*/ 39 h 104"/>
                <a:gd name="T8" fmla="*/ 13 w 67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04">
                  <a:moveTo>
                    <a:pt x="13" y="0"/>
                  </a:moveTo>
                  <a:cubicBezTo>
                    <a:pt x="5" y="11"/>
                    <a:pt x="0" y="25"/>
                    <a:pt x="0" y="40"/>
                  </a:cubicBezTo>
                  <a:cubicBezTo>
                    <a:pt x="0" y="70"/>
                    <a:pt x="19" y="95"/>
                    <a:pt x="46" y="104"/>
                  </a:cubicBezTo>
                  <a:cubicBezTo>
                    <a:pt x="67" y="39"/>
                    <a:pt x="67" y="39"/>
                    <a:pt x="67" y="39"/>
                  </a:cubicBezTo>
                  <a:lnTo>
                    <a:pt x="13" y="0"/>
                  </a:lnTo>
                  <a:close/>
                </a:path>
              </a:pathLst>
            </a:custGeom>
            <a:grpFill/>
            <a:ln w="14288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14644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500"/>
                            </p:stCondLst>
                            <p:childTnLst>
                              <p:par>
                                <p:cTn id="102" presetID="10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78" grpId="0" animBg="1"/>
      <p:bldP spid="78" grpId="1" animBg="1"/>
      <p:bldP spid="78" grpId="2" animBg="1"/>
      <p:bldP spid="78" grpId="3" animBg="1"/>
      <p:bldP spid="77" grpId="0" animBg="1"/>
      <p:bldP spid="7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394" y="478895"/>
            <a:ext cx="8215879" cy="994306"/>
          </a:xfrm>
        </p:spPr>
        <p:txBody>
          <a:bodyPr/>
          <a:lstStyle/>
          <a:p>
            <a:r>
              <a:rPr lang="en-GB" sz="3600" dirty="0"/>
              <a:t>regular hexagon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2017196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6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512904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6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3014657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6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615360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6 interior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922435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512904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904864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503800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4102639"/>
            <a:ext cx="1781783" cy="7386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91692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4310462"/>
            <a:ext cx="1781574" cy="30777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6 obtuse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91692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3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4948238" y="2305050"/>
            <a:ext cx="3241675" cy="2813050"/>
          </a:xfrm>
          <a:custGeom>
            <a:avLst/>
            <a:gdLst>
              <a:gd name="T0" fmla="*/ 1530 w 2042"/>
              <a:gd name="T1" fmla="*/ 0 h 1772"/>
              <a:gd name="T2" fmla="*/ 508 w 2042"/>
              <a:gd name="T3" fmla="*/ 0 h 1772"/>
              <a:gd name="T4" fmla="*/ 0 w 2042"/>
              <a:gd name="T5" fmla="*/ 884 h 1772"/>
              <a:gd name="T6" fmla="*/ 508 w 2042"/>
              <a:gd name="T7" fmla="*/ 1772 h 1772"/>
              <a:gd name="T8" fmla="*/ 1530 w 2042"/>
              <a:gd name="T9" fmla="*/ 1772 h 1772"/>
              <a:gd name="T10" fmla="*/ 2042 w 2042"/>
              <a:gd name="T11" fmla="*/ 884 h 1772"/>
              <a:gd name="T12" fmla="*/ 1530 w 2042"/>
              <a:gd name="T13" fmla="*/ 0 h 1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42" h="1772">
                <a:moveTo>
                  <a:pt x="1530" y="0"/>
                </a:moveTo>
                <a:lnTo>
                  <a:pt x="508" y="0"/>
                </a:lnTo>
                <a:lnTo>
                  <a:pt x="0" y="884"/>
                </a:lnTo>
                <a:lnTo>
                  <a:pt x="508" y="1772"/>
                </a:lnTo>
                <a:lnTo>
                  <a:pt x="1530" y="1772"/>
                </a:lnTo>
                <a:lnTo>
                  <a:pt x="2042" y="884"/>
                </a:lnTo>
                <a:lnTo>
                  <a:pt x="153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4948238" y="2305050"/>
            <a:ext cx="3241675" cy="2813050"/>
            <a:chOff x="4948238" y="2305050"/>
            <a:chExt cx="3241675" cy="2813050"/>
          </a:xfrm>
          <a:solidFill>
            <a:srgbClr val="C0DFC3"/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7026275" y="2305050"/>
              <a:ext cx="522288" cy="346075"/>
            </a:xfrm>
            <a:custGeom>
              <a:avLst/>
              <a:gdLst>
                <a:gd name="T0" fmla="*/ 61 w 92"/>
                <a:gd name="T1" fmla="*/ 61 h 61"/>
                <a:gd name="T2" fmla="*/ 92 w 92"/>
                <a:gd name="T3" fmla="*/ 53 h 61"/>
                <a:gd name="T4" fmla="*/ 62 w 92"/>
                <a:gd name="T5" fmla="*/ 0 h 61"/>
                <a:gd name="T6" fmla="*/ 0 w 92"/>
                <a:gd name="T7" fmla="*/ 0 h 61"/>
                <a:gd name="T8" fmla="*/ 61 w 92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1">
                  <a:moveTo>
                    <a:pt x="61" y="61"/>
                  </a:moveTo>
                  <a:cubicBezTo>
                    <a:pt x="73" y="61"/>
                    <a:pt x="83" y="58"/>
                    <a:pt x="92" y="53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27" y="61"/>
                    <a:pt x="61" y="6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837488" y="3406775"/>
              <a:ext cx="352425" cy="603250"/>
            </a:xfrm>
            <a:custGeom>
              <a:avLst/>
              <a:gdLst>
                <a:gd name="T0" fmla="*/ 31 w 62"/>
                <a:gd name="T1" fmla="*/ 0 h 106"/>
                <a:gd name="T2" fmla="*/ 0 w 62"/>
                <a:gd name="T3" fmla="*/ 53 h 106"/>
                <a:gd name="T4" fmla="*/ 31 w 62"/>
                <a:gd name="T5" fmla="*/ 106 h 106"/>
                <a:gd name="T6" fmla="*/ 62 w 62"/>
                <a:gd name="T7" fmla="*/ 53 h 106"/>
                <a:gd name="T8" fmla="*/ 31 w 62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06">
                  <a:moveTo>
                    <a:pt x="31" y="0"/>
                  </a:moveTo>
                  <a:cubicBezTo>
                    <a:pt x="13" y="11"/>
                    <a:pt x="0" y="31"/>
                    <a:pt x="0" y="53"/>
                  </a:cubicBezTo>
                  <a:cubicBezTo>
                    <a:pt x="0" y="76"/>
                    <a:pt x="13" y="96"/>
                    <a:pt x="31" y="106"/>
                  </a:cubicBezTo>
                  <a:cubicBezTo>
                    <a:pt x="62" y="53"/>
                    <a:pt x="62" y="53"/>
                    <a:pt x="62" y="53"/>
                  </a:cubicBezTo>
                  <a:lnTo>
                    <a:pt x="31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7026275" y="4765675"/>
              <a:ext cx="522288" cy="352425"/>
            </a:xfrm>
            <a:custGeom>
              <a:avLst/>
              <a:gdLst>
                <a:gd name="T0" fmla="*/ 92 w 92"/>
                <a:gd name="T1" fmla="*/ 9 h 62"/>
                <a:gd name="T2" fmla="*/ 61 w 92"/>
                <a:gd name="T3" fmla="*/ 0 h 62"/>
                <a:gd name="T4" fmla="*/ 0 w 92"/>
                <a:gd name="T5" fmla="*/ 62 h 62"/>
                <a:gd name="T6" fmla="*/ 62 w 92"/>
                <a:gd name="T7" fmla="*/ 62 h 62"/>
                <a:gd name="T8" fmla="*/ 92 w 92"/>
                <a:gd name="T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2">
                  <a:moveTo>
                    <a:pt x="92" y="9"/>
                  </a:moveTo>
                  <a:cubicBezTo>
                    <a:pt x="83" y="3"/>
                    <a:pt x="73" y="0"/>
                    <a:pt x="61" y="0"/>
                  </a:cubicBezTo>
                  <a:cubicBezTo>
                    <a:pt x="27" y="0"/>
                    <a:pt x="0" y="28"/>
                    <a:pt x="0" y="62"/>
                  </a:cubicBezTo>
                  <a:cubicBezTo>
                    <a:pt x="62" y="62"/>
                    <a:pt x="62" y="62"/>
                    <a:pt x="62" y="62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583238" y="4765675"/>
              <a:ext cx="522288" cy="352425"/>
            </a:xfrm>
            <a:custGeom>
              <a:avLst/>
              <a:gdLst>
                <a:gd name="T0" fmla="*/ 30 w 92"/>
                <a:gd name="T1" fmla="*/ 0 h 62"/>
                <a:gd name="T2" fmla="*/ 0 w 92"/>
                <a:gd name="T3" fmla="*/ 9 h 62"/>
                <a:gd name="T4" fmla="*/ 30 w 92"/>
                <a:gd name="T5" fmla="*/ 62 h 62"/>
                <a:gd name="T6" fmla="*/ 92 w 92"/>
                <a:gd name="T7" fmla="*/ 62 h 62"/>
                <a:gd name="T8" fmla="*/ 30 w 92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2">
                  <a:moveTo>
                    <a:pt x="30" y="0"/>
                  </a:moveTo>
                  <a:cubicBezTo>
                    <a:pt x="19" y="0"/>
                    <a:pt x="9" y="3"/>
                    <a:pt x="0" y="9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2" y="28"/>
                    <a:pt x="64" y="0"/>
                    <a:pt x="30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948238" y="3406775"/>
              <a:ext cx="346075" cy="603250"/>
            </a:xfrm>
            <a:custGeom>
              <a:avLst/>
              <a:gdLst>
                <a:gd name="T0" fmla="*/ 30 w 61"/>
                <a:gd name="T1" fmla="*/ 106 h 106"/>
                <a:gd name="T2" fmla="*/ 61 w 61"/>
                <a:gd name="T3" fmla="*/ 53 h 106"/>
                <a:gd name="T4" fmla="*/ 30 w 61"/>
                <a:gd name="T5" fmla="*/ 0 h 106"/>
                <a:gd name="T6" fmla="*/ 0 w 61"/>
                <a:gd name="T7" fmla="*/ 53 h 106"/>
                <a:gd name="T8" fmla="*/ 30 w 61"/>
                <a:gd name="T9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06">
                  <a:moveTo>
                    <a:pt x="30" y="106"/>
                  </a:moveTo>
                  <a:cubicBezTo>
                    <a:pt x="49" y="96"/>
                    <a:pt x="61" y="76"/>
                    <a:pt x="61" y="53"/>
                  </a:cubicBezTo>
                  <a:cubicBezTo>
                    <a:pt x="61" y="31"/>
                    <a:pt x="49" y="11"/>
                    <a:pt x="30" y="0"/>
                  </a:cubicBezTo>
                  <a:cubicBezTo>
                    <a:pt x="0" y="53"/>
                    <a:pt x="0" y="53"/>
                    <a:pt x="0" y="53"/>
                  </a:cubicBezTo>
                  <a:lnTo>
                    <a:pt x="30" y="10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583238" y="2305050"/>
              <a:ext cx="522288" cy="346075"/>
            </a:xfrm>
            <a:custGeom>
              <a:avLst/>
              <a:gdLst>
                <a:gd name="T0" fmla="*/ 0 w 92"/>
                <a:gd name="T1" fmla="*/ 53 h 61"/>
                <a:gd name="T2" fmla="*/ 30 w 92"/>
                <a:gd name="T3" fmla="*/ 61 h 61"/>
                <a:gd name="T4" fmla="*/ 92 w 92"/>
                <a:gd name="T5" fmla="*/ 0 h 61"/>
                <a:gd name="T6" fmla="*/ 30 w 92"/>
                <a:gd name="T7" fmla="*/ 0 h 61"/>
                <a:gd name="T8" fmla="*/ 0 w 92"/>
                <a:gd name="T9" fmla="*/ 5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1">
                  <a:moveTo>
                    <a:pt x="0" y="53"/>
                  </a:moveTo>
                  <a:cubicBezTo>
                    <a:pt x="9" y="58"/>
                    <a:pt x="19" y="61"/>
                    <a:pt x="30" y="61"/>
                  </a:cubicBezTo>
                  <a:cubicBezTo>
                    <a:pt x="64" y="61"/>
                    <a:pt x="92" y="34"/>
                    <a:pt x="92" y="0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0" y="53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948238" y="2305050"/>
            <a:ext cx="3235325" cy="2813050"/>
            <a:chOff x="4948238" y="2305050"/>
            <a:chExt cx="3235325" cy="2813050"/>
          </a:xfrm>
        </p:grpSpPr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6565900" y="2305050"/>
              <a:ext cx="0" cy="2813050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5351463" y="3008313"/>
              <a:ext cx="2428875" cy="1404938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H="1">
              <a:off x="5351463" y="3008313"/>
              <a:ext cx="2428875" cy="1404938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5754688" y="2305050"/>
              <a:ext cx="1622425" cy="2806700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Line 21"/>
            <p:cNvSpPr>
              <a:spLocks noChangeShapeType="1"/>
            </p:cNvSpPr>
            <p:nvPr/>
          </p:nvSpPr>
          <p:spPr bwMode="auto">
            <a:xfrm>
              <a:off x="4948238" y="3708400"/>
              <a:ext cx="3235325" cy="0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Line 23"/>
            <p:cNvSpPr>
              <a:spLocks noChangeShapeType="1"/>
            </p:cNvSpPr>
            <p:nvPr/>
          </p:nvSpPr>
          <p:spPr bwMode="auto">
            <a:xfrm flipH="1">
              <a:off x="5754688" y="2305050"/>
              <a:ext cx="1622425" cy="2806700"/>
            </a:xfrm>
            <a:prstGeom prst="line">
              <a:avLst/>
            </a:prstGeom>
            <a:noFill/>
            <a:ln w="23813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4951380" y="2305050"/>
            <a:ext cx="3241675" cy="2813050"/>
            <a:chOff x="4948238" y="2305050"/>
            <a:chExt cx="3241675" cy="2813050"/>
          </a:xfrm>
          <a:solidFill>
            <a:srgbClr val="C0DFC3"/>
          </a:solidFill>
        </p:grpSpPr>
        <p:sp>
          <p:nvSpPr>
            <p:cNvPr id="115" name="Freeform 6"/>
            <p:cNvSpPr>
              <a:spLocks/>
            </p:cNvSpPr>
            <p:nvPr/>
          </p:nvSpPr>
          <p:spPr bwMode="auto">
            <a:xfrm>
              <a:off x="7026275" y="2305050"/>
              <a:ext cx="522288" cy="346075"/>
            </a:xfrm>
            <a:custGeom>
              <a:avLst/>
              <a:gdLst>
                <a:gd name="T0" fmla="*/ 61 w 92"/>
                <a:gd name="T1" fmla="*/ 61 h 61"/>
                <a:gd name="T2" fmla="*/ 92 w 92"/>
                <a:gd name="T3" fmla="*/ 53 h 61"/>
                <a:gd name="T4" fmla="*/ 62 w 92"/>
                <a:gd name="T5" fmla="*/ 0 h 61"/>
                <a:gd name="T6" fmla="*/ 0 w 92"/>
                <a:gd name="T7" fmla="*/ 0 h 61"/>
                <a:gd name="T8" fmla="*/ 61 w 92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1">
                  <a:moveTo>
                    <a:pt x="61" y="61"/>
                  </a:moveTo>
                  <a:cubicBezTo>
                    <a:pt x="73" y="61"/>
                    <a:pt x="83" y="58"/>
                    <a:pt x="92" y="53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27" y="61"/>
                    <a:pt x="61" y="6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7"/>
            <p:cNvSpPr>
              <a:spLocks/>
            </p:cNvSpPr>
            <p:nvPr/>
          </p:nvSpPr>
          <p:spPr bwMode="auto">
            <a:xfrm>
              <a:off x="7837488" y="3406775"/>
              <a:ext cx="352425" cy="603250"/>
            </a:xfrm>
            <a:custGeom>
              <a:avLst/>
              <a:gdLst>
                <a:gd name="T0" fmla="*/ 31 w 62"/>
                <a:gd name="T1" fmla="*/ 0 h 106"/>
                <a:gd name="T2" fmla="*/ 0 w 62"/>
                <a:gd name="T3" fmla="*/ 53 h 106"/>
                <a:gd name="T4" fmla="*/ 31 w 62"/>
                <a:gd name="T5" fmla="*/ 106 h 106"/>
                <a:gd name="T6" fmla="*/ 62 w 62"/>
                <a:gd name="T7" fmla="*/ 53 h 106"/>
                <a:gd name="T8" fmla="*/ 31 w 62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06">
                  <a:moveTo>
                    <a:pt x="31" y="0"/>
                  </a:moveTo>
                  <a:cubicBezTo>
                    <a:pt x="13" y="11"/>
                    <a:pt x="0" y="31"/>
                    <a:pt x="0" y="53"/>
                  </a:cubicBezTo>
                  <a:cubicBezTo>
                    <a:pt x="0" y="76"/>
                    <a:pt x="13" y="96"/>
                    <a:pt x="31" y="106"/>
                  </a:cubicBezTo>
                  <a:cubicBezTo>
                    <a:pt x="62" y="53"/>
                    <a:pt x="62" y="53"/>
                    <a:pt x="62" y="53"/>
                  </a:cubicBezTo>
                  <a:lnTo>
                    <a:pt x="31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7" name="Freeform 8"/>
            <p:cNvSpPr>
              <a:spLocks/>
            </p:cNvSpPr>
            <p:nvPr/>
          </p:nvSpPr>
          <p:spPr bwMode="auto">
            <a:xfrm>
              <a:off x="7026275" y="4765675"/>
              <a:ext cx="522288" cy="352425"/>
            </a:xfrm>
            <a:custGeom>
              <a:avLst/>
              <a:gdLst>
                <a:gd name="T0" fmla="*/ 92 w 92"/>
                <a:gd name="T1" fmla="*/ 9 h 62"/>
                <a:gd name="T2" fmla="*/ 61 w 92"/>
                <a:gd name="T3" fmla="*/ 0 h 62"/>
                <a:gd name="T4" fmla="*/ 0 w 92"/>
                <a:gd name="T5" fmla="*/ 62 h 62"/>
                <a:gd name="T6" fmla="*/ 62 w 92"/>
                <a:gd name="T7" fmla="*/ 62 h 62"/>
                <a:gd name="T8" fmla="*/ 92 w 92"/>
                <a:gd name="T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2">
                  <a:moveTo>
                    <a:pt x="92" y="9"/>
                  </a:moveTo>
                  <a:cubicBezTo>
                    <a:pt x="83" y="3"/>
                    <a:pt x="73" y="0"/>
                    <a:pt x="61" y="0"/>
                  </a:cubicBezTo>
                  <a:cubicBezTo>
                    <a:pt x="27" y="0"/>
                    <a:pt x="0" y="28"/>
                    <a:pt x="0" y="62"/>
                  </a:cubicBezTo>
                  <a:cubicBezTo>
                    <a:pt x="62" y="62"/>
                    <a:pt x="62" y="62"/>
                    <a:pt x="62" y="62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1" name="Freeform 9"/>
            <p:cNvSpPr>
              <a:spLocks/>
            </p:cNvSpPr>
            <p:nvPr/>
          </p:nvSpPr>
          <p:spPr bwMode="auto">
            <a:xfrm>
              <a:off x="5583238" y="4765675"/>
              <a:ext cx="522288" cy="352425"/>
            </a:xfrm>
            <a:custGeom>
              <a:avLst/>
              <a:gdLst>
                <a:gd name="T0" fmla="*/ 30 w 92"/>
                <a:gd name="T1" fmla="*/ 0 h 62"/>
                <a:gd name="T2" fmla="*/ 0 w 92"/>
                <a:gd name="T3" fmla="*/ 9 h 62"/>
                <a:gd name="T4" fmla="*/ 30 w 92"/>
                <a:gd name="T5" fmla="*/ 62 h 62"/>
                <a:gd name="T6" fmla="*/ 92 w 92"/>
                <a:gd name="T7" fmla="*/ 62 h 62"/>
                <a:gd name="T8" fmla="*/ 30 w 92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2">
                  <a:moveTo>
                    <a:pt x="30" y="0"/>
                  </a:moveTo>
                  <a:cubicBezTo>
                    <a:pt x="19" y="0"/>
                    <a:pt x="9" y="3"/>
                    <a:pt x="0" y="9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2" y="28"/>
                    <a:pt x="64" y="0"/>
                    <a:pt x="30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2" name="Freeform 10"/>
            <p:cNvSpPr>
              <a:spLocks/>
            </p:cNvSpPr>
            <p:nvPr/>
          </p:nvSpPr>
          <p:spPr bwMode="auto">
            <a:xfrm>
              <a:off x="4948238" y="3406775"/>
              <a:ext cx="346075" cy="603250"/>
            </a:xfrm>
            <a:custGeom>
              <a:avLst/>
              <a:gdLst>
                <a:gd name="T0" fmla="*/ 30 w 61"/>
                <a:gd name="T1" fmla="*/ 106 h 106"/>
                <a:gd name="T2" fmla="*/ 61 w 61"/>
                <a:gd name="T3" fmla="*/ 53 h 106"/>
                <a:gd name="T4" fmla="*/ 30 w 61"/>
                <a:gd name="T5" fmla="*/ 0 h 106"/>
                <a:gd name="T6" fmla="*/ 0 w 61"/>
                <a:gd name="T7" fmla="*/ 53 h 106"/>
                <a:gd name="T8" fmla="*/ 30 w 61"/>
                <a:gd name="T9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06">
                  <a:moveTo>
                    <a:pt x="30" y="106"/>
                  </a:moveTo>
                  <a:cubicBezTo>
                    <a:pt x="49" y="96"/>
                    <a:pt x="61" y="76"/>
                    <a:pt x="61" y="53"/>
                  </a:cubicBezTo>
                  <a:cubicBezTo>
                    <a:pt x="61" y="31"/>
                    <a:pt x="49" y="11"/>
                    <a:pt x="30" y="0"/>
                  </a:cubicBezTo>
                  <a:cubicBezTo>
                    <a:pt x="0" y="53"/>
                    <a:pt x="0" y="53"/>
                    <a:pt x="0" y="53"/>
                  </a:cubicBezTo>
                  <a:lnTo>
                    <a:pt x="30" y="10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3" name="Freeform 11"/>
            <p:cNvSpPr>
              <a:spLocks/>
            </p:cNvSpPr>
            <p:nvPr/>
          </p:nvSpPr>
          <p:spPr bwMode="auto">
            <a:xfrm>
              <a:off x="5583238" y="2305050"/>
              <a:ext cx="522288" cy="346075"/>
            </a:xfrm>
            <a:custGeom>
              <a:avLst/>
              <a:gdLst>
                <a:gd name="T0" fmla="*/ 0 w 92"/>
                <a:gd name="T1" fmla="*/ 53 h 61"/>
                <a:gd name="T2" fmla="*/ 30 w 92"/>
                <a:gd name="T3" fmla="*/ 61 h 61"/>
                <a:gd name="T4" fmla="*/ 92 w 92"/>
                <a:gd name="T5" fmla="*/ 0 h 61"/>
                <a:gd name="T6" fmla="*/ 30 w 92"/>
                <a:gd name="T7" fmla="*/ 0 h 61"/>
                <a:gd name="T8" fmla="*/ 0 w 92"/>
                <a:gd name="T9" fmla="*/ 5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61">
                  <a:moveTo>
                    <a:pt x="0" y="53"/>
                  </a:moveTo>
                  <a:cubicBezTo>
                    <a:pt x="9" y="58"/>
                    <a:pt x="19" y="61"/>
                    <a:pt x="30" y="61"/>
                  </a:cubicBezTo>
                  <a:cubicBezTo>
                    <a:pt x="64" y="61"/>
                    <a:pt x="92" y="34"/>
                    <a:pt x="92" y="0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0" y="53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5" name="Blackline"/>
          <p:cNvSpPr>
            <a:spLocks/>
          </p:cNvSpPr>
          <p:nvPr/>
        </p:nvSpPr>
        <p:spPr bwMode="auto">
          <a:xfrm>
            <a:off x="4941888" y="2305050"/>
            <a:ext cx="3241675" cy="2813050"/>
          </a:xfrm>
          <a:custGeom>
            <a:avLst/>
            <a:gdLst>
              <a:gd name="T0" fmla="*/ 1530 w 2042"/>
              <a:gd name="T1" fmla="*/ 0 h 1772"/>
              <a:gd name="T2" fmla="*/ 508 w 2042"/>
              <a:gd name="T3" fmla="*/ 0 h 1772"/>
              <a:gd name="T4" fmla="*/ 0 w 2042"/>
              <a:gd name="T5" fmla="*/ 884 h 1772"/>
              <a:gd name="T6" fmla="*/ 508 w 2042"/>
              <a:gd name="T7" fmla="*/ 1772 h 1772"/>
              <a:gd name="T8" fmla="*/ 1530 w 2042"/>
              <a:gd name="T9" fmla="*/ 1772 h 1772"/>
              <a:gd name="T10" fmla="*/ 2042 w 2042"/>
              <a:gd name="T11" fmla="*/ 884 h 1772"/>
              <a:gd name="T12" fmla="*/ 1530 w 2042"/>
              <a:gd name="T13" fmla="*/ 0 h 1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42" h="1772">
                <a:moveTo>
                  <a:pt x="1530" y="0"/>
                </a:moveTo>
                <a:lnTo>
                  <a:pt x="508" y="0"/>
                </a:lnTo>
                <a:lnTo>
                  <a:pt x="0" y="884"/>
                </a:lnTo>
                <a:lnTo>
                  <a:pt x="508" y="1772"/>
                </a:lnTo>
                <a:lnTo>
                  <a:pt x="1530" y="1772"/>
                </a:lnTo>
                <a:lnTo>
                  <a:pt x="2042" y="884"/>
                </a:lnTo>
                <a:lnTo>
                  <a:pt x="1530" y="0"/>
                </a:lnTo>
                <a:close/>
              </a:path>
            </a:pathLst>
          </a:custGeom>
          <a:noFill/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6" name="Blackline"/>
          <p:cNvSpPr>
            <a:spLocks/>
          </p:cNvSpPr>
          <p:nvPr/>
        </p:nvSpPr>
        <p:spPr bwMode="auto">
          <a:xfrm>
            <a:off x="4941888" y="2305050"/>
            <a:ext cx="3241675" cy="2813050"/>
          </a:xfrm>
          <a:custGeom>
            <a:avLst/>
            <a:gdLst>
              <a:gd name="T0" fmla="*/ 1530 w 2042"/>
              <a:gd name="T1" fmla="*/ 0 h 1772"/>
              <a:gd name="T2" fmla="*/ 508 w 2042"/>
              <a:gd name="T3" fmla="*/ 0 h 1772"/>
              <a:gd name="T4" fmla="*/ 0 w 2042"/>
              <a:gd name="T5" fmla="*/ 884 h 1772"/>
              <a:gd name="T6" fmla="*/ 508 w 2042"/>
              <a:gd name="T7" fmla="*/ 1772 h 1772"/>
              <a:gd name="T8" fmla="*/ 1530 w 2042"/>
              <a:gd name="T9" fmla="*/ 1772 h 1772"/>
              <a:gd name="T10" fmla="*/ 2042 w 2042"/>
              <a:gd name="T11" fmla="*/ 884 h 1772"/>
              <a:gd name="T12" fmla="*/ 1530 w 2042"/>
              <a:gd name="T13" fmla="*/ 0 h 1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42" h="1772">
                <a:moveTo>
                  <a:pt x="1530" y="0"/>
                </a:moveTo>
                <a:lnTo>
                  <a:pt x="508" y="0"/>
                </a:lnTo>
                <a:lnTo>
                  <a:pt x="0" y="884"/>
                </a:lnTo>
                <a:lnTo>
                  <a:pt x="508" y="1772"/>
                </a:lnTo>
                <a:lnTo>
                  <a:pt x="1530" y="1772"/>
                </a:lnTo>
                <a:lnTo>
                  <a:pt x="2042" y="884"/>
                </a:lnTo>
                <a:lnTo>
                  <a:pt x="1530" y="0"/>
                </a:lnTo>
                <a:close/>
              </a:path>
            </a:pathLst>
          </a:custGeom>
          <a:noFill/>
          <a:ln w="28575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4780866" y="2156636"/>
            <a:ext cx="3524333" cy="3130766"/>
            <a:chOff x="4780866" y="2156636"/>
            <a:chExt cx="3524333" cy="3130766"/>
          </a:xfrm>
        </p:grpSpPr>
        <p:sp>
          <p:nvSpPr>
            <p:cNvPr id="97" name="Oval 96"/>
            <p:cNvSpPr/>
            <p:nvPr/>
          </p:nvSpPr>
          <p:spPr>
            <a:xfrm>
              <a:off x="7192295" y="2156636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5572426" y="2156636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780866" y="354388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948931" y="354388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575602" y="493113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181835" y="493113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933015" y="2305050"/>
            <a:ext cx="3258201" cy="2813050"/>
            <a:chOff x="5192713" y="2216019"/>
            <a:chExt cx="3258201" cy="2813050"/>
          </a:xfrm>
        </p:grpSpPr>
        <p:cxnSp>
          <p:nvCxnSpPr>
            <p:cNvPr id="131" name="Straight Connector 130"/>
            <p:cNvCxnSpPr>
              <a:endCxn id="96" idx="1"/>
            </p:cNvCxnSpPr>
            <p:nvPr/>
          </p:nvCxnSpPr>
          <p:spPr>
            <a:xfrm flipV="1">
              <a:off x="5192713" y="2216019"/>
              <a:ext cx="815323" cy="1419214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96" idx="4"/>
            </p:cNvCxnSpPr>
            <p:nvPr/>
          </p:nvCxnSpPr>
          <p:spPr>
            <a:xfrm flipV="1">
              <a:off x="7630461" y="3611760"/>
              <a:ext cx="820453" cy="1417309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 flipH="1">
            <a:off x="4941887" y="2302669"/>
            <a:ext cx="3244057" cy="2815431"/>
            <a:chOff x="4960946" y="2037693"/>
            <a:chExt cx="3101403" cy="2815431"/>
          </a:xfrm>
        </p:grpSpPr>
        <p:cxnSp>
          <p:nvCxnSpPr>
            <p:cNvPr id="134" name="Straight Connector 133"/>
            <p:cNvCxnSpPr/>
            <p:nvPr/>
          </p:nvCxnSpPr>
          <p:spPr>
            <a:xfrm flipV="1">
              <a:off x="4960946" y="2037693"/>
              <a:ext cx="777058" cy="140335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>
              <a:stCxn id="96" idx="3"/>
              <a:endCxn id="96" idx="2"/>
            </p:cNvCxnSpPr>
            <p:nvPr/>
          </p:nvCxnSpPr>
          <p:spPr>
            <a:xfrm flipV="1">
              <a:off x="7291362" y="3443424"/>
              <a:ext cx="770987" cy="140970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Group 135"/>
          <p:cNvGrpSpPr/>
          <p:nvPr/>
        </p:nvGrpSpPr>
        <p:grpSpPr>
          <a:xfrm flipH="1">
            <a:off x="5748339" y="2305050"/>
            <a:ext cx="1622426" cy="2813050"/>
            <a:chOff x="5639139" y="1083029"/>
            <a:chExt cx="1551082" cy="2813050"/>
          </a:xfrm>
        </p:grpSpPr>
        <p:cxnSp>
          <p:nvCxnSpPr>
            <p:cNvPr id="137" name="Straight Connector 136"/>
            <p:cNvCxnSpPr>
              <a:stCxn id="96" idx="0"/>
              <a:endCxn id="96" idx="1"/>
            </p:cNvCxnSpPr>
            <p:nvPr/>
          </p:nvCxnSpPr>
          <p:spPr>
            <a:xfrm>
              <a:off x="5639140" y="1083029"/>
              <a:ext cx="1551081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>
              <a:stCxn id="96" idx="4"/>
              <a:endCxn id="121" idx="2"/>
            </p:cNvCxnSpPr>
            <p:nvPr/>
          </p:nvCxnSpPr>
          <p:spPr>
            <a:xfrm>
              <a:off x="5639139" y="3896079"/>
              <a:ext cx="1543095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8824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300"/>
                            </p:stCondLst>
                            <p:childTnLst>
                              <p:par>
                                <p:cTn id="121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6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96" grpId="0" animBg="1"/>
      <p:bldP spid="9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006" y="478895"/>
            <a:ext cx="8224267" cy="994306"/>
          </a:xfrm>
        </p:spPr>
        <p:txBody>
          <a:bodyPr/>
          <a:lstStyle/>
          <a:p>
            <a:r>
              <a:rPr lang="en-GB" sz="3600" dirty="0"/>
              <a:t>regular heptagon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2017196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7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512904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7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3012585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7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615360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7 interior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922435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512904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904864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503800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4102639"/>
            <a:ext cx="1781783" cy="7386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91692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4310462"/>
            <a:ext cx="1781574" cy="30777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7 obtuse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91692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0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cxnSp>
        <p:nvCxnSpPr>
          <p:cNvPr id="135" name="Straight Connector 134"/>
          <p:cNvCxnSpPr/>
          <p:nvPr/>
        </p:nvCxnSpPr>
        <p:spPr>
          <a:xfrm flipH="1" flipV="1">
            <a:off x="-2474784" y="2034212"/>
            <a:ext cx="806450" cy="14097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5"/>
          <p:cNvSpPr>
            <a:spLocks/>
          </p:cNvSpPr>
          <p:nvPr/>
        </p:nvSpPr>
        <p:spPr bwMode="auto">
          <a:xfrm>
            <a:off x="4786313" y="1894868"/>
            <a:ext cx="3302000" cy="3217863"/>
          </a:xfrm>
          <a:custGeom>
            <a:avLst/>
            <a:gdLst>
              <a:gd name="T0" fmla="*/ 1040 w 2080"/>
              <a:gd name="T1" fmla="*/ 0 h 2027"/>
              <a:gd name="T2" fmla="*/ 207 w 2080"/>
              <a:gd name="T3" fmla="*/ 400 h 2027"/>
              <a:gd name="T4" fmla="*/ 0 w 2080"/>
              <a:gd name="T5" fmla="*/ 1303 h 2027"/>
              <a:gd name="T6" fmla="*/ 578 w 2080"/>
              <a:gd name="T7" fmla="*/ 2027 h 2027"/>
              <a:gd name="T8" fmla="*/ 1502 w 2080"/>
              <a:gd name="T9" fmla="*/ 2027 h 2027"/>
              <a:gd name="T10" fmla="*/ 2080 w 2080"/>
              <a:gd name="T11" fmla="*/ 1303 h 2027"/>
              <a:gd name="T12" fmla="*/ 1872 w 2080"/>
              <a:gd name="T13" fmla="*/ 400 h 2027"/>
              <a:gd name="T14" fmla="*/ 1040 w 2080"/>
              <a:gd name="T15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0" h="2027">
                <a:moveTo>
                  <a:pt x="1040" y="0"/>
                </a:moveTo>
                <a:lnTo>
                  <a:pt x="207" y="400"/>
                </a:lnTo>
                <a:lnTo>
                  <a:pt x="0" y="1303"/>
                </a:lnTo>
                <a:lnTo>
                  <a:pt x="578" y="2027"/>
                </a:lnTo>
                <a:lnTo>
                  <a:pt x="1502" y="2027"/>
                </a:lnTo>
                <a:lnTo>
                  <a:pt x="2080" y="1303"/>
                </a:lnTo>
                <a:lnTo>
                  <a:pt x="1872" y="400"/>
                </a:lnTo>
                <a:lnTo>
                  <a:pt x="1040" y="0"/>
                </a:lnTo>
                <a:close/>
              </a:path>
            </a:pathLst>
          </a:custGeom>
          <a:solidFill>
            <a:srgbClr val="A2A1D3"/>
          </a:solidFill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4" name="Group 63"/>
          <p:cNvGrpSpPr/>
          <p:nvPr/>
        </p:nvGrpSpPr>
        <p:grpSpPr>
          <a:xfrm>
            <a:off x="4786313" y="1893888"/>
            <a:ext cx="3302000" cy="3217863"/>
            <a:chOff x="4786313" y="1893888"/>
            <a:chExt cx="3302000" cy="3217863"/>
          </a:xfrm>
          <a:solidFill>
            <a:srgbClr val="C0DFC3"/>
          </a:solidFill>
        </p:grpSpPr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7793038" y="3683000"/>
              <a:ext cx="295275" cy="511175"/>
            </a:xfrm>
            <a:custGeom>
              <a:avLst/>
              <a:gdLst>
                <a:gd name="T0" fmla="*/ 58 w 75"/>
                <a:gd name="T1" fmla="*/ 0 h 130"/>
                <a:gd name="T2" fmla="*/ 0 w 75"/>
                <a:gd name="T3" fmla="*/ 72 h 130"/>
                <a:gd name="T4" fmla="*/ 28 w 75"/>
                <a:gd name="T5" fmla="*/ 130 h 130"/>
                <a:gd name="T6" fmla="*/ 75 w 75"/>
                <a:gd name="T7" fmla="*/ 71 h 130"/>
                <a:gd name="T8" fmla="*/ 58 w 75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30">
                  <a:moveTo>
                    <a:pt x="58" y="0"/>
                  </a:moveTo>
                  <a:cubicBezTo>
                    <a:pt x="25" y="7"/>
                    <a:pt x="0" y="37"/>
                    <a:pt x="0" y="72"/>
                  </a:cubicBezTo>
                  <a:cubicBezTo>
                    <a:pt x="0" y="96"/>
                    <a:pt x="11" y="116"/>
                    <a:pt x="28" y="130"/>
                  </a:cubicBezTo>
                  <a:cubicBezTo>
                    <a:pt x="75" y="71"/>
                    <a:pt x="75" y="71"/>
                    <a:pt x="75" y="71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7"/>
            <p:cNvSpPr>
              <a:spLocks/>
            </p:cNvSpPr>
            <p:nvPr/>
          </p:nvSpPr>
          <p:spPr bwMode="auto">
            <a:xfrm>
              <a:off x="6880225" y="4818063"/>
              <a:ext cx="474663" cy="293688"/>
            </a:xfrm>
            <a:custGeom>
              <a:avLst/>
              <a:gdLst>
                <a:gd name="T0" fmla="*/ 121 w 121"/>
                <a:gd name="T1" fmla="*/ 17 h 75"/>
                <a:gd name="T2" fmla="*/ 74 w 121"/>
                <a:gd name="T3" fmla="*/ 0 h 75"/>
                <a:gd name="T4" fmla="*/ 0 w 121"/>
                <a:gd name="T5" fmla="*/ 75 h 75"/>
                <a:gd name="T6" fmla="*/ 74 w 121"/>
                <a:gd name="T7" fmla="*/ 75 h 75"/>
                <a:gd name="T8" fmla="*/ 121 w 121"/>
                <a:gd name="T9" fmla="*/ 1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5">
                  <a:moveTo>
                    <a:pt x="121" y="17"/>
                  </a:moveTo>
                  <a:cubicBezTo>
                    <a:pt x="108" y="6"/>
                    <a:pt x="92" y="0"/>
                    <a:pt x="74" y="0"/>
                  </a:cubicBezTo>
                  <a:cubicBezTo>
                    <a:pt x="33" y="0"/>
                    <a:pt x="0" y="34"/>
                    <a:pt x="0" y="75"/>
                  </a:cubicBezTo>
                  <a:cubicBezTo>
                    <a:pt x="74" y="75"/>
                    <a:pt x="74" y="75"/>
                    <a:pt x="74" y="75"/>
                  </a:cubicBezTo>
                  <a:lnTo>
                    <a:pt x="121" y="17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8"/>
            <p:cNvSpPr>
              <a:spLocks/>
            </p:cNvSpPr>
            <p:nvPr/>
          </p:nvSpPr>
          <p:spPr bwMode="auto">
            <a:xfrm>
              <a:off x="5519738" y="4818063"/>
              <a:ext cx="473075" cy="293688"/>
            </a:xfrm>
            <a:custGeom>
              <a:avLst/>
              <a:gdLst>
                <a:gd name="T0" fmla="*/ 47 w 121"/>
                <a:gd name="T1" fmla="*/ 0 h 75"/>
                <a:gd name="T2" fmla="*/ 0 w 121"/>
                <a:gd name="T3" fmla="*/ 17 h 75"/>
                <a:gd name="T4" fmla="*/ 47 w 121"/>
                <a:gd name="T5" fmla="*/ 75 h 75"/>
                <a:gd name="T6" fmla="*/ 121 w 121"/>
                <a:gd name="T7" fmla="*/ 75 h 75"/>
                <a:gd name="T8" fmla="*/ 47 w 121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5">
                  <a:moveTo>
                    <a:pt x="47" y="0"/>
                  </a:moveTo>
                  <a:cubicBezTo>
                    <a:pt x="29" y="0"/>
                    <a:pt x="13" y="6"/>
                    <a:pt x="0" y="17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121" y="75"/>
                    <a:pt x="121" y="75"/>
                    <a:pt x="121" y="75"/>
                  </a:cubicBezTo>
                  <a:cubicBezTo>
                    <a:pt x="121" y="34"/>
                    <a:pt x="88" y="0"/>
                    <a:pt x="47" y="0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9"/>
            <p:cNvSpPr>
              <a:spLocks/>
            </p:cNvSpPr>
            <p:nvPr/>
          </p:nvSpPr>
          <p:spPr bwMode="auto">
            <a:xfrm>
              <a:off x="4786313" y="3675063"/>
              <a:ext cx="293688" cy="514350"/>
            </a:xfrm>
            <a:custGeom>
              <a:avLst/>
              <a:gdLst>
                <a:gd name="T0" fmla="*/ 75 w 75"/>
                <a:gd name="T1" fmla="*/ 73 h 131"/>
                <a:gd name="T2" fmla="*/ 17 w 75"/>
                <a:gd name="T3" fmla="*/ 0 h 131"/>
                <a:gd name="T4" fmla="*/ 0 w 75"/>
                <a:gd name="T5" fmla="*/ 73 h 131"/>
                <a:gd name="T6" fmla="*/ 47 w 75"/>
                <a:gd name="T7" fmla="*/ 131 h 131"/>
                <a:gd name="T8" fmla="*/ 75 w 75"/>
                <a:gd name="T9" fmla="*/ 7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31">
                  <a:moveTo>
                    <a:pt x="75" y="73"/>
                  </a:moveTo>
                  <a:cubicBezTo>
                    <a:pt x="75" y="38"/>
                    <a:pt x="50" y="8"/>
                    <a:pt x="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64" y="118"/>
                    <a:pt x="75" y="97"/>
                    <a:pt x="75" y="73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048250" y="2403475"/>
              <a:ext cx="357188" cy="415925"/>
            </a:xfrm>
            <a:custGeom>
              <a:avLst/>
              <a:gdLst>
                <a:gd name="T0" fmla="*/ 0 w 91"/>
                <a:gd name="T1" fmla="*/ 104 h 106"/>
                <a:gd name="T2" fmla="*/ 17 w 91"/>
                <a:gd name="T3" fmla="*/ 106 h 106"/>
                <a:gd name="T4" fmla="*/ 91 w 91"/>
                <a:gd name="T5" fmla="*/ 32 h 106"/>
                <a:gd name="T6" fmla="*/ 84 w 91"/>
                <a:gd name="T7" fmla="*/ 0 h 106"/>
                <a:gd name="T8" fmla="*/ 17 w 91"/>
                <a:gd name="T9" fmla="*/ 32 h 106"/>
                <a:gd name="T10" fmla="*/ 0 w 91"/>
                <a:gd name="T11" fmla="*/ 10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06">
                  <a:moveTo>
                    <a:pt x="0" y="104"/>
                  </a:moveTo>
                  <a:cubicBezTo>
                    <a:pt x="6" y="105"/>
                    <a:pt x="11" y="106"/>
                    <a:pt x="17" y="106"/>
                  </a:cubicBezTo>
                  <a:cubicBezTo>
                    <a:pt x="58" y="106"/>
                    <a:pt x="91" y="73"/>
                    <a:pt x="91" y="32"/>
                  </a:cubicBezTo>
                  <a:cubicBezTo>
                    <a:pt x="91" y="20"/>
                    <a:pt x="89" y="9"/>
                    <a:pt x="84" y="0"/>
                  </a:cubicBezTo>
                  <a:cubicBezTo>
                    <a:pt x="17" y="32"/>
                    <a:pt x="17" y="32"/>
                    <a:pt x="17" y="32"/>
                  </a:cubicBezTo>
                  <a:lnTo>
                    <a:pt x="0" y="104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6173788" y="1893888"/>
              <a:ext cx="525463" cy="290513"/>
            </a:xfrm>
            <a:custGeom>
              <a:avLst/>
              <a:gdLst>
                <a:gd name="T0" fmla="*/ 67 w 134"/>
                <a:gd name="T1" fmla="*/ 0 h 74"/>
                <a:gd name="T2" fmla="*/ 0 w 134"/>
                <a:gd name="T3" fmla="*/ 32 h 74"/>
                <a:gd name="T4" fmla="*/ 67 w 134"/>
                <a:gd name="T5" fmla="*/ 74 h 74"/>
                <a:gd name="T6" fmla="*/ 134 w 134"/>
                <a:gd name="T7" fmla="*/ 32 h 74"/>
                <a:gd name="T8" fmla="*/ 67 w 134"/>
                <a:gd name="T9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74">
                  <a:moveTo>
                    <a:pt x="67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2" y="57"/>
                    <a:pt x="37" y="74"/>
                    <a:pt x="67" y="74"/>
                  </a:cubicBezTo>
                  <a:cubicBezTo>
                    <a:pt x="97" y="74"/>
                    <a:pt x="122" y="57"/>
                    <a:pt x="134" y="32"/>
                  </a:cubicBezTo>
                  <a:lnTo>
                    <a:pt x="67" y="0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2"/>
            <p:cNvSpPr>
              <a:spLocks/>
            </p:cNvSpPr>
            <p:nvPr/>
          </p:nvSpPr>
          <p:spPr bwMode="auto">
            <a:xfrm>
              <a:off x="7467600" y="2403475"/>
              <a:ext cx="357188" cy="415925"/>
            </a:xfrm>
            <a:custGeom>
              <a:avLst/>
              <a:gdLst>
                <a:gd name="T0" fmla="*/ 74 w 91"/>
                <a:gd name="T1" fmla="*/ 106 h 106"/>
                <a:gd name="T2" fmla="*/ 91 w 91"/>
                <a:gd name="T3" fmla="*/ 104 h 106"/>
                <a:gd name="T4" fmla="*/ 74 w 91"/>
                <a:gd name="T5" fmla="*/ 32 h 106"/>
                <a:gd name="T6" fmla="*/ 7 w 91"/>
                <a:gd name="T7" fmla="*/ 0 h 106"/>
                <a:gd name="T8" fmla="*/ 0 w 91"/>
                <a:gd name="T9" fmla="*/ 32 h 106"/>
                <a:gd name="T10" fmla="*/ 74 w 91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06">
                  <a:moveTo>
                    <a:pt x="74" y="106"/>
                  </a:moveTo>
                  <a:cubicBezTo>
                    <a:pt x="80" y="106"/>
                    <a:pt x="85" y="105"/>
                    <a:pt x="91" y="10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" y="9"/>
                    <a:pt x="0" y="20"/>
                    <a:pt x="0" y="32"/>
                  </a:cubicBezTo>
                  <a:cubicBezTo>
                    <a:pt x="0" y="73"/>
                    <a:pt x="33" y="106"/>
                    <a:pt x="74" y="106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786313" y="1893888"/>
            <a:ext cx="3302000" cy="3217863"/>
            <a:chOff x="4786313" y="1893888"/>
            <a:chExt cx="3302000" cy="3217863"/>
          </a:xfrm>
        </p:grpSpPr>
        <p:sp>
          <p:nvSpPr>
            <p:cNvPr id="50" name="Line 14"/>
            <p:cNvSpPr>
              <a:spLocks noChangeShapeType="1"/>
            </p:cNvSpPr>
            <p:nvPr/>
          </p:nvSpPr>
          <p:spPr bwMode="auto">
            <a:xfrm>
              <a:off x="6437313" y="1893888"/>
              <a:ext cx="0" cy="3217863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Line 16"/>
            <p:cNvSpPr>
              <a:spLocks noChangeShapeType="1"/>
            </p:cNvSpPr>
            <p:nvPr/>
          </p:nvSpPr>
          <p:spPr bwMode="auto">
            <a:xfrm>
              <a:off x="5789613" y="2203450"/>
              <a:ext cx="1381125" cy="2908300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Line 18"/>
            <p:cNvSpPr>
              <a:spLocks noChangeShapeType="1"/>
            </p:cNvSpPr>
            <p:nvPr/>
          </p:nvSpPr>
          <p:spPr bwMode="auto">
            <a:xfrm>
              <a:off x="5111750" y="2525713"/>
              <a:ext cx="2513013" cy="2009775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Line 20"/>
            <p:cNvSpPr>
              <a:spLocks noChangeShapeType="1"/>
            </p:cNvSpPr>
            <p:nvPr/>
          </p:nvSpPr>
          <p:spPr bwMode="auto">
            <a:xfrm flipH="1">
              <a:off x="5245100" y="2528888"/>
              <a:ext cx="2513013" cy="2009775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Line 22"/>
            <p:cNvSpPr>
              <a:spLocks noChangeShapeType="1"/>
            </p:cNvSpPr>
            <p:nvPr/>
          </p:nvSpPr>
          <p:spPr bwMode="auto">
            <a:xfrm flipH="1" flipV="1">
              <a:off x="4949825" y="3248025"/>
              <a:ext cx="3138488" cy="714375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Line 24"/>
            <p:cNvSpPr>
              <a:spLocks noChangeShapeType="1"/>
            </p:cNvSpPr>
            <p:nvPr/>
          </p:nvSpPr>
          <p:spPr bwMode="auto">
            <a:xfrm flipV="1">
              <a:off x="4786313" y="3248025"/>
              <a:ext cx="3136900" cy="714375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Line 26"/>
            <p:cNvSpPr>
              <a:spLocks noChangeShapeType="1"/>
            </p:cNvSpPr>
            <p:nvPr/>
          </p:nvSpPr>
          <p:spPr bwMode="auto">
            <a:xfrm flipH="1">
              <a:off x="5699125" y="2203450"/>
              <a:ext cx="1381125" cy="2908300"/>
            </a:xfrm>
            <a:prstGeom prst="line">
              <a:avLst/>
            </a:prstGeom>
            <a:noFill/>
            <a:ln w="15875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4790662" y="1898235"/>
            <a:ext cx="3302000" cy="3217863"/>
            <a:chOff x="4786313" y="1893888"/>
            <a:chExt cx="3302000" cy="3217863"/>
          </a:xfrm>
          <a:solidFill>
            <a:srgbClr val="C0DFC3"/>
          </a:solidFill>
        </p:grpSpPr>
        <p:sp>
          <p:nvSpPr>
            <p:cNvPr id="99" name="Freeform 6"/>
            <p:cNvSpPr>
              <a:spLocks/>
            </p:cNvSpPr>
            <p:nvPr/>
          </p:nvSpPr>
          <p:spPr bwMode="auto">
            <a:xfrm>
              <a:off x="7793038" y="3683000"/>
              <a:ext cx="295275" cy="511175"/>
            </a:xfrm>
            <a:custGeom>
              <a:avLst/>
              <a:gdLst>
                <a:gd name="T0" fmla="*/ 58 w 75"/>
                <a:gd name="T1" fmla="*/ 0 h 130"/>
                <a:gd name="T2" fmla="*/ 0 w 75"/>
                <a:gd name="T3" fmla="*/ 72 h 130"/>
                <a:gd name="T4" fmla="*/ 28 w 75"/>
                <a:gd name="T5" fmla="*/ 130 h 130"/>
                <a:gd name="T6" fmla="*/ 75 w 75"/>
                <a:gd name="T7" fmla="*/ 71 h 130"/>
                <a:gd name="T8" fmla="*/ 58 w 75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30">
                  <a:moveTo>
                    <a:pt x="58" y="0"/>
                  </a:moveTo>
                  <a:cubicBezTo>
                    <a:pt x="25" y="7"/>
                    <a:pt x="0" y="37"/>
                    <a:pt x="0" y="72"/>
                  </a:cubicBezTo>
                  <a:cubicBezTo>
                    <a:pt x="0" y="96"/>
                    <a:pt x="11" y="116"/>
                    <a:pt x="28" y="130"/>
                  </a:cubicBezTo>
                  <a:cubicBezTo>
                    <a:pt x="75" y="71"/>
                    <a:pt x="75" y="71"/>
                    <a:pt x="75" y="71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7"/>
            <p:cNvSpPr>
              <a:spLocks/>
            </p:cNvSpPr>
            <p:nvPr/>
          </p:nvSpPr>
          <p:spPr bwMode="auto">
            <a:xfrm>
              <a:off x="6880225" y="4818063"/>
              <a:ext cx="474663" cy="293688"/>
            </a:xfrm>
            <a:custGeom>
              <a:avLst/>
              <a:gdLst>
                <a:gd name="T0" fmla="*/ 121 w 121"/>
                <a:gd name="T1" fmla="*/ 17 h 75"/>
                <a:gd name="T2" fmla="*/ 74 w 121"/>
                <a:gd name="T3" fmla="*/ 0 h 75"/>
                <a:gd name="T4" fmla="*/ 0 w 121"/>
                <a:gd name="T5" fmla="*/ 75 h 75"/>
                <a:gd name="T6" fmla="*/ 74 w 121"/>
                <a:gd name="T7" fmla="*/ 75 h 75"/>
                <a:gd name="T8" fmla="*/ 121 w 121"/>
                <a:gd name="T9" fmla="*/ 1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5">
                  <a:moveTo>
                    <a:pt x="121" y="17"/>
                  </a:moveTo>
                  <a:cubicBezTo>
                    <a:pt x="108" y="6"/>
                    <a:pt x="92" y="0"/>
                    <a:pt x="74" y="0"/>
                  </a:cubicBezTo>
                  <a:cubicBezTo>
                    <a:pt x="33" y="0"/>
                    <a:pt x="0" y="34"/>
                    <a:pt x="0" y="75"/>
                  </a:cubicBezTo>
                  <a:cubicBezTo>
                    <a:pt x="74" y="75"/>
                    <a:pt x="74" y="75"/>
                    <a:pt x="74" y="75"/>
                  </a:cubicBezTo>
                  <a:lnTo>
                    <a:pt x="121" y="17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8"/>
            <p:cNvSpPr>
              <a:spLocks/>
            </p:cNvSpPr>
            <p:nvPr/>
          </p:nvSpPr>
          <p:spPr bwMode="auto">
            <a:xfrm>
              <a:off x="5519738" y="4818063"/>
              <a:ext cx="473075" cy="293688"/>
            </a:xfrm>
            <a:custGeom>
              <a:avLst/>
              <a:gdLst>
                <a:gd name="T0" fmla="*/ 47 w 121"/>
                <a:gd name="T1" fmla="*/ 0 h 75"/>
                <a:gd name="T2" fmla="*/ 0 w 121"/>
                <a:gd name="T3" fmla="*/ 17 h 75"/>
                <a:gd name="T4" fmla="*/ 47 w 121"/>
                <a:gd name="T5" fmla="*/ 75 h 75"/>
                <a:gd name="T6" fmla="*/ 121 w 121"/>
                <a:gd name="T7" fmla="*/ 75 h 75"/>
                <a:gd name="T8" fmla="*/ 47 w 121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5">
                  <a:moveTo>
                    <a:pt x="47" y="0"/>
                  </a:moveTo>
                  <a:cubicBezTo>
                    <a:pt x="29" y="0"/>
                    <a:pt x="13" y="6"/>
                    <a:pt x="0" y="17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121" y="75"/>
                    <a:pt x="121" y="75"/>
                    <a:pt x="121" y="75"/>
                  </a:cubicBezTo>
                  <a:cubicBezTo>
                    <a:pt x="121" y="34"/>
                    <a:pt x="88" y="0"/>
                    <a:pt x="47" y="0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2" name="Freeform 9"/>
            <p:cNvSpPr>
              <a:spLocks/>
            </p:cNvSpPr>
            <p:nvPr/>
          </p:nvSpPr>
          <p:spPr bwMode="auto">
            <a:xfrm>
              <a:off x="4786313" y="3675063"/>
              <a:ext cx="293688" cy="514350"/>
            </a:xfrm>
            <a:custGeom>
              <a:avLst/>
              <a:gdLst>
                <a:gd name="T0" fmla="*/ 75 w 75"/>
                <a:gd name="T1" fmla="*/ 73 h 131"/>
                <a:gd name="T2" fmla="*/ 17 w 75"/>
                <a:gd name="T3" fmla="*/ 0 h 131"/>
                <a:gd name="T4" fmla="*/ 0 w 75"/>
                <a:gd name="T5" fmla="*/ 73 h 131"/>
                <a:gd name="T6" fmla="*/ 47 w 75"/>
                <a:gd name="T7" fmla="*/ 131 h 131"/>
                <a:gd name="T8" fmla="*/ 75 w 75"/>
                <a:gd name="T9" fmla="*/ 7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31">
                  <a:moveTo>
                    <a:pt x="75" y="73"/>
                  </a:moveTo>
                  <a:cubicBezTo>
                    <a:pt x="75" y="38"/>
                    <a:pt x="50" y="8"/>
                    <a:pt x="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64" y="118"/>
                    <a:pt x="75" y="97"/>
                    <a:pt x="75" y="73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3" name="Freeform 10"/>
            <p:cNvSpPr>
              <a:spLocks/>
            </p:cNvSpPr>
            <p:nvPr/>
          </p:nvSpPr>
          <p:spPr bwMode="auto">
            <a:xfrm>
              <a:off x="5048250" y="2403475"/>
              <a:ext cx="357188" cy="415925"/>
            </a:xfrm>
            <a:custGeom>
              <a:avLst/>
              <a:gdLst>
                <a:gd name="T0" fmla="*/ 0 w 91"/>
                <a:gd name="T1" fmla="*/ 104 h 106"/>
                <a:gd name="T2" fmla="*/ 17 w 91"/>
                <a:gd name="T3" fmla="*/ 106 h 106"/>
                <a:gd name="T4" fmla="*/ 91 w 91"/>
                <a:gd name="T5" fmla="*/ 32 h 106"/>
                <a:gd name="T6" fmla="*/ 84 w 91"/>
                <a:gd name="T7" fmla="*/ 0 h 106"/>
                <a:gd name="T8" fmla="*/ 17 w 91"/>
                <a:gd name="T9" fmla="*/ 32 h 106"/>
                <a:gd name="T10" fmla="*/ 0 w 91"/>
                <a:gd name="T11" fmla="*/ 10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06">
                  <a:moveTo>
                    <a:pt x="0" y="104"/>
                  </a:moveTo>
                  <a:cubicBezTo>
                    <a:pt x="6" y="105"/>
                    <a:pt x="11" y="106"/>
                    <a:pt x="17" y="106"/>
                  </a:cubicBezTo>
                  <a:cubicBezTo>
                    <a:pt x="58" y="106"/>
                    <a:pt x="91" y="73"/>
                    <a:pt x="91" y="32"/>
                  </a:cubicBezTo>
                  <a:cubicBezTo>
                    <a:pt x="91" y="20"/>
                    <a:pt x="89" y="9"/>
                    <a:pt x="84" y="0"/>
                  </a:cubicBezTo>
                  <a:cubicBezTo>
                    <a:pt x="17" y="32"/>
                    <a:pt x="17" y="32"/>
                    <a:pt x="17" y="32"/>
                  </a:cubicBezTo>
                  <a:lnTo>
                    <a:pt x="0" y="104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1"/>
            <p:cNvSpPr>
              <a:spLocks/>
            </p:cNvSpPr>
            <p:nvPr/>
          </p:nvSpPr>
          <p:spPr bwMode="auto">
            <a:xfrm>
              <a:off x="6173788" y="1893888"/>
              <a:ext cx="525463" cy="290513"/>
            </a:xfrm>
            <a:custGeom>
              <a:avLst/>
              <a:gdLst>
                <a:gd name="T0" fmla="*/ 67 w 134"/>
                <a:gd name="T1" fmla="*/ 0 h 74"/>
                <a:gd name="T2" fmla="*/ 0 w 134"/>
                <a:gd name="T3" fmla="*/ 32 h 74"/>
                <a:gd name="T4" fmla="*/ 67 w 134"/>
                <a:gd name="T5" fmla="*/ 74 h 74"/>
                <a:gd name="T6" fmla="*/ 134 w 134"/>
                <a:gd name="T7" fmla="*/ 32 h 74"/>
                <a:gd name="T8" fmla="*/ 67 w 134"/>
                <a:gd name="T9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74">
                  <a:moveTo>
                    <a:pt x="67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2" y="57"/>
                    <a:pt x="37" y="74"/>
                    <a:pt x="67" y="74"/>
                  </a:cubicBezTo>
                  <a:cubicBezTo>
                    <a:pt x="97" y="74"/>
                    <a:pt x="122" y="57"/>
                    <a:pt x="134" y="32"/>
                  </a:cubicBezTo>
                  <a:lnTo>
                    <a:pt x="67" y="0"/>
                  </a:ln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5" name="Freeform 12"/>
            <p:cNvSpPr>
              <a:spLocks/>
            </p:cNvSpPr>
            <p:nvPr/>
          </p:nvSpPr>
          <p:spPr bwMode="auto">
            <a:xfrm>
              <a:off x="7467600" y="2403475"/>
              <a:ext cx="357188" cy="415925"/>
            </a:xfrm>
            <a:custGeom>
              <a:avLst/>
              <a:gdLst>
                <a:gd name="T0" fmla="*/ 74 w 91"/>
                <a:gd name="T1" fmla="*/ 106 h 106"/>
                <a:gd name="T2" fmla="*/ 91 w 91"/>
                <a:gd name="T3" fmla="*/ 104 h 106"/>
                <a:gd name="T4" fmla="*/ 74 w 91"/>
                <a:gd name="T5" fmla="*/ 32 h 106"/>
                <a:gd name="T6" fmla="*/ 7 w 91"/>
                <a:gd name="T7" fmla="*/ 0 h 106"/>
                <a:gd name="T8" fmla="*/ 0 w 91"/>
                <a:gd name="T9" fmla="*/ 32 h 106"/>
                <a:gd name="T10" fmla="*/ 74 w 91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06">
                  <a:moveTo>
                    <a:pt x="74" y="106"/>
                  </a:moveTo>
                  <a:cubicBezTo>
                    <a:pt x="80" y="106"/>
                    <a:pt x="85" y="105"/>
                    <a:pt x="91" y="10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" y="9"/>
                    <a:pt x="0" y="20"/>
                    <a:pt x="0" y="32"/>
                  </a:cubicBezTo>
                  <a:cubicBezTo>
                    <a:pt x="0" y="73"/>
                    <a:pt x="33" y="106"/>
                    <a:pt x="74" y="106"/>
                  </a:cubicBezTo>
                  <a:close/>
                </a:path>
              </a:pathLst>
            </a:custGeom>
            <a:grpFill/>
            <a:ln w="15875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blacklines"/>
          <p:cNvSpPr>
            <a:spLocks/>
          </p:cNvSpPr>
          <p:nvPr/>
        </p:nvSpPr>
        <p:spPr bwMode="auto">
          <a:xfrm>
            <a:off x="4787901" y="1901507"/>
            <a:ext cx="3302000" cy="3217863"/>
          </a:xfrm>
          <a:custGeom>
            <a:avLst/>
            <a:gdLst>
              <a:gd name="T0" fmla="*/ 1040 w 2080"/>
              <a:gd name="T1" fmla="*/ 0 h 2027"/>
              <a:gd name="T2" fmla="*/ 207 w 2080"/>
              <a:gd name="T3" fmla="*/ 400 h 2027"/>
              <a:gd name="T4" fmla="*/ 0 w 2080"/>
              <a:gd name="T5" fmla="*/ 1303 h 2027"/>
              <a:gd name="T6" fmla="*/ 578 w 2080"/>
              <a:gd name="T7" fmla="*/ 2027 h 2027"/>
              <a:gd name="T8" fmla="*/ 1502 w 2080"/>
              <a:gd name="T9" fmla="*/ 2027 h 2027"/>
              <a:gd name="T10" fmla="*/ 2080 w 2080"/>
              <a:gd name="T11" fmla="*/ 1303 h 2027"/>
              <a:gd name="T12" fmla="*/ 1872 w 2080"/>
              <a:gd name="T13" fmla="*/ 400 h 2027"/>
              <a:gd name="T14" fmla="*/ 1040 w 2080"/>
              <a:gd name="T15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0" h="2027">
                <a:moveTo>
                  <a:pt x="1040" y="0"/>
                </a:moveTo>
                <a:lnTo>
                  <a:pt x="207" y="400"/>
                </a:lnTo>
                <a:lnTo>
                  <a:pt x="0" y="1303"/>
                </a:lnTo>
                <a:lnTo>
                  <a:pt x="578" y="2027"/>
                </a:lnTo>
                <a:lnTo>
                  <a:pt x="1502" y="2027"/>
                </a:lnTo>
                <a:lnTo>
                  <a:pt x="2080" y="1303"/>
                </a:lnTo>
                <a:lnTo>
                  <a:pt x="1872" y="400"/>
                </a:lnTo>
                <a:lnTo>
                  <a:pt x="1040" y="0"/>
                </a:lnTo>
                <a:close/>
              </a:path>
            </a:pathLst>
          </a:custGeom>
          <a:noFill/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4618487" y="1743815"/>
            <a:ext cx="3624618" cy="3562722"/>
            <a:chOff x="4659914" y="1731748"/>
            <a:chExt cx="3624618" cy="3562722"/>
          </a:xfrm>
        </p:grpSpPr>
        <p:sp>
          <p:nvSpPr>
            <p:cNvPr id="97" name="Oval 96"/>
            <p:cNvSpPr/>
            <p:nvPr/>
          </p:nvSpPr>
          <p:spPr>
            <a:xfrm>
              <a:off x="7603609" y="235912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4979138" y="233960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659914" y="376883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928264" y="376883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575602" y="493113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035618" y="493820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6299812" y="1731748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4" name="blacklines"/>
          <p:cNvSpPr>
            <a:spLocks/>
          </p:cNvSpPr>
          <p:nvPr/>
        </p:nvSpPr>
        <p:spPr bwMode="auto">
          <a:xfrm>
            <a:off x="4787902" y="1901506"/>
            <a:ext cx="3302000" cy="3217863"/>
          </a:xfrm>
          <a:custGeom>
            <a:avLst/>
            <a:gdLst>
              <a:gd name="T0" fmla="*/ 1040 w 2080"/>
              <a:gd name="T1" fmla="*/ 0 h 2027"/>
              <a:gd name="T2" fmla="*/ 207 w 2080"/>
              <a:gd name="T3" fmla="*/ 400 h 2027"/>
              <a:gd name="T4" fmla="*/ 0 w 2080"/>
              <a:gd name="T5" fmla="*/ 1303 h 2027"/>
              <a:gd name="T6" fmla="*/ 578 w 2080"/>
              <a:gd name="T7" fmla="*/ 2027 h 2027"/>
              <a:gd name="T8" fmla="*/ 1502 w 2080"/>
              <a:gd name="T9" fmla="*/ 2027 h 2027"/>
              <a:gd name="T10" fmla="*/ 2080 w 2080"/>
              <a:gd name="T11" fmla="*/ 1303 h 2027"/>
              <a:gd name="T12" fmla="*/ 1872 w 2080"/>
              <a:gd name="T13" fmla="*/ 400 h 2027"/>
              <a:gd name="T14" fmla="*/ 1040 w 2080"/>
              <a:gd name="T15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0" h="2027">
                <a:moveTo>
                  <a:pt x="1040" y="0"/>
                </a:moveTo>
                <a:lnTo>
                  <a:pt x="207" y="400"/>
                </a:lnTo>
                <a:lnTo>
                  <a:pt x="0" y="1303"/>
                </a:lnTo>
                <a:lnTo>
                  <a:pt x="578" y="2027"/>
                </a:lnTo>
                <a:lnTo>
                  <a:pt x="1502" y="2027"/>
                </a:lnTo>
                <a:lnTo>
                  <a:pt x="2080" y="1303"/>
                </a:lnTo>
                <a:lnTo>
                  <a:pt x="1872" y="400"/>
                </a:lnTo>
                <a:lnTo>
                  <a:pt x="1040" y="0"/>
                </a:lnTo>
                <a:close/>
              </a:path>
            </a:pathLst>
          </a:custGeom>
          <a:noFill/>
          <a:ln w="28575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0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94" grpId="0" animBg="1"/>
      <p:bldP spid="9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4618" y="478895"/>
            <a:ext cx="8232656" cy="994306"/>
          </a:xfrm>
        </p:spPr>
        <p:txBody>
          <a:bodyPr/>
          <a:lstStyle/>
          <a:p>
            <a:r>
              <a:rPr lang="en-GB" sz="3600" dirty="0"/>
              <a:t>regular octagon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2017196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8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512904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8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3012586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8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615360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8 interior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922435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512904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904864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503800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4102639"/>
            <a:ext cx="1781783" cy="7386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91692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4310462"/>
            <a:ext cx="1781574" cy="30777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8 obtuse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91692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4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cxnSp>
        <p:nvCxnSpPr>
          <p:cNvPr id="135" name="Straight Connector 134"/>
          <p:cNvCxnSpPr/>
          <p:nvPr/>
        </p:nvCxnSpPr>
        <p:spPr>
          <a:xfrm flipH="1" flipV="1">
            <a:off x="-2474784" y="2034212"/>
            <a:ext cx="806450" cy="14097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5"/>
          <p:cNvSpPr>
            <a:spLocks/>
          </p:cNvSpPr>
          <p:nvPr/>
        </p:nvSpPr>
        <p:spPr bwMode="auto">
          <a:xfrm>
            <a:off x="4840288" y="2027236"/>
            <a:ext cx="3252788" cy="3249612"/>
          </a:xfrm>
          <a:custGeom>
            <a:avLst/>
            <a:gdLst>
              <a:gd name="T0" fmla="*/ 1448 w 2049"/>
              <a:gd name="T1" fmla="*/ 0 h 2047"/>
              <a:gd name="T2" fmla="*/ 601 w 2049"/>
              <a:gd name="T3" fmla="*/ 0 h 2047"/>
              <a:gd name="T4" fmla="*/ 0 w 2049"/>
              <a:gd name="T5" fmla="*/ 598 h 2047"/>
              <a:gd name="T6" fmla="*/ 0 w 2049"/>
              <a:gd name="T7" fmla="*/ 1449 h 2047"/>
              <a:gd name="T8" fmla="*/ 601 w 2049"/>
              <a:gd name="T9" fmla="*/ 2047 h 2047"/>
              <a:gd name="T10" fmla="*/ 1448 w 2049"/>
              <a:gd name="T11" fmla="*/ 2047 h 2047"/>
              <a:gd name="T12" fmla="*/ 2049 w 2049"/>
              <a:gd name="T13" fmla="*/ 1449 h 2047"/>
              <a:gd name="T14" fmla="*/ 2049 w 2049"/>
              <a:gd name="T15" fmla="*/ 598 h 2047"/>
              <a:gd name="T16" fmla="*/ 1448 w 2049"/>
              <a:gd name="T17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49" h="2047">
                <a:moveTo>
                  <a:pt x="1448" y="0"/>
                </a:moveTo>
                <a:lnTo>
                  <a:pt x="601" y="0"/>
                </a:lnTo>
                <a:lnTo>
                  <a:pt x="0" y="598"/>
                </a:lnTo>
                <a:lnTo>
                  <a:pt x="0" y="1449"/>
                </a:lnTo>
                <a:lnTo>
                  <a:pt x="601" y="2047"/>
                </a:lnTo>
                <a:lnTo>
                  <a:pt x="1448" y="2047"/>
                </a:lnTo>
                <a:lnTo>
                  <a:pt x="2049" y="1449"/>
                </a:lnTo>
                <a:lnTo>
                  <a:pt x="2049" y="598"/>
                </a:lnTo>
                <a:lnTo>
                  <a:pt x="1448" y="0"/>
                </a:lnTo>
                <a:close/>
              </a:path>
            </a:pathLst>
          </a:custGeom>
          <a:solidFill>
            <a:srgbClr val="FFE864"/>
          </a:solidFill>
          <a:ln w="1905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3" name="Group 52"/>
          <p:cNvGrpSpPr/>
          <p:nvPr/>
        </p:nvGrpSpPr>
        <p:grpSpPr>
          <a:xfrm>
            <a:off x="4840288" y="2027237"/>
            <a:ext cx="3252788" cy="3249613"/>
            <a:chOff x="4840288" y="2032000"/>
            <a:chExt cx="3252788" cy="3249613"/>
          </a:xfrm>
          <a:solidFill>
            <a:srgbClr val="C0DFC3"/>
          </a:solidFill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7840663" y="4095750"/>
              <a:ext cx="252413" cy="415925"/>
            </a:xfrm>
            <a:custGeom>
              <a:avLst/>
              <a:gdLst>
                <a:gd name="T0" fmla="*/ 0 w 52"/>
                <a:gd name="T1" fmla="*/ 51 h 86"/>
                <a:gd name="T2" fmla="*/ 14 w 52"/>
                <a:gd name="T3" fmla="*/ 86 h 86"/>
                <a:gd name="T4" fmla="*/ 52 w 52"/>
                <a:gd name="T5" fmla="*/ 49 h 86"/>
                <a:gd name="T6" fmla="*/ 52 w 52"/>
                <a:gd name="T7" fmla="*/ 0 h 86"/>
                <a:gd name="T8" fmla="*/ 0 w 52"/>
                <a:gd name="T9" fmla="*/ 5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6">
                  <a:moveTo>
                    <a:pt x="0" y="51"/>
                  </a:moveTo>
                  <a:cubicBezTo>
                    <a:pt x="0" y="65"/>
                    <a:pt x="6" y="77"/>
                    <a:pt x="14" y="8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3"/>
                    <a:pt x="0" y="5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7840663" y="2806700"/>
              <a:ext cx="252413" cy="427037"/>
            </a:xfrm>
            <a:custGeom>
              <a:avLst/>
              <a:gdLst>
                <a:gd name="T0" fmla="*/ 15 w 52"/>
                <a:gd name="T1" fmla="*/ 0 h 88"/>
                <a:gd name="T2" fmla="*/ 0 w 52"/>
                <a:gd name="T3" fmla="*/ 36 h 88"/>
                <a:gd name="T4" fmla="*/ 52 w 52"/>
                <a:gd name="T5" fmla="*/ 88 h 88"/>
                <a:gd name="T6" fmla="*/ 52 w 52"/>
                <a:gd name="T7" fmla="*/ 36 h 88"/>
                <a:gd name="T8" fmla="*/ 15 w 52"/>
                <a:gd name="T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8">
                  <a:moveTo>
                    <a:pt x="15" y="0"/>
                  </a:moveTo>
                  <a:cubicBezTo>
                    <a:pt x="6" y="9"/>
                    <a:pt x="0" y="22"/>
                    <a:pt x="0" y="36"/>
                  </a:cubicBezTo>
                  <a:cubicBezTo>
                    <a:pt x="0" y="65"/>
                    <a:pt x="23" y="88"/>
                    <a:pt x="52" y="88"/>
                  </a:cubicBezTo>
                  <a:cubicBezTo>
                    <a:pt x="52" y="36"/>
                    <a:pt x="52" y="36"/>
                    <a:pt x="52" y="36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883400" y="2032000"/>
              <a:ext cx="430213" cy="247650"/>
            </a:xfrm>
            <a:custGeom>
              <a:avLst/>
              <a:gdLst>
                <a:gd name="T0" fmla="*/ 52 w 89"/>
                <a:gd name="T1" fmla="*/ 51 h 51"/>
                <a:gd name="T2" fmla="*/ 89 w 89"/>
                <a:gd name="T3" fmla="*/ 36 h 51"/>
                <a:gd name="T4" fmla="*/ 53 w 89"/>
                <a:gd name="T5" fmla="*/ 0 h 51"/>
                <a:gd name="T6" fmla="*/ 0 w 89"/>
                <a:gd name="T7" fmla="*/ 0 h 51"/>
                <a:gd name="T8" fmla="*/ 52 w 89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1">
                  <a:moveTo>
                    <a:pt x="52" y="51"/>
                  </a:moveTo>
                  <a:cubicBezTo>
                    <a:pt x="67" y="51"/>
                    <a:pt x="80" y="45"/>
                    <a:pt x="89" y="3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24" y="51"/>
                    <a:pt x="52" y="5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614988" y="2032000"/>
              <a:ext cx="425450" cy="247650"/>
            </a:xfrm>
            <a:custGeom>
              <a:avLst/>
              <a:gdLst>
                <a:gd name="T0" fmla="*/ 0 w 88"/>
                <a:gd name="T1" fmla="*/ 36 h 51"/>
                <a:gd name="T2" fmla="*/ 37 w 88"/>
                <a:gd name="T3" fmla="*/ 51 h 51"/>
                <a:gd name="T4" fmla="*/ 88 w 88"/>
                <a:gd name="T5" fmla="*/ 0 h 51"/>
                <a:gd name="T6" fmla="*/ 37 w 88"/>
                <a:gd name="T7" fmla="*/ 0 h 51"/>
                <a:gd name="T8" fmla="*/ 0 w 88"/>
                <a:gd name="T9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0" y="36"/>
                  </a:moveTo>
                  <a:cubicBezTo>
                    <a:pt x="10" y="46"/>
                    <a:pt x="23" y="51"/>
                    <a:pt x="37" y="51"/>
                  </a:cubicBezTo>
                  <a:cubicBezTo>
                    <a:pt x="65" y="51"/>
                    <a:pt x="88" y="28"/>
                    <a:pt x="88" y="0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0" y="3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840288" y="2806700"/>
              <a:ext cx="252413" cy="427037"/>
            </a:xfrm>
            <a:custGeom>
              <a:avLst/>
              <a:gdLst>
                <a:gd name="T0" fmla="*/ 0 w 52"/>
                <a:gd name="T1" fmla="*/ 88 h 88"/>
                <a:gd name="T2" fmla="*/ 52 w 52"/>
                <a:gd name="T3" fmla="*/ 36 h 88"/>
                <a:gd name="T4" fmla="*/ 37 w 52"/>
                <a:gd name="T5" fmla="*/ 0 h 88"/>
                <a:gd name="T6" fmla="*/ 0 w 52"/>
                <a:gd name="T7" fmla="*/ 36 h 88"/>
                <a:gd name="T8" fmla="*/ 0 w 52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8">
                  <a:moveTo>
                    <a:pt x="0" y="88"/>
                  </a:moveTo>
                  <a:cubicBezTo>
                    <a:pt x="29" y="88"/>
                    <a:pt x="52" y="65"/>
                    <a:pt x="52" y="36"/>
                  </a:cubicBezTo>
                  <a:cubicBezTo>
                    <a:pt x="52" y="22"/>
                    <a:pt x="46" y="9"/>
                    <a:pt x="37" y="0"/>
                  </a:cubicBezTo>
                  <a:cubicBezTo>
                    <a:pt x="0" y="36"/>
                    <a:pt x="0" y="36"/>
                    <a:pt x="0" y="36"/>
                  </a:cubicBezTo>
                  <a:lnTo>
                    <a:pt x="0" y="88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4840288" y="4095750"/>
              <a:ext cx="252413" cy="415925"/>
            </a:xfrm>
            <a:custGeom>
              <a:avLst/>
              <a:gdLst>
                <a:gd name="T0" fmla="*/ 38 w 52"/>
                <a:gd name="T1" fmla="*/ 86 h 86"/>
                <a:gd name="T2" fmla="*/ 52 w 52"/>
                <a:gd name="T3" fmla="*/ 51 h 86"/>
                <a:gd name="T4" fmla="*/ 0 w 52"/>
                <a:gd name="T5" fmla="*/ 0 h 86"/>
                <a:gd name="T6" fmla="*/ 0 w 52"/>
                <a:gd name="T7" fmla="*/ 49 h 86"/>
                <a:gd name="T8" fmla="*/ 38 w 52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6">
                  <a:moveTo>
                    <a:pt x="38" y="86"/>
                  </a:moveTo>
                  <a:cubicBezTo>
                    <a:pt x="47" y="77"/>
                    <a:pt x="52" y="65"/>
                    <a:pt x="52" y="51"/>
                  </a:cubicBezTo>
                  <a:cubicBezTo>
                    <a:pt x="52" y="23"/>
                    <a:pt x="29" y="0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38" y="8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614988" y="5033963"/>
              <a:ext cx="425450" cy="247650"/>
            </a:xfrm>
            <a:custGeom>
              <a:avLst/>
              <a:gdLst>
                <a:gd name="T0" fmla="*/ 37 w 88"/>
                <a:gd name="T1" fmla="*/ 0 h 51"/>
                <a:gd name="T2" fmla="*/ 0 w 88"/>
                <a:gd name="T3" fmla="*/ 15 h 51"/>
                <a:gd name="T4" fmla="*/ 37 w 88"/>
                <a:gd name="T5" fmla="*/ 51 h 51"/>
                <a:gd name="T6" fmla="*/ 88 w 88"/>
                <a:gd name="T7" fmla="*/ 51 h 51"/>
                <a:gd name="T8" fmla="*/ 37 w 88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37" y="0"/>
                  </a:moveTo>
                  <a:cubicBezTo>
                    <a:pt x="23" y="0"/>
                    <a:pt x="10" y="5"/>
                    <a:pt x="0" y="15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23"/>
                    <a:pt x="65" y="0"/>
                    <a:pt x="37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892925" y="5033963"/>
              <a:ext cx="425450" cy="247650"/>
            </a:xfrm>
            <a:custGeom>
              <a:avLst/>
              <a:gdLst>
                <a:gd name="T0" fmla="*/ 88 w 88"/>
                <a:gd name="T1" fmla="*/ 15 h 51"/>
                <a:gd name="T2" fmla="*/ 51 w 88"/>
                <a:gd name="T3" fmla="*/ 0 h 51"/>
                <a:gd name="T4" fmla="*/ 0 w 88"/>
                <a:gd name="T5" fmla="*/ 51 h 51"/>
                <a:gd name="T6" fmla="*/ 51 w 88"/>
                <a:gd name="T7" fmla="*/ 51 h 51"/>
                <a:gd name="T8" fmla="*/ 88 w 88"/>
                <a:gd name="T9" fmla="*/ 1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88" y="15"/>
                  </a:moveTo>
                  <a:cubicBezTo>
                    <a:pt x="78" y="5"/>
                    <a:pt x="65" y="0"/>
                    <a:pt x="51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51" y="51"/>
                    <a:pt x="51" y="51"/>
                    <a:pt x="51" y="51"/>
                  </a:cubicBezTo>
                  <a:lnTo>
                    <a:pt x="88" y="15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40288" y="2032000"/>
            <a:ext cx="3252788" cy="3249612"/>
            <a:chOff x="4840288" y="2032000"/>
            <a:chExt cx="3252788" cy="3249612"/>
          </a:xfrm>
        </p:grpSpPr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6467475" y="2032000"/>
              <a:ext cx="0" cy="3249612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H="1">
              <a:off x="4840288" y="3654425"/>
              <a:ext cx="3252788" cy="0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H="1">
              <a:off x="5319713" y="2506663"/>
              <a:ext cx="2298700" cy="2300287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Line 21"/>
            <p:cNvSpPr>
              <a:spLocks noChangeShapeType="1"/>
            </p:cNvSpPr>
            <p:nvPr/>
          </p:nvSpPr>
          <p:spPr bwMode="auto">
            <a:xfrm flipH="1" flipV="1">
              <a:off x="5319713" y="2506663"/>
              <a:ext cx="2298700" cy="2300287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Line 23"/>
            <p:cNvSpPr>
              <a:spLocks noChangeShapeType="1"/>
            </p:cNvSpPr>
            <p:nvPr/>
          </p:nvSpPr>
          <p:spPr bwMode="auto">
            <a:xfrm flipH="1" flipV="1">
              <a:off x="5794375" y="2032000"/>
              <a:ext cx="1344613" cy="3249612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Line 25"/>
            <p:cNvSpPr>
              <a:spLocks noChangeShapeType="1"/>
            </p:cNvSpPr>
            <p:nvPr/>
          </p:nvSpPr>
          <p:spPr bwMode="auto">
            <a:xfrm flipV="1">
              <a:off x="5794375" y="2032000"/>
              <a:ext cx="1344613" cy="3249612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Line 27"/>
            <p:cNvSpPr>
              <a:spLocks noChangeShapeType="1"/>
            </p:cNvSpPr>
            <p:nvPr/>
          </p:nvSpPr>
          <p:spPr bwMode="auto">
            <a:xfrm flipV="1">
              <a:off x="4840288" y="2981325"/>
              <a:ext cx="3252788" cy="1350962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Line 29"/>
            <p:cNvSpPr>
              <a:spLocks noChangeShapeType="1"/>
            </p:cNvSpPr>
            <p:nvPr/>
          </p:nvSpPr>
          <p:spPr bwMode="auto">
            <a:xfrm>
              <a:off x="4840288" y="2981325"/>
              <a:ext cx="3252788" cy="1350962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679571" y="1874954"/>
            <a:ext cx="3571127" cy="3567374"/>
            <a:chOff x="4685113" y="1990892"/>
            <a:chExt cx="3571127" cy="3567374"/>
          </a:xfrm>
        </p:grpSpPr>
        <p:sp>
          <p:nvSpPr>
            <p:cNvPr id="97" name="Oval 96"/>
            <p:cNvSpPr/>
            <p:nvPr/>
          </p:nvSpPr>
          <p:spPr>
            <a:xfrm>
              <a:off x="7899972" y="292614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4685443" y="291453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685113" y="4269290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893428" y="4274039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619009" y="520135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6961388" y="5201998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5633131" y="199089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6955841" y="199089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845685" y="2029618"/>
            <a:ext cx="3252788" cy="3249613"/>
            <a:chOff x="4840288" y="2032000"/>
            <a:chExt cx="3252788" cy="3249613"/>
          </a:xfrm>
          <a:solidFill>
            <a:srgbClr val="C0DFC3"/>
          </a:solidFill>
        </p:grpSpPr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7840663" y="4095750"/>
              <a:ext cx="252413" cy="415925"/>
            </a:xfrm>
            <a:custGeom>
              <a:avLst/>
              <a:gdLst>
                <a:gd name="T0" fmla="*/ 0 w 52"/>
                <a:gd name="T1" fmla="*/ 51 h 86"/>
                <a:gd name="T2" fmla="*/ 14 w 52"/>
                <a:gd name="T3" fmla="*/ 86 h 86"/>
                <a:gd name="T4" fmla="*/ 52 w 52"/>
                <a:gd name="T5" fmla="*/ 49 h 86"/>
                <a:gd name="T6" fmla="*/ 52 w 52"/>
                <a:gd name="T7" fmla="*/ 0 h 86"/>
                <a:gd name="T8" fmla="*/ 0 w 52"/>
                <a:gd name="T9" fmla="*/ 5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6">
                  <a:moveTo>
                    <a:pt x="0" y="51"/>
                  </a:moveTo>
                  <a:cubicBezTo>
                    <a:pt x="0" y="65"/>
                    <a:pt x="6" y="77"/>
                    <a:pt x="14" y="8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3"/>
                    <a:pt x="0" y="5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5" name="Freeform 7"/>
            <p:cNvSpPr>
              <a:spLocks/>
            </p:cNvSpPr>
            <p:nvPr/>
          </p:nvSpPr>
          <p:spPr bwMode="auto">
            <a:xfrm>
              <a:off x="7840663" y="2806700"/>
              <a:ext cx="252413" cy="427037"/>
            </a:xfrm>
            <a:custGeom>
              <a:avLst/>
              <a:gdLst>
                <a:gd name="T0" fmla="*/ 15 w 52"/>
                <a:gd name="T1" fmla="*/ 0 h 88"/>
                <a:gd name="T2" fmla="*/ 0 w 52"/>
                <a:gd name="T3" fmla="*/ 36 h 88"/>
                <a:gd name="T4" fmla="*/ 52 w 52"/>
                <a:gd name="T5" fmla="*/ 88 h 88"/>
                <a:gd name="T6" fmla="*/ 52 w 52"/>
                <a:gd name="T7" fmla="*/ 36 h 88"/>
                <a:gd name="T8" fmla="*/ 15 w 52"/>
                <a:gd name="T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8">
                  <a:moveTo>
                    <a:pt x="15" y="0"/>
                  </a:moveTo>
                  <a:cubicBezTo>
                    <a:pt x="6" y="9"/>
                    <a:pt x="0" y="22"/>
                    <a:pt x="0" y="36"/>
                  </a:cubicBezTo>
                  <a:cubicBezTo>
                    <a:pt x="0" y="65"/>
                    <a:pt x="23" y="88"/>
                    <a:pt x="52" y="88"/>
                  </a:cubicBezTo>
                  <a:cubicBezTo>
                    <a:pt x="52" y="36"/>
                    <a:pt x="52" y="36"/>
                    <a:pt x="52" y="36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6883400" y="2032000"/>
              <a:ext cx="430213" cy="247650"/>
            </a:xfrm>
            <a:custGeom>
              <a:avLst/>
              <a:gdLst>
                <a:gd name="T0" fmla="*/ 52 w 89"/>
                <a:gd name="T1" fmla="*/ 51 h 51"/>
                <a:gd name="T2" fmla="*/ 89 w 89"/>
                <a:gd name="T3" fmla="*/ 36 h 51"/>
                <a:gd name="T4" fmla="*/ 53 w 89"/>
                <a:gd name="T5" fmla="*/ 0 h 51"/>
                <a:gd name="T6" fmla="*/ 0 w 89"/>
                <a:gd name="T7" fmla="*/ 0 h 51"/>
                <a:gd name="T8" fmla="*/ 52 w 89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51">
                  <a:moveTo>
                    <a:pt x="52" y="51"/>
                  </a:moveTo>
                  <a:cubicBezTo>
                    <a:pt x="67" y="51"/>
                    <a:pt x="80" y="45"/>
                    <a:pt x="89" y="3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24" y="51"/>
                    <a:pt x="52" y="51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5614988" y="2032000"/>
              <a:ext cx="425450" cy="247650"/>
            </a:xfrm>
            <a:custGeom>
              <a:avLst/>
              <a:gdLst>
                <a:gd name="T0" fmla="*/ 0 w 88"/>
                <a:gd name="T1" fmla="*/ 36 h 51"/>
                <a:gd name="T2" fmla="*/ 37 w 88"/>
                <a:gd name="T3" fmla="*/ 51 h 51"/>
                <a:gd name="T4" fmla="*/ 88 w 88"/>
                <a:gd name="T5" fmla="*/ 0 h 51"/>
                <a:gd name="T6" fmla="*/ 37 w 88"/>
                <a:gd name="T7" fmla="*/ 0 h 51"/>
                <a:gd name="T8" fmla="*/ 0 w 88"/>
                <a:gd name="T9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0" y="36"/>
                  </a:moveTo>
                  <a:cubicBezTo>
                    <a:pt x="10" y="46"/>
                    <a:pt x="23" y="51"/>
                    <a:pt x="37" y="51"/>
                  </a:cubicBezTo>
                  <a:cubicBezTo>
                    <a:pt x="65" y="51"/>
                    <a:pt x="88" y="28"/>
                    <a:pt x="88" y="0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0" y="3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4840288" y="2806700"/>
              <a:ext cx="252413" cy="427037"/>
            </a:xfrm>
            <a:custGeom>
              <a:avLst/>
              <a:gdLst>
                <a:gd name="T0" fmla="*/ 0 w 52"/>
                <a:gd name="T1" fmla="*/ 88 h 88"/>
                <a:gd name="T2" fmla="*/ 52 w 52"/>
                <a:gd name="T3" fmla="*/ 36 h 88"/>
                <a:gd name="T4" fmla="*/ 37 w 52"/>
                <a:gd name="T5" fmla="*/ 0 h 88"/>
                <a:gd name="T6" fmla="*/ 0 w 52"/>
                <a:gd name="T7" fmla="*/ 36 h 88"/>
                <a:gd name="T8" fmla="*/ 0 w 52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8">
                  <a:moveTo>
                    <a:pt x="0" y="88"/>
                  </a:moveTo>
                  <a:cubicBezTo>
                    <a:pt x="29" y="88"/>
                    <a:pt x="52" y="65"/>
                    <a:pt x="52" y="36"/>
                  </a:cubicBezTo>
                  <a:cubicBezTo>
                    <a:pt x="52" y="22"/>
                    <a:pt x="46" y="9"/>
                    <a:pt x="37" y="0"/>
                  </a:cubicBezTo>
                  <a:cubicBezTo>
                    <a:pt x="0" y="36"/>
                    <a:pt x="0" y="36"/>
                    <a:pt x="0" y="36"/>
                  </a:cubicBezTo>
                  <a:lnTo>
                    <a:pt x="0" y="88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4840288" y="4095750"/>
              <a:ext cx="252413" cy="415925"/>
            </a:xfrm>
            <a:custGeom>
              <a:avLst/>
              <a:gdLst>
                <a:gd name="T0" fmla="*/ 38 w 52"/>
                <a:gd name="T1" fmla="*/ 86 h 86"/>
                <a:gd name="T2" fmla="*/ 52 w 52"/>
                <a:gd name="T3" fmla="*/ 51 h 86"/>
                <a:gd name="T4" fmla="*/ 0 w 52"/>
                <a:gd name="T5" fmla="*/ 0 h 86"/>
                <a:gd name="T6" fmla="*/ 0 w 52"/>
                <a:gd name="T7" fmla="*/ 49 h 86"/>
                <a:gd name="T8" fmla="*/ 38 w 52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86">
                  <a:moveTo>
                    <a:pt x="38" y="86"/>
                  </a:moveTo>
                  <a:cubicBezTo>
                    <a:pt x="47" y="77"/>
                    <a:pt x="52" y="65"/>
                    <a:pt x="52" y="51"/>
                  </a:cubicBezTo>
                  <a:cubicBezTo>
                    <a:pt x="52" y="23"/>
                    <a:pt x="29" y="0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38" y="86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5614988" y="5033963"/>
              <a:ext cx="425450" cy="247650"/>
            </a:xfrm>
            <a:custGeom>
              <a:avLst/>
              <a:gdLst>
                <a:gd name="T0" fmla="*/ 37 w 88"/>
                <a:gd name="T1" fmla="*/ 0 h 51"/>
                <a:gd name="T2" fmla="*/ 0 w 88"/>
                <a:gd name="T3" fmla="*/ 15 h 51"/>
                <a:gd name="T4" fmla="*/ 37 w 88"/>
                <a:gd name="T5" fmla="*/ 51 h 51"/>
                <a:gd name="T6" fmla="*/ 88 w 88"/>
                <a:gd name="T7" fmla="*/ 51 h 51"/>
                <a:gd name="T8" fmla="*/ 37 w 88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37" y="0"/>
                  </a:moveTo>
                  <a:cubicBezTo>
                    <a:pt x="23" y="0"/>
                    <a:pt x="10" y="5"/>
                    <a:pt x="0" y="15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23"/>
                    <a:pt x="65" y="0"/>
                    <a:pt x="37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892925" y="5033963"/>
              <a:ext cx="425450" cy="247650"/>
            </a:xfrm>
            <a:custGeom>
              <a:avLst/>
              <a:gdLst>
                <a:gd name="T0" fmla="*/ 88 w 88"/>
                <a:gd name="T1" fmla="*/ 15 h 51"/>
                <a:gd name="T2" fmla="*/ 51 w 88"/>
                <a:gd name="T3" fmla="*/ 0 h 51"/>
                <a:gd name="T4" fmla="*/ 0 w 88"/>
                <a:gd name="T5" fmla="*/ 51 h 51"/>
                <a:gd name="T6" fmla="*/ 51 w 88"/>
                <a:gd name="T7" fmla="*/ 51 h 51"/>
                <a:gd name="T8" fmla="*/ 88 w 88"/>
                <a:gd name="T9" fmla="*/ 1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51">
                  <a:moveTo>
                    <a:pt x="88" y="15"/>
                  </a:moveTo>
                  <a:cubicBezTo>
                    <a:pt x="78" y="5"/>
                    <a:pt x="65" y="0"/>
                    <a:pt x="51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51" y="51"/>
                    <a:pt x="51" y="51"/>
                    <a:pt x="51" y="51"/>
                  </a:cubicBezTo>
                  <a:lnTo>
                    <a:pt x="88" y="15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5" name="Freeform 5"/>
          <p:cNvSpPr>
            <a:spLocks/>
          </p:cNvSpPr>
          <p:nvPr/>
        </p:nvSpPr>
        <p:spPr bwMode="auto">
          <a:xfrm>
            <a:off x="4840288" y="2027236"/>
            <a:ext cx="3252788" cy="3249612"/>
          </a:xfrm>
          <a:custGeom>
            <a:avLst/>
            <a:gdLst>
              <a:gd name="T0" fmla="*/ 1448 w 2049"/>
              <a:gd name="T1" fmla="*/ 0 h 2047"/>
              <a:gd name="T2" fmla="*/ 601 w 2049"/>
              <a:gd name="T3" fmla="*/ 0 h 2047"/>
              <a:gd name="T4" fmla="*/ 0 w 2049"/>
              <a:gd name="T5" fmla="*/ 598 h 2047"/>
              <a:gd name="T6" fmla="*/ 0 w 2049"/>
              <a:gd name="T7" fmla="*/ 1449 h 2047"/>
              <a:gd name="T8" fmla="*/ 601 w 2049"/>
              <a:gd name="T9" fmla="*/ 2047 h 2047"/>
              <a:gd name="T10" fmla="*/ 1448 w 2049"/>
              <a:gd name="T11" fmla="*/ 2047 h 2047"/>
              <a:gd name="T12" fmla="*/ 2049 w 2049"/>
              <a:gd name="T13" fmla="*/ 1449 h 2047"/>
              <a:gd name="T14" fmla="*/ 2049 w 2049"/>
              <a:gd name="T15" fmla="*/ 598 h 2047"/>
              <a:gd name="T16" fmla="*/ 1448 w 2049"/>
              <a:gd name="T17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49" h="2047">
                <a:moveTo>
                  <a:pt x="1448" y="0"/>
                </a:moveTo>
                <a:lnTo>
                  <a:pt x="601" y="0"/>
                </a:lnTo>
                <a:lnTo>
                  <a:pt x="0" y="598"/>
                </a:lnTo>
                <a:lnTo>
                  <a:pt x="0" y="1449"/>
                </a:lnTo>
                <a:lnTo>
                  <a:pt x="601" y="2047"/>
                </a:lnTo>
                <a:lnTo>
                  <a:pt x="1448" y="2047"/>
                </a:lnTo>
                <a:lnTo>
                  <a:pt x="2049" y="1449"/>
                </a:lnTo>
                <a:lnTo>
                  <a:pt x="2049" y="598"/>
                </a:lnTo>
                <a:lnTo>
                  <a:pt x="1448" y="0"/>
                </a:ln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6" name="Freeform 5"/>
          <p:cNvSpPr>
            <a:spLocks/>
          </p:cNvSpPr>
          <p:nvPr/>
        </p:nvSpPr>
        <p:spPr bwMode="auto">
          <a:xfrm>
            <a:off x="4840288" y="2027236"/>
            <a:ext cx="3252788" cy="3249612"/>
          </a:xfrm>
          <a:custGeom>
            <a:avLst/>
            <a:gdLst>
              <a:gd name="T0" fmla="*/ 1448 w 2049"/>
              <a:gd name="T1" fmla="*/ 0 h 2047"/>
              <a:gd name="T2" fmla="*/ 601 w 2049"/>
              <a:gd name="T3" fmla="*/ 0 h 2047"/>
              <a:gd name="T4" fmla="*/ 0 w 2049"/>
              <a:gd name="T5" fmla="*/ 598 h 2047"/>
              <a:gd name="T6" fmla="*/ 0 w 2049"/>
              <a:gd name="T7" fmla="*/ 1449 h 2047"/>
              <a:gd name="T8" fmla="*/ 601 w 2049"/>
              <a:gd name="T9" fmla="*/ 2047 h 2047"/>
              <a:gd name="T10" fmla="*/ 1448 w 2049"/>
              <a:gd name="T11" fmla="*/ 2047 h 2047"/>
              <a:gd name="T12" fmla="*/ 2049 w 2049"/>
              <a:gd name="T13" fmla="*/ 1449 h 2047"/>
              <a:gd name="T14" fmla="*/ 2049 w 2049"/>
              <a:gd name="T15" fmla="*/ 598 h 2047"/>
              <a:gd name="T16" fmla="*/ 1448 w 2049"/>
              <a:gd name="T17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49" h="2047">
                <a:moveTo>
                  <a:pt x="1448" y="0"/>
                </a:moveTo>
                <a:lnTo>
                  <a:pt x="601" y="0"/>
                </a:lnTo>
                <a:lnTo>
                  <a:pt x="0" y="598"/>
                </a:lnTo>
                <a:lnTo>
                  <a:pt x="0" y="1449"/>
                </a:lnTo>
                <a:lnTo>
                  <a:pt x="601" y="2047"/>
                </a:lnTo>
                <a:lnTo>
                  <a:pt x="1448" y="2047"/>
                </a:lnTo>
                <a:lnTo>
                  <a:pt x="2049" y="1449"/>
                </a:lnTo>
                <a:lnTo>
                  <a:pt x="2049" y="598"/>
                </a:lnTo>
                <a:lnTo>
                  <a:pt x="1448" y="0"/>
                </a:lnTo>
                <a:close/>
              </a:path>
            </a:pathLst>
          </a:custGeom>
          <a:noFill/>
          <a:ln w="19050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9" name="Group 58"/>
          <p:cNvGrpSpPr/>
          <p:nvPr/>
        </p:nvGrpSpPr>
        <p:grpSpPr>
          <a:xfrm>
            <a:off x="5794376" y="2027236"/>
            <a:ext cx="1344612" cy="3251870"/>
            <a:chOff x="5794376" y="2027236"/>
            <a:chExt cx="1344612" cy="3251870"/>
          </a:xfrm>
        </p:grpSpPr>
        <p:cxnSp>
          <p:nvCxnSpPr>
            <p:cNvPr id="57" name="Straight Connector 56"/>
            <p:cNvCxnSpPr>
              <a:stCxn id="106" idx="1"/>
              <a:endCxn id="106" idx="0"/>
            </p:cNvCxnSpPr>
            <p:nvPr/>
          </p:nvCxnSpPr>
          <p:spPr>
            <a:xfrm>
              <a:off x="5794376" y="2027236"/>
              <a:ext cx="1344612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5794376" y="5279106"/>
              <a:ext cx="1344612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107"/>
          <p:cNvGrpSpPr/>
          <p:nvPr/>
        </p:nvGrpSpPr>
        <p:grpSpPr>
          <a:xfrm rot="5400000">
            <a:off x="5801995" y="2012221"/>
            <a:ext cx="1344612" cy="3251870"/>
            <a:chOff x="5794376" y="2027236"/>
            <a:chExt cx="1344612" cy="3251870"/>
          </a:xfrm>
        </p:grpSpPr>
        <p:cxnSp>
          <p:nvCxnSpPr>
            <p:cNvPr id="114" name="Straight Connector 113"/>
            <p:cNvCxnSpPr/>
            <p:nvPr/>
          </p:nvCxnSpPr>
          <p:spPr>
            <a:xfrm>
              <a:off x="5794376" y="2027236"/>
              <a:ext cx="1344612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794376" y="5279106"/>
              <a:ext cx="1344612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oup 115"/>
          <p:cNvGrpSpPr/>
          <p:nvPr/>
        </p:nvGrpSpPr>
        <p:grpSpPr>
          <a:xfrm rot="2700000">
            <a:off x="5801995" y="2027461"/>
            <a:ext cx="1344612" cy="3251870"/>
            <a:chOff x="5794376" y="2027236"/>
            <a:chExt cx="1344612" cy="3251870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5794376" y="2027236"/>
              <a:ext cx="1344612" cy="0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5794376" y="5279106"/>
              <a:ext cx="1344612" cy="0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oup 118"/>
          <p:cNvGrpSpPr/>
          <p:nvPr/>
        </p:nvGrpSpPr>
        <p:grpSpPr>
          <a:xfrm rot="18900000">
            <a:off x="5801164" y="2028347"/>
            <a:ext cx="1344612" cy="3251870"/>
            <a:chOff x="5794376" y="2027236"/>
            <a:chExt cx="1344612" cy="3251870"/>
          </a:xfrm>
        </p:grpSpPr>
        <p:cxnSp>
          <p:nvCxnSpPr>
            <p:cNvPr id="120" name="Straight Connector 119"/>
            <p:cNvCxnSpPr/>
            <p:nvPr/>
          </p:nvCxnSpPr>
          <p:spPr>
            <a:xfrm>
              <a:off x="5794376" y="2027236"/>
              <a:ext cx="1344612" cy="0"/>
            </a:xfrm>
            <a:prstGeom prst="line">
              <a:avLst/>
            </a:prstGeom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5794376" y="5279106"/>
              <a:ext cx="1344612" cy="0"/>
            </a:xfrm>
            <a:prstGeom prst="line">
              <a:avLst/>
            </a:prstGeom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528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4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00"/>
                            </p:stCondLst>
                            <p:childTnLst>
                              <p:par>
                                <p:cTn id="121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3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800"/>
                            </p:stCondLst>
                            <p:childTnLst>
                              <p:par>
                                <p:cTn id="129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700"/>
                            </p:stCondLst>
                            <p:childTnLst>
                              <p:par>
                                <p:cTn id="137" presetID="10" presetClass="exit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106" grpId="0" animBg="1"/>
      <p:bldP spid="10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228" y="478895"/>
            <a:ext cx="8241045" cy="994306"/>
          </a:xfrm>
        </p:spPr>
        <p:txBody>
          <a:bodyPr/>
          <a:lstStyle/>
          <a:p>
            <a:r>
              <a:rPr lang="en-GB" sz="3600" dirty="0"/>
              <a:t>regular nonagon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2017196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9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512904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9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3018472"/>
            <a:ext cx="1781574" cy="307777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9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615360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9 interior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922435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512904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904864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503800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4102639"/>
            <a:ext cx="1781783" cy="7386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91692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4310462"/>
            <a:ext cx="1781574" cy="30777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9 obtuse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91692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0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cxnSp>
        <p:nvCxnSpPr>
          <p:cNvPr id="135" name="Straight Connector 134"/>
          <p:cNvCxnSpPr/>
          <p:nvPr/>
        </p:nvCxnSpPr>
        <p:spPr>
          <a:xfrm flipH="1" flipV="1">
            <a:off x="-2474784" y="2034212"/>
            <a:ext cx="806450" cy="140970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5"/>
          <p:cNvSpPr>
            <a:spLocks/>
          </p:cNvSpPr>
          <p:nvPr/>
        </p:nvSpPr>
        <p:spPr bwMode="auto">
          <a:xfrm>
            <a:off x="4897438" y="2043113"/>
            <a:ext cx="3332163" cy="3284538"/>
          </a:xfrm>
          <a:custGeom>
            <a:avLst/>
            <a:gdLst>
              <a:gd name="T0" fmla="*/ 1049 w 2099"/>
              <a:gd name="T1" fmla="*/ 0 h 2069"/>
              <a:gd name="T2" fmla="*/ 365 w 2099"/>
              <a:gd name="T3" fmla="*/ 251 h 2069"/>
              <a:gd name="T4" fmla="*/ 0 w 2099"/>
              <a:gd name="T5" fmla="*/ 883 h 2069"/>
              <a:gd name="T6" fmla="*/ 128 w 2099"/>
              <a:gd name="T7" fmla="*/ 1601 h 2069"/>
              <a:gd name="T8" fmla="*/ 687 w 2099"/>
              <a:gd name="T9" fmla="*/ 2069 h 2069"/>
              <a:gd name="T10" fmla="*/ 1415 w 2099"/>
              <a:gd name="T11" fmla="*/ 2069 h 2069"/>
              <a:gd name="T12" fmla="*/ 1974 w 2099"/>
              <a:gd name="T13" fmla="*/ 1601 h 2069"/>
              <a:gd name="T14" fmla="*/ 2099 w 2099"/>
              <a:gd name="T15" fmla="*/ 883 h 2069"/>
              <a:gd name="T16" fmla="*/ 1734 w 2099"/>
              <a:gd name="T17" fmla="*/ 251 h 2069"/>
              <a:gd name="T18" fmla="*/ 1049 w 2099"/>
              <a:gd name="T19" fmla="*/ 0 h 2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9" h="2069">
                <a:moveTo>
                  <a:pt x="1049" y="0"/>
                </a:moveTo>
                <a:lnTo>
                  <a:pt x="365" y="251"/>
                </a:lnTo>
                <a:lnTo>
                  <a:pt x="0" y="883"/>
                </a:lnTo>
                <a:lnTo>
                  <a:pt x="128" y="1601"/>
                </a:lnTo>
                <a:lnTo>
                  <a:pt x="687" y="2069"/>
                </a:lnTo>
                <a:lnTo>
                  <a:pt x="1415" y="2069"/>
                </a:lnTo>
                <a:lnTo>
                  <a:pt x="1974" y="1601"/>
                </a:lnTo>
                <a:lnTo>
                  <a:pt x="2099" y="883"/>
                </a:lnTo>
                <a:lnTo>
                  <a:pt x="1734" y="251"/>
                </a:lnTo>
                <a:lnTo>
                  <a:pt x="1049" y="0"/>
                </a:lnTo>
                <a:close/>
              </a:path>
            </a:pathLst>
          </a:custGeom>
          <a:solidFill>
            <a:srgbClr val="AFDEF9"/>
          </a:solidFill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69" name="Group 68"/>
          <p:cNvGrpSpPr/>
          <p:nvPr/>
        </p:nvGrpSpPr>
        <p:grpSpPr>
          <a:xfrm>
            <a:off x="4897438" y="2043113"/>
            <a:ext cx="3332163" cy="3284538"/>
            <a:chOff x="4897438" y="2043113"/>
            <a:chExt cx="3332163" cy="3284538"/>
          </a:xfrm>
          <a:solidFill>
            <a:srgbClr val="C0DFC3"/>
          </a:solidFill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7732713" y="4286250"/>
              <a:ext cx="344488" cy="487363"/>
            </a:xfrm>
            <a:custGeom>
              <a:avLst/>
              <a:gdLst>
                <a:gd name="T0" fmla="*/ 66 w 66"/>
                <a:gd name="T1" fmla="*/ 1 h 93"/>
                <a:gd name="T2" fmla="*/ 57 w 66"/>
                <a:gd name="T3" fmla="*/ 0 h 93"/>
                <a:gd name="T4" fmla="*/ 0 w 66"/>
                <a:gd name="T5" fmla="*/ 57 h 93"/>
                <a:gd name="T6" fmla="*/ 13 w 66"/>
                <a:gd name="T7" fmla="*/ 93 h 93"/>
                <a:gd name="T8" fmla="*/ 57 w 66"/>
                <a:gd name="T9" fmla="*/ 57 h 93"/>
                <a:gd name="T10" fmla="*/ 66 w 66"/>
                <a:gd name="T11" fmla="*/ 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93">
                  <a:moveTo>
                    <a:pt x="66" y="1"/>
                  </a:moveTo>
                  <a:cubicBezTo>
                    <a:pt x="63" y="1"/>
                    <a:pt x="60" y="0"/>
                    <a:pt x="57" y="0"/>
                  </a:cubicBezTo>
                  <a:cubicBezTo>
                    <a:pt x="25" y="0"/>
                    <a:pt x="0" y="26"/>
                    <a:pt x="0" y="57"/>
                  </a:cubicBezTo>
                  <a:cubicBezTo>
                    <a:pt x="0" y="71"/>
                    <a:pt x="5" y="84"/>
                    <a:pt x="13" y="93"/>
                  </a:cubicBezTo>
                  <a:cubicBezTo>
                    <a:pt x="57" y="57"/>
                    <a:pt x="57" y="57"/>
                    <a:pt x="57" y="57"/>
                  </a:cubicBezTo>
                  <a:lnTo>
                    <a:pt x="66" y="1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7931151" y="3189288"/>
              <a:ext cx="298450" cy="542925"/>
            </a:xfrm>
            <a:custGeom>
              <a:avLst/>
              <a:gdLst>
                <a:gd name="T0" fmla="*/ 57 w 57"/>
                <a:gd name="T1" fmla="*/ 49 h 104"/>
                <a:gd name="T2" fmla="*/ 29 w 57"/>
                <a:gd name="T3" fmla="*/ 0 h 104"/>
                <a:gd name="T4" fmla="*/ 0 w 57"/>
                <a:gd name="T5" fmla="*/ 49 h 104"/>
                <a:gd name="T6" fmla="*/ 47 w 57"/>
                <a:gd name="T7" fmla="*/ 104 h 104"/>
                <a:gd name="T8" fmla="*/ 57 w 57"/>
                <a:gd name="T9" fmla="*/ 4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4">
                  <a:moveTo>
                    <a:pt x="57" y="49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2" y="9"/>
                    <a:pt x="0" y="28"/>
                    <a:pt x="0" y="49"/>
                  </a:cubicBezTo>
                  <a:cubicBezTo>
                    <a:pt x="0" y="77"/>
                    <a:pt x="21" y="100"/>
                    <a:pt x="47" y="104"/>
                  </a:cubicBezTo>
                  <a:lnTo>
                    <a:pt x="57" y="4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7356476" y="2341563"/>
              <a:ext cx="444500" cy="403225"/>
            </a:xfrm>
            <a:custGeom>
              <a:avLst/>
              <a:gdLst>
                <a:gd name="T0" fmla="*/ 56 w 85"/>
                <a:gd name="T1" fmla="*/ 19 h 77"/>
                <a:gd name="T2" fmla="*/ 4 w 85"/>
                <a:gd name="T3" fmla="*/ 0 h 77"/>
                <a:gd name="T4" fmla="*/ 0 w 85"/>
                <a:gd name="T5" fmla="*/ 20 h 77"/>
                <a:gd name="T6" fmla="*/ 57 w 85"/>
                <a:gd name="T7" fmla="*/ 77 h 77"/>
                <a:gd name="T8" fmla="*/ 85 w 85"/>
                <a:gd name="T9" fmla="*/ 70 h 77"/>
                <a:gd name="T10" fmla="*/ 56 w 85"/>
                <a:gd name="T11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77">
                  <a:moveTo>
                    <a:pt x="56" y="1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6"/>
                    <a:pt x="0" y="13"/>
                    <a:pt x="0" y="20"/>
                  </a:cubicBezTo>
                  <a:cubicBezTo>
                    <a:pt x="0" y="52"/>
                    <a:pt x="26" y="77"/>
                    <a:pt x="57" y="77"/>
                  </a:cubicBezTo>
                  <a:cubicBezTo>
                    <a:pt x="67" y="77"/>
                    <a:pt x="77" y="74"/>
                    <a:pt x="85" y="70"/>
                  </a:cubicBezTo>
                  <a:lnTo>
                    <a:pt x="56" y="1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6286501" y="2043113"/>
              <a:ext cx="554038" cy="298450"/>
            </a:xfrm>
            <a:custGeom>
              <a:avLst/>
              <a:gdLst>
                <a:gd name="T0" fmla="*/ 53 w 106"/>
                <a:gd name="T1" fmla="*/ 0 h 57"/>
                <a:gd name="T2" fmla="*/ 0 w 106"/>
                <a:gd name="T3" fmla="*/ 20 h 57"/>
                <a:gd name="T4" fmla="*/ 53 w 106"/>
                <a:gd name="T5" fmla="*/ 57 h 57"/>
                <a:gd name="T6" fmla="*/ 106 w 106"/>
                <a:gd name="T7" fmla="*/ 20 h 57"/>
                <a:gd name="T8" fmla="*/ 53 w 106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57">
                  <a:moveTo>
                    <a:pt x="53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8" y="42"/>
                    <a:pt x="29" y="57"/>
                    <a:pt x="53" y="57"/>
                  </a:cubicBezTo>
                  <a:cubicBezTo>
                    <a:pt x="78" y="57"/>
                    <a:pt x="99" y="42"/>
                    <a:pt x="106" y="20"/>
                  </a:cubicBezTo>
                  <a:lnTo>
                    <a:pt x="53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5326063" y="2341563"/>
              <a:ext cx="438150" cy="403225"/>
            </a:xfrm>
            <a:custGeom>
              <a:avLst/>
              <a:gdLst>
                <a:gd name="T0" fmla="*/ 0 w 84"/>
                <a:gd name="T1" fmla="*/ 70 h 77"/>
                <a:gd name="T2" fmla="*/ 28 w 84"/>
                <a:gd name="T3" fmla="*/ 77 h 77"/>
                <a:gd name="T4" fmla="*/ 84 w 84"/>
                <a:gd name="T5" fmla="*/ 20 h 77"/>
                <a:gd name="T6" fmla="*/ 81 w 84"/>
                <a:gd name="T7" fmla="*/ 0 h 77"/>
                <a:gd name="T8" fmla="*/ 29 w 84"/>
                <a:gd name="T9" fmla="*/ 19 h 77"/>
                <a:gd name="T10" fmla="*/ 0 w 84"/>
                <a:gd name="T11" fmla="*/ 7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77">
                  <a:moveTo>
                    <a:pt x="0" y="70"/>
                  </a:moveTo>
                  <a:cubicBezTo>
                    <a:pt x="8" y="74"/>
                    <a:pt x="18" y="77"/>
                    <a:pt x="28" y="77"/>
                  </a:cubicBezTo>
                  <a:cubicBezTo>
                    <a:pt x="59" y="77"/>
                    <a:pt x="84" y="52"/>
                    <a:pt x="84" y="20"/>
                  </a:cubicBezTo>
                  <a:cubicBezTo>
                    <a:pt x="84" y="13"/>
                    <a:pt x="83" y="7"/>
                    <a:pt x="81" y="0"/>
                  </a:cubicBezTo>
                  <a:cubicBezTo>
                    <a:pt x="29" y="19"/>
                    <a:pt x="29" y="19"/>
                    <a:pt x="29" y="19"/>
                  </a:cubicBezTo>
                  <a:lnTo>
                    <a:pt x="0" y="7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4897438" y="3189288"/>
              <a:ext cx="296863" cy="542925"/>
            </a:xfrm>
            <a:custGeom>
              <a:avLst/>
              <a:gdLst>
                <a:gd name="T0" fmla="*/ 57 w 57"/>
                <a:gd name="T1" fmla="*/ 49 h 104"/>
                <a:gd name="T2" fmla="*/ 29 w 57"/>
                <a:gd name="T3" fmla="*/ 0 h 104"/>
                <a:gd name="T4" fmla="*/ 0 w 57"/>
                <a:gd name="T5" fmla="*/ 49 h 104"/>
                <a:gd name="T6" fmla="*/ 10 w 57"/>
                <a:gd name="T7" fmla="*/ 104 h 104"/>
                <a:gd name="T8" fmla="*/ 57 w 57"/>
                <a:gd name="T9" fmla="*/ 4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4">
                  <a:moveTo>
                    <a:pt x="57" y="49"/>
                  </a:moveTo>
                  <a:cubicBezTo>
                    <a:pt x="57" y="28"/>
                    <a:pt x="46" y="9"/>
                    <a:pt x="2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37" y="100"/>
                    <a:pt x="57" y="77"/>
                    <a:pt x="57" y="49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5048251" y="4286250"/>
              <a:ext cx="355600" cy="492125"/>
            </a:xfrm>
            <a:custGeom>
              <a:avLst/>
              <a:gdLst>
                <a:gd name="T0" fmla="*/ 10 w 68"/>
                <a:gd name="T1" fmla="*/ 57 h 94"/>
                <a:gd name="T2" fmla="*/ 54 w 68"/>
                <a:gd name="T3" fmla="*/ 94 h 94"/>
                <a:gd name="T4" fmla="*/ 68 w 68"/>
                <a:gd name="T5" fmla="*/ 57 h 94"/>
                <a:gd name="T6" fmla="*/ 11 w 68"/>
                <a:gd name="T7" fmla="*/ 0 h 94"/>
                <a:gd name="T8" fmla="*/ 0 w 68"/>
                <a:gd name="T9" fmla="*/ 1 h 94"/>
                <a:gd name="T10" fmla="*/ 10 w 68"/>
                <a:gd name="T11" fmla="*/ 5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94">
                  <a:moveTo>
                    <a:pt x="10" y="57"/>
                  </a:moveTo>
                  <a:cubicBezTo>
                    <a:pt x="54" y="94"/>
                    <a:pt x="54" y="94"/>
                    <a:pt x="54" y="94"/>
                  </a:cubicBezTo>
                  <a:cubicBezTo>
                    <a:pt x="62" y="84"/>
                    <a:pt x="68" y="71"/>
                    <a:pt x="68" y="57"/>
                  </a:cubicBezTo>
                  <a:cubicBezTo>
                    <a:pt x="68" y="26"/>
                    <a:pt x="42" y="0"/>
                    <a:pt x="11" y="0"/>
                  </a:cubicBezTo>
                  <a:cubicBezTo>
                    <a:pt x="7" y="0"/>
                    <a:pt x="4" y="1"/>
                    <a:pt x="0" y="1"/>
                  </a:cubicBezTo>
                  <a:lnTo>
                    <a:pt x="10" y="57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5753101" y="5033963"/>
              <a:ext cx="522288" cy="293688"/>
            </a:xfrm>
            <a:custGeom>
              <a:avLst/>
              <a:gdLst>
                <a:gd name="T0" fmla="*/ 43 w 100"/>
                <a:gd name="T1" fmla="*/ 0 h 56"/>
                <a:gd name="T2" fmla="*/ 0 w 100"/>
                <a:gd name="T3" fmla="*/ 19 h 56"/>
                <a:gd name="T4" fmla="*/ 45 w 100"/>
                <a:gd name="T5" fmla="*/ 56 h 56"/>
                <a:gd name="T6" fmla="*/ 100 w 100"/>
                <a:gd name="T7" fmla="*/ 56 h 56"/>
                <a:gd name="T8" fmla="*/ 43 w 100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56">
                  <a:moveTo>
                    <a:pt x="43" y="0"/>
                  </a:moveTo>
                  <a:cubicBezTo>
                    <a:pt x="26" y="0"/>
                    <a:pt x="11" y="7"/>
                    <a:pt x="0" y="19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100" y="56"/>
                    <a:pt x="100" y="56"/>
                    <a:pt x="100" y="56"/>
                  </a:cubicBezTo>
                  <a:cubicBezTo>
                    <a:pt x="100" y="25"/>
                    <a:pt x="74" y="0"/>
                    <a:pt x="43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6856413" y="5033963"/>
              <a:ext cx="515938" cy="293688"/>
            </a:xfrm>
            <a:custGeom>
              <a:avLst/>
              <a:gdLst>
                <a:gd name="T0" fmla="*/ 99 w 99"/>
                <a:gd name="T1" fmla="*/ 19 h 56"/>
                <a:gd name="T2" fmla="*/ 57 w 99"/>
                <a:gd name="T3" fmla="*/ 0 h 56"/>
                <a:gd name="T4" fmla="*/ 0 w 99"/>
                <a:gd name="T5" fmla="*/ 56 h 56"/>
                <a:gd name="T6" fmla="*/ 55 w 99"/>
                <a:gd name="T7" fmla="*/ 56 h 56"/>
                <a:gd name="T8" fmla="*/ 99 w 99"/>
                <a:gd name="T9" fmla="*/ 1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56">
                  <a:moveTo>
                    <a:pt x="99" y="19"/>
                  </a:moveTo>
                  <a:cubicBezTo>
                    <a:pt x="89" y="7"/>
                    <a:pt x="74" y="0"/>
                    <a:pt x="57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55" y="56"/>
                    <a:pt x="55" y="56"/>
                    <a:pt x="55" y="56"/>
                  </a:cubicBezTo>
                  <a:lnTo>
                    <a:pt x="99" y="1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5"/>
          <p:cNvSpPr>
            <a:spLocks/>
          </p:cNvSpPr>
          <p:nvPr/>
        </p:nvSpPr>
        <p:spPr bwMode="auto">
          <a:xfrm>
            <a:off x="6562726" y="2043113"/>
            <a:ext cx="0" cy="3284538"/>
          </a:xfrm>
          <a:custGeom>
            <a:avLst/>
            <a:gdLst>
              <a:gd name="T0" fmla="*/ 0 h 2069"/>
              <a:gd name="T1" fmla="*/ 2069 h 2069"/>
              <a:gd name="T2" fmla="*/ 0 h 206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069">
                <a:moveTo>
                  <a:pt x="0" y="0"/>
                </a:moveTo>
                <a:lnTo>
                  <a:pt x="0" y="206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3" name="Freeform 17"/>
          <p:cNvSpPr>
            <a:spLocks/>
          </p:cNvSpPr>
          <p:nvPr/>
        </p:nvSpPr>
        <p:spPr bwMode="auto">
          <a:xfrm>
            <a:off x="5476876" y="2441575"/>
            <a:ext cx="2109788" cy="2514600"/>
          </a:xfrm>
          <a:custGeom>
            <a:avLst/>
            <a:gdLst>
              <a:gd name="T0" fmla="*/ 0 w 1329"/>
              <a:gd name="T1" fmla="*/ 0 h 1584"/>
              <a:gd name="T2" fmla="*/ 1329 w 1329"/>
              <a:gd name="T3" fmla="*/ 1584 h 1584"/>
              <a:gd name="T4" fmla="*/ 0 w 1329"/>
              <a:gd name="T5" fmla="*/ 0 h 1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29" h="1584">
                <a:moveTo>
                  <a:pt x="0" y="0"/>
                </a:moveTo>
                <a:lnTo>
                  <a:pt x="1329" y="1584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9"/>
          <p:cNvSpPr>
            <a:spLocks/>
          </p:cNvSpPr>
          <p:nvPr/>
        </p:nvSpPr>
        <p:spPr bwMode="auto">
          <a:xfrm>
            <a:off x="5545138" y="2441575"/>
            <a:ext cx="2105025" cy="2514600"/>
          </a:xfrm>
          <a:custGeom>
            <a:avLst/>
            <a:gdLst>
              <a:gd name="T0" fmla="*/ 1326 w 1326"/>
              <a:gd name="T1" fmla="*/ 0 h 1584"/>
              <a:gd name="T2" fmla="*/ 0 w 1326"/>
              <a:gd name="T3" fmla="*/ 1584 h 1584"/>
              <a:gd name="T4" fmla="*/ 1326 w 1326"/>
              <a:gd name="T5" fmla="*/ 0 h 1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26" h="1584">
                <a:moveTo>
                  <a:pt x="1326" y="0"/>
                </a:moveTo>
                <a:lnTo>
                  <a:pt x="0" y="1584"/>
                </a:lnTo>
                <a:lnTo>
                  <a:pt x="132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1"/>
          <p:cNvSpPr>
            <a:spLocks/>
          </p:cNvSpPr>
          <p:nvPr/>
        </p:nvSpPr>
        <p:spPr bwMode="auto">
          <a:xfrm>
            <a:off x="4897438" y="3444875"/>
            <a:ext cx="3232150" cy="569913"/>
          </a:xfrm>
          <a:custGeom>
            <a:avLst/>
            <a:gdLst>
              <a:gd name="T0" fmla="*/ 0 w 2036"/>
              <a:gd name="T1" fmla="*/ 0 h 359"/>
              <a:gd name="T2" fmla="*/ 2036 w 2036"/>
              <a:gd name="T3" fmla="*/ 359 h 359"/>
              <a:gd name="T4" fmla="*/ 0 w 2036"/>
              <a:gd name="T5" fmla="*/ 0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6" h="359">
                <a:moveTo>
                  <a:pt x="0" y="0"/>
                </a:moveTo>
                <a:lnTo>
                  <a:pt x="2036" y="3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23"/>
          <p:cNvSpPr>
            <a:spLocks/>
          </p:cNvSpPr>
          <p:nvPr/>
        </p:nvSpPr>
        <p:spPr bwMode="auto">
          <a:xfrm>
            <a:off x="6562726" y="2043113"/>
            <a:ext cx="0" cy="3284538"/>
          </a:xfrm>
          <a:custGeom>
            <a:avLst/>
            <a:gdLst>
              <a:gd name="T0" fmla="*/ 0 h 2069"/>
              <a:gd name="T1" fmla="*/ 2069 h 2069"/>
              <a:gd name="T2" fmla="*/ 0 h 206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069">
                <a:moveTo>
                  <a:pt x="0" y="0"/>
                </a:moveTo>
                <a:lnTo>
                  <a:pt x="0" y="206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25"/>
          <p:cNvSpPr>
            <a:spLocks/>
          </p:cNvSpPr>
          <p:nvPr/>
        </p:nvSpPr>
        <p:spPr bwMode="auto">
          <a:xfrm>
            <a:off x="5189538" y="2943225"/>
            <a:ext cx="2841625" cy="1641475"/>
          </a:xfrm>
          <a:custGeom>
            <a:avLst/>
            <a:gdLst>
              <a:gd name="T0" fmla="*/ 0 w 1790"/>
              <a:gd name="T1" fmla="*/ 0 h 1034"/>
              <a:gd name="T2" fmla="*/ 1790 w 1790"/>
              <a:gd name="T3" fmla="*/ 1034 h 1034"/>
              <a:gd name="T4" fmla="*/ 0 w 1790"/>
              <a:gd name="T5" fmla="*/ 0 h 1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90" h="1034">
                <a:moveTo>
                  <a:pt x="0" y="0"/>
                </a:moveTo>
                <a:lnTo>
                  <a:pt x="1790" y="1034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27"/>
          <p:cNvSpPr>
            <a:spLocks/>
          </p:cNvSpPr>
          <p:nvPr/>
        </p:nvSpPr>
        <p:spPr bwMode="auto">
          <a:xfrm>
            <a:off x="5983288" y="2243138"/>
            <a:ext cx="1122363" cy="3084513"/>
          </a:xfrm>
          <a:custGeom>
            <a:avLst/>
            <a:gdLst>
              <a:gd name="T0" fmla="*/ 707 w 707"/>
              <a:gd name="T1" fmla="*/ 0 h 1943"/>
              <a:gd name="T2" fmla="*/ 0 w 707"/>
              <a:gd name="T3" fmla="*/ 1943 h 1943"/>
              <a:gd name="T4" fmla="*/ 707 w 707"/>
              <a:gd name="T5" fmla="*/ 0 h 1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7" h="1943">
                <a:moveTo>
                  <a:pt x="707" y="0"/>
                </a:moveTo>
                <a:lnTo>
                  <a:pt x="0" y="1943"/>
                </a:lnTo>
                <a:lnTo>
                  <a:pt x="7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5002213" y="3444875"/>
            <a:ext cx="3227388" cy="569913"/>
          </a:xfrm>
          <a:custGeom>
            <a:avLst/>
            <a:gdLst>
              <a:gd name="T0" fmla="*/ 0 w 2033"/>
              <a:gd name="T1" fmla="*/ 359 h 359"/>
              <a:gd name="T2" fmla="*/ 2033 w 2033"/>
              <a:gd name="T3" fmla="*/ 0 h 359"/>
              <a:gd name="T4" fmla="*/ 0 w 2033"/>
              <a:gd name="T5" fmla="*/ 359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3" h="359">
                <a:moveTo>
                  <a:pt x="0" y="359"/>
                </a:moveTo>
                <a:lnTo>
                  <a:pt x="2033" y="0"/>
                </a:lnTo>
                <a:lnTo>
                  <a:pt x="0" y="3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31"/>
          <p:cNvSpPr>
            <a:spLocks/>
          </p:cNvSpPr>
          <p:nvPr/>
        </p:nvSpPr>
        <p:spPr bwMode="auto">
          <a:xfrm>
            <a:off x="6019801" y="2243138"/>
            <a:ext cx="1123950" cy="3084513"/>
          </a:xfrm>
          <a:custGeom>
            <a:avLst/>
            <a:gdLst>
              <a:gd name="T0" fmla="*/ 0 w 708"/>
              <a:gd name="T1" fmla="*/ 0 h 1943"/>
              <a:gd name="T2" fmla="*/ 708 w 708"/>
              <a:gd name="T3" fmla="*/ 1943 h 1943"/>
              <a:gd name="T4" fmla="*/ 0 w 708"/>
              <a:gd name="T5" fmla="*/ 0 h 1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8" h="1943">
                <a:moveTo>
                  <a:pt x="0" y="0"/>
                </a:moveTo>
                <a:lnTo>
                  <a:pt x="708" y="19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33"/>
          <p:cNvSpPr>
            <a:spLocks/>
          </p:cNvSpPr>
          <p:nvPr/>
        </p:nvSpPr>
        <p:spPr bwMode="auto">
          <a:xfrm>
            <a:off x="5100638" y="2943225"/>
            <a:ext cx="2841625" cy="1641475"/>
          </a:xfrm>
          <a:custGeom>
            <a:avLst/>
            <a:gdLst>
              <a:gd name="T0" fmla="*/ 0 w 1790"/>
              <a:gd name="T1" fmla="*/ 1034 h 1034"/>
              <a:gd name="T2" fmla="*/ 1790 w 1790"/>
              <a:gd name="T3" fmla="*/ 0 h 1034"/>
              <a:gd name="T4" fmla="*/ 0 w 1790"/>
              <a:gd name="T5" fmla="*/ 1034 h 1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90" h="1034">
                <a:moveTo>
                  <a:pt x="0" y="1034"/>
                </a:moveTo>
                <a:lnTo>
                  <a:pt x="1790" y="0"/>
                </a:lnTo>
                <a:lnTo>
                  <a:pt x="0" y="10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8" name="Group 67"/>
          <p:cNvGrpSpPr/>
          <p:nvPr/>
        </p:nvGrpSpPr>
        <p:grpSpPr>
          <a:xfrm>
            <a:off x="4897438" y="2043113"/>
            <a:ext cx="3332163" cy="3284538"/>
            <a:chOff x="4897438" y="2043113"/>
            <a:chExt cx="3332163" cy="3284538"/>
          </a:xfrm>
        </p:grpSpPr>
        <p:sp>
          <p:nvSpPr>
            <p:cNvPr id="44" name="Line 18"/>
            <p:cNvSpPr>
              <a:spLocks noChangeShapeType="1"/>
            </p:cNvSpPr>
            <p:nvPr/>
          </p:nvSpPr>
          <p:spPr bwMode="auto">
            <a:xfrm>
              <a:off x="5476876" y="2441575"/>
              <a:ext cx="2109788" cy="2514600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Line 20"/>
            <p:cNvSpPr>
              <a:spLocks noChangeShapeType="1"/>
            </p:cNvSpPr>
            <p:nvPr/>
          </p:nvSpPr>
          <p:spPr bwMode="auto">
            <a:xfrm flipH="1">
              <a:off x="5545138" y="2441575"/>
              <a:ext cx="2105025" cy="2514600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Line 22"/>
            <p:cNvSpPr>
              <a:spLocks noChangeShapeType="1"/>
            </p:cNvSpPr>
            <p:nvPr/>
          </p:nvSpPr>
          <p:spPr bwMode="auto">
            <a:xfrm>
              <a:off x="4897438" y="3444875"/>
              <a:ext cx="3232150" cy="569913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Line 24"/>
            <p:cNvSpPr>
              <a:spLocks noChangeShapeType="1"/>
            </p:cNvSpPr>
            <p:nvPr/>
          </p:nvSpPr>
          <p:spPr bwMode="auto">
            <a:xfrm>
              <a:off x="6562726" y="2043113"/>
              <a:ext cx="0" cy="3284538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Line 26"/>
            <p:cNvSpPr>
              <a:spLocks noChangeShapeType="1"/>
            </p:cNvSpPr>
            <p:nvPr/>
          </p:nvSpPr>
          <p:spPr bwMode="auto">
            <a:xfrm>
              <a:off x="5189538" y="2943225"/>
              <a:ext cx="2841625" cy="1641475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Line 28"/>
            <p:cNvSpPr>
              <a:spLocks noChangeShapeType="1"/>
            </p:cNvSpPr>
            <p:nvPr/>
          </p:nvSpPr>
          <p:spPr bwMode="auto">
            <a:xfrm flipH="1">
              <a:off x="5983288" y="2243138"/>
              <a:ext cx="1122363" cy="3084513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Line 30"/>
            <p:cNvSpPr>
              <a:spLocks noChangeShapeType="1"/>
            </p:cNvSpPr>
            <p:nvPr/>
          </p:nvSpPr>
          <p:spPr bwMode="auto">
            <a:xfrm flipV="1">
              <a:off x="5002213" y="3444875"/>
              <a:ext cx="3227388" cy="569913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Line 32"/>
            <p:cNvSpPr>
              <a:spLocks noChangeShapeType="1"/>
            </p:cNvSpPr>
            <p:nvPr/>
          </p:nvSpPr>
          <p:spPr bwMode="auto">
            <a:xfrm>
              <a:off x="6019801" y="2243138"/>
              <a:ext cx="1123950" cy="3084513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Line 34"/>
            <p:cNvSpPr>
              <a:spLocks noChangeShapeType="1"/>
            </p:cNvSpPr>
            <p:nvPr/>
          </p:nvSpPr>
          <p:spPr bwMode="auto">
            <a:xfrm flipV="1">
              <a:off x="5100638" y="2943225"/>
              <a:ext cx="2841625" cy="1641475"/>
            </a:xfrm>
            <a:prstGeom prst="line">
              <a:avLst/>
            </a:prstGeom>
            <a:noFill/>
            <a:ln w="20638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4902369" y="2051199"/>
            <a:ext cx="3332163" cy="3284538"/>
            <a:chOff x="4897438" y="2043113"/>
            <a:chExt cx="3332163" cy="3284538"/>
          </a:xfrm>
          <a:solidFill>
            <a:srgbClr val="C0DFC3"/>
          </a:solidFill>
        </p:grpSpPr>
        <p:sp>
          <p:nvSpPr>
            <p:cNvPr id="123" name="Freeform 6"/>
            <p:cNvSpPr>
              <a:spLocks/>
            </p:cNvSpPr>
            <p:nvPr/>
          </p:nvSpPr>
          <p:spPr bwMode="auto">
            <a:xfrm>
              <a:off x="7732713" y="4286250"/>
              <a:ext cx="344488" cy="487363"/>
            </a:xfrm>
            <a:custGeom>
              <a:avLst/>
              <a:gdLst>
                <a:gd name="T0" fmla="*/ 66 w 66"/>
                <a:gd name="T1" fmla="*/ 1 h 93"/>
                <a:gd name="T2" fmla="*/ 57 w 66"/>
                <a:gd name="T3" fmla="*/ 0 h 93"/>
                <a:gd name="T4" fmla="*/ 0 w 66"/>
                <a:gd name="T5" fmla="*/ 57 h 93"/>
                <a:gd name="T6" fmla="*/ 13 w 66"/>
                <a:gd name="T7" fmla="*/ 93 h 93"/>
                <a:gd name="T8" fmla="*/ 57 w 66"/>
                <a:gd name="T9" fmla="*/ 57 h 93"/>
                <a:gd name="T10" fmla="*/ 66 w 66"/>
                <a:gd name="T11" fmla="*/ 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93">
                  <a:moveTo>
                    <a:pt x="66" y="1"/>
                  </a:moveTo>
                  <a:cubicBezTo>
                    <a:pt x="63" y="1"/>
                    <a:pt x="60" y="0"/>
                    <a:pt x="57" y="0"/>
                  </a:cubicBezTo>
                  <a:cubicBezTo>
                    <a:pt x="25" y="0"/>
                    <a:pt x="0" y="26"/>
                    <a:pt x="0" y="57"/>
                  </a:cubicBezTo>
                  <a:cubicBezTo>
                    <a:pt x="0" y="71"/>
                    <a:pt x="5" y="84"/>
                    <a:pt x="13" y="93"/>
                  </a:cubicBezTo>
                  <a:cubicBezTo>
                    <a:pt x="57" y="57"/>
                    <a:pt x="57" y="57"/>
                    <a:pt x="57" y="57"/>
                  </a:cubicBezTo>
                  <a:lnTo>
                    <a:pt x="66" y="1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7"/>
            <p:cNvSpPr>
              <a:spLocks/>
            </p:cNvSpPr>
            <p:nvPr/>
          </p:nvSpPr>
          <p:spPr bwMode="auto">
            <a:xfrm>
              <a:off x="7931151" y="3189288"/>
              <a:ext cx="298450" cy="542925"/>
            </a:xfrm>
            <a:custGeom>
              <a:avLst/>
              <a:gdLst>
                <a:gd name="T0" fmla="*/ 57 w 57"/>
                <a:gd name="T1" fmla="*/ 49 h 104"/>
                <a:gd name="T2" fmla="*/ 29 w 57"/>
                <a:gd name="T3" fmla="*/ 0 h 104"/>
                <a:gd name="T4" fmla="*/ 0 w 57"/>
                <a:gd name="T5" fmla="*/ 49 h 104"/>
                <a:gd name="T6" fmla="*/ 47 w 57"/>
                <a:gd name="T7" fmla="*/ 104 h 104"/>
                <a:gd name="T8" fmla="*/ 57 w 57"/>
                <a:gd name="T9" fmla="*/ 4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4">
                  <a:moveTo>
                    <a:pt x="57" y="49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2" y="9"/>
                    <a:pt x="0" y="28"/>
                    <a:pt x="0" y="49"/>
                  </a:cubicBezTo>
                  <a:cubicBezTo>
                    <a:pt x="0" y="77"/>
                    <a:pt x="21" y="100"/>
                    <a:pt x="47" y="104"/>
                  </a:cubicBezTo>
                  <a:lnTo>
                    <a:pt x="57" y="4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5" name="Freeform 8"/>
            <p:cNvSpPr>
              <a:spLocks/>
            </p:cNvSpPr>
            <p:nvPr/>
          </p:nvSpPr>
          <p:spPr bwMode="auto">
            <a:xfrm>
              <a:off x="7356476" y="2341563"/>
              <a:ext cx="444500" cy="403225"/>
            </a:xfrm>
            <a:custGeom>
              <a:avLst/>
              <a:gdLst>
                <a:gd name="T0" fmla="*/ 56 w 85"/>
                <a:gd name="T1" fmla="*/ 19 h 77"/>
                <a:gd name="T2" fmla="*/ 4 w 85"/>
                <a:gd name="T3" fmla="*/ 0 h 77"/>
                <a:gd name="T4" fmla="*/ 0 w 85"/>
                <a:gd name="T5" fmla="*/ 20 h 77"/>
                <a:gd name="T6" fmla="*/ 57 w 85"/>
                <a:gd name="T7" fmla="*/ 77 h 77"/>
                <a:gd name="T8" fmla="*/ 85 w 85"/>
                <a:gd name="T9" fmla="*/ 70 h 77"/>
                <a:gd name="T10" fmla="*/ 56 w 85"/>
                <a:gd name="T11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77">
                  <a:moveTo>
                    <a:pt x="56" y="1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6"/>
                    <a:pt x="0" y="13"/>
                    <a:pt x="0" y="20"/>
                  </a:cubicBezTo>
                  <a:cubicBezTo>
                    <a:pt x="0" y="52"/>
                    <a:pt x="26" y="77"/>
                    <a:pt x="57" y="77"/>
                  </a:cubicBezTo>
                  <a:cubicBezTo>
                    <a:pt x="67" y="77"/>
                    <a:pt x="77" y="74"/>
                    <a:pt x="85" y="70"/>
                  </a:cubicBezTo>
                  <a:lnTo>
                    <a:pt x="56" y="1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6" name="Freeform 9"/>
            <p:cNvSpPr>
              <a:spLocks/>
            </p:cNvSpPr>
            <p:nvPr/>
          </p:nvSpPr>
          <p:spPr bwMode="auto">
            <a:xfrm>
              <a:off x="6286501" y="2043113"/>
              <a:ext cx="554038" cy="298450"/>
            </a:xfrm>
            <a:custGeom>
              <a:avLst/>
              <a:gdLst>
                <a:gd name="T0" fmla="*/ 53 w 106"/>
                <a:gd name="T1" fmla="*/ 0 h 57"/>
                <a:gd name="T2" fmla="*/ 0 w 106"/>
                <a:gd name="T3" fmla="*/ 20 h 57"/>
                <a:gd name="T4" fmla="*/ 53 w 106"/>
                <a:gd name="T5" fmla="*/ 57 h 57"/>
                <a:gd name="T6" fmla="*/ 106 w 106"/>
                <a:gd name="T7" fmla="*/ 20 h 57"/>
                <a:gd name="T8" fmla="*/ 53 w 106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57">
                  <a:moveTo>
                    <a:pt x="53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8" y="42"/>
                    <a:pt x="29" y="57"/>
                    <a:pt x="53" y="57"/>
                  </a:cubicBezTo>
                  <a:cubicBezTo>
                    <a:pt x="78" y="57"/>
                    <a:pt x="99" y="42"/>
                    <a:pt x="106" y="20"/>
                  </a:cubicBezTo>
                  <a:lnTo>
                    <a:pt x="53" y="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7" name="Freeform 10"/>
            <p:cNvSpPr>
              <a:spLocks/>
            </p:cNvSpPr>
            <p:nvPr/>
          </p:nvSpPr>
          <p:spPr bwMode="auto">
            <a:xfrm>
              <a:off x="5326063" y="2341563"/>
              <a:ext cx="438150" cy="403225"/>
            </a:xfrm>
            <a:custGeom>
              <a:avLst/>
              <a:gdLst>
                <a:gd name="T0" fmla="*/ 0 w 84"/>
                <a:gd name="T1" fmla="*/ 70 h 77"/>
                <a:gd name="T2" fmla="*/ 28 w 84"/>
                <a:gd name="T3" fmla="*/ 77 h 77"/>
                <a:gd name="T4" fmla="*/ 84 w 84"/>
                <a:gd name="T5" fmla="*/ 20 h 77"/>
                <a:gd name="T6" fmla="*/ 81 w 84"/>
                <a:gd name="T7" fmla="*/ 0 h 77"/>
                <a:gd name="T8" fmla="*/ 29 w 84"/>
                <a:gd name="T9" fmla="*/ 19 h 77"/>
                <a:gd name="T10" fmla="*/ 0 w 84"/>
                <a:gd name="T11" fmla="*/ 7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77">
                  <a:moveTo>
                    <a:pt x="0" y="70"/>
                  </a:moveTo>
                  <a:cubicBezTo>
                    <a:pt x="8" y="74"/>
                    <a:pt x="18" y="77"/>
                    <a:pt x="28" y="77"/>
                  </a:cubicBezTo>
                  <a:cubicBezTo>
                    <a:pt x="59" y="77"/>
                    <a:pt x="84" y="52"/>
                    <a:pt x="84" y="20"/>
                  </a:cubicBezTo>
                  <a:cubicBezTo>
                    <a:pt x="84" y="13"/>
                    <a:pt x="83" y="7"/>
                    <a:pt x="81" y="0"/>
                  </a:cubicBezTo>
                  <a:cubicBezTo>
                    <a:pt x="29" y="19"/>
                    <a:pt x="29" y="19"/>
                    <a:pt x="29" y="19"/>
                  </a:cubicBezTo>
                  <a:lnTo>
                    <a:pt x="0" y="70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1"/>
            <p:cNvSpPr>
              <a:spLocks/>
            </p:cNvSpPr>
            <p:nvPr/>
          </p:nvSpPr>
          <p:spPr bwMode="auto">
            <a:xfrm>
              <a:off x="4897438" y="3189288"/>
              <a:ext cx="296863" cy="542925"/>
            </a:xfrm>
            <a:custGeom>
              <a:avLst/>
              <a:gdLst>
                <a:gd name="T0" fmla="*/ 57 w 57"/>
                <a:gd name="T1" fmla="*/ 49 h 104"/>
                <a:gd name="T2" fmla="*/ 29 w 57"/>
                <a:gd name="T3" fmla="*/ 0 h 104"/>
                <a:gd name="T4" fmla="*/ 0 w 57"/>
                <a:gd name="T5" fmla="*/ 49 h 104"/>
                <a:gd name="T6" fmla="*/ 10 w 57"/>
                <a:gd name="T7" fmla="*/ 104 h 104"/>
                <a:gd name="T8" fmla="*/ 57 w 57"/>
                <a:gd name="T9" fmla="*/ 4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04">
                  <a:moveTo>
                    <a:pt x="57" y="49"/>
                  </a:moveTo>
                  <a:cubicBezTo>
                    <a:pt x="57" y="28"/>
                    <a:pt x="46" y="9"/>
                    <a:pt x="2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37" y="100"/>
                    <a:pt x="57" y="77"/>
                    <a:pt x="57" y="49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9" name="Freeform 12"/>
            <p:cNvSpPr>
              <a:spLocks/>
            </p:cNvSpPr>
            <p:nvPr/>
          </p:nvSpPr>
          <p:spPr bwMode="auto">
            <a:xfrm>
              <a:off x="5048251" y="4286250"/>
              <a:ext cx="355600" cy="492125"/>
            </a:xfrm>
            <a:custGeom>
              <a:avLst/>
              <a:gdLst>
                <a:gd name="T0" fmla="*/ 10 w 68"/>
                <a:gd name="T1" fmla="*/ 57 h 94"/>
                <a:gd name="T2" fmla="*/ 54 w 68"/>
                <a:gd name="T3" fmla="*/ 94 h 94"/>
                <a:gd name="T4" fmla="*/ 68 w 68"/>
                <a:gd name="T5" fmla="*/ 57 h 94"/>
                <a:gd name="T6" fmla="*/ 11 w 68"/>
                <a:gd name="T7" fmla="*/ 0 h 94"/>
                <a:gd name="T8" fmla="*/ 0 w 68"/>
                <a:gd name="T9" fmla="*/ 1 h 94"/>
                <a:gd name="T10" fmla="*/ 10 w 68"/>
                <a:gd name="T11" fmla="*/ 5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94">
                  <a:moveTo>
                    <a:pt x="10" y="57"/>
                  </a:moveTo>
                  <a:cubicBezTo>
                    <a:pt x="54" y="94"/>
                    <a:pt x="54" y="94"/>
                    <a:pt x="54" y="94"/>
                  </a:cubicBezTo>
                  <a:cubicBezTo>
                    <a:pt x="62" y="84"/>
                    <a:pt x="68" y="71"/>
                    <a:pt x="68" y="57"/>
                  </a:cubicBezTo>
                  <a:cubicBezTo>
                    <a:pt x="68" y="26"/>
                    <a:pt x="42" y="0"/>
                    <a:pt x="11" y="0"/>
                  </a:cubicBezTo>
                  <a:cubicBezTo>
                    <a:pt x="7" y="0"/>
                    <a:pt x="4" y="1"/>
                    <a:pt x="0" y="1"/>
                  </a:cubicBezTo>
                  <a:lnTo>
                    <a:pt x="10" y="57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3"/>
            <p:cNvSpPr>
              <a:spLocks/>
            </p:cNvSpPr>
            <p:nvPr/>
          </p:nvSpPr>
          <p:spPr bwMode="auto">
            <a:xfrm>
              <a:off x="5753101" y="5033963"/>
              <a:ext cx="522288" cy="293688"/>
            </a:xfrm>
            <a:custGeom>
              <a:avLst/>
              <a:gdLst>
                <a:gd name="T0" fmla="*/ 43 w 100"/>
                <a:gd name="T1" fmla="*/ 0 h 56"/>
                <a:gd name="T2" fmla="*/ 0 w 100"/>
                <a:gd name="T3" fmla="*/ 19 h 56"/>
                <a:gd name="T4" fmla="*/ 45 w 100"/>
                <a:gd name="T5" fmla="*/ 56 h 56"/>
                <a:gd name="T6" fmla="*/ 100 w 100"/>
                <a:gd name="T7" fmla="*/ 56 h 56"/>
                <a:gd name="T8" fmla="*/ 43 w 100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56">
                  <a:moveTo>
                    <a:pt x="43" y="0"/>
                  </a:moveTo>
                  <a:cubicBezTo>
                    <a:pt x="26" y="0"/>
                    <a:pt x="11" y="7"/>
                    <a:pt x="0" y="19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100" y="56"/>
                    <a:pt x="100" y="56"/>
                    <a:pt x="100" y="56"/>
                  </a:cubicBezTo>
                  <a:cubicBezTo>
                    <a:pt x="100" y="25"/>
                    <a:pt x="74" y="0"/>
                    <a:pt x="43" y="0"/>
                  </a:cubicBez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4"/>
            <p:cNvSpPr>
              <a:spLocks/>
            </p:cNvSpPr>
            <p:nvPr/>
          </p:nvSpPr>
          <p:spPr bwMode="auto">
            <a:xfrm>
              <a:off x="6856413" y="5033963"/>
              <a:ext cx="515938" cy="293688"/>
            </a:xfrm>
            <a:custGeom>
              <a:avLst/>
              <a:gdLst>
                <a:gd name="T0" fmla="*/ 99 w 99"/>
                <a:gd name="T1" fmla="*/ 19 h 56"/>
                <a:gd name="T2" fmla="*/ 57 w 99"/>
                <a:gd name="T3" fmla="*/ 0 h 56"/>
                <a:gd name="T4" fmla="*/ 0 w 99"/>
                <a:gd name="T5" fmla="*/ 56 h 56"/>
                <a:gd name="T6" fmla="*/ 55 w 99"/>
                <a:gd name="T7" fmla="*/ 56 h 56"/>
                <a:gd name="T8" fmla="*/ 99 w 99"/>
                <a:gd name="T9" fmla="*/ 1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56">
                  <a:moveTo>
                    <a:pt x="99" y="19"/>
                  </a:moveTo>
                  <a:cubicBezTo>
                    <a:pt x="89" y="7"/>
                    <a:pt x="74" y="0"/>
                    <a:pt x="57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55" y="56"/>
                    <a:pt x="55" y="56"/>
                    <a:pt x="55" y="56"/>
                  </a:cubicBezTo>
                  <a:lnTo>
                    <a:pt x="99" y="19"/>
                  </a:lnTo>
                  <a:close/>
                </a:path>
              </a:pathLst>
            </a:custGeom>
            <a:grpFill/>
            <a:ln w="1270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black"/>
          <p:cNvSpPr>
            <a:spLocks/>
          </p:cNvSpPr>
          <p:nvPr/>
        </p:nvSpPr>
        <p:spPr bwMode="auto">
          <a:xfrm>
            <a:off x="4897438" y="2043113"/>
            <a:ext cx="3332163" cy="3284538"/>
          </a:xfrm>
          <a:custGeom>
            <a:avLst/>
            <a:gdLst>
              <a:gd name="T0" fmla="*/ 1049 w 2099"/>
              <a:gd name="T1" fmla="*/ 0 h 2069"/>
              <a:gd name="T2" fmla="*/ 365 w 2099"/>
              <a:gd name="T3" fmla="*/ 251 h 2069"/>
              <a:gd name="T4" fmla="*/ 0 w 2099"/>
              <a:gd name="T5" fmla="*/ 883 h 2069"/>
              <a:gd name="T6" fmla="*/ 128 w 2099"/>
              <a:gd name="T7" fmla="*/ 1601 h 2069"/>
              <a:gd name="T8" fmla="*/ 687 w 2099"/>
              <a:gd name="T9" fmla="*/ 2069 h 2069"/>
              <a:gd name="T10" fmla="*/ 1415 w 2099"/>
              <a:gd name="T11" fmla="*/ 2069 h 2069"/>
              <a:gd name="T12" fmla="*/ 1974 w 2099"/>
              <a:gd name="T13" fmla="*/ 1601 h 2069"/>
              <a:gd name="T14" fmla="*/ 2099 w 2099"/>
              <a:gd name="T15" fmla="*/ 883 h 2069"/>
              <a:gd name="T16" fmla="*/ 1734 w 2099"/>
              <a:gd name="T17" fmla="*/ 251 h 2069"/>
              <a:gd name="T18" fmla="*/ 1049 w 2099"/>
              <a:gd name="T19" fmla="*/ 0 h 2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9" h="2069">
                <a:moveTo>
                  <a:pt x="1049" y="0"/>
                </a:moveTo>
                <a:lnTo>
                  <a:pt x="365" y="251"/>
                </a:lnTo>
                <a:lnTo>
                  <a:pt x="0" y="883"/>
                </a:lnTo>
                <a:lnTo>
                  <a:pt x="128" y="1601"/>
                </a:lnTo>
                <a:lnTo>
                  <a:pt x="687" y="2069"/>
                </a:lnTo>
                <a:lnTo>
                  <a:pt x="1415" y="2069"/>
                </a:lnTo>
                <a:lnTo>
                  <a:pt x="1974" y="1601"/>
                </a:lnTo>
                <a:lnTo>
                  <a:pt x="2099" y="883"/>
                </a:lnTo>
                <a:lnTo>
                  <a:pt x="1734" y="251"/>
                </a:lnTo>
                <a:lnTo>
                  <a:pt x="1049" y="0"/>
                </a:lnTo>
                <a:close/>
              </a:path>
            </a:pathLst>
          </a:custGeom>
          <a:noFill/>
          <a:ln w="28575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04" name="red"/>
          <p:cNvSpPr>
            <a:spLocks/>
          </p:cNvSpPr>
          <p:nvPr/>
        </p:nvSpPr>
        <p:spPr bwMode="auto">
          <a:xfrm>
            <a:off x="4897438" y="2043736"/>
            <a:ext cx="3332163" cy="3284538"/>
          </a:xfrm>
          <a:custGeom>
            <a:avLst/>
            <a:gdLst>
              <a:gd name="T0" fmla="*/ 1049 w 2099"/>
              <a:gd name="T1" fmla="*/ 0 h 2069"/>
              <a:gd name="T2" fmla="*/ 365 w 2099"/>
              <a:gd name="T3" fmla="*/ 251 h 2069"/>
              <a:gd name="T4" fmla="*/ 0 w 2099"/>
              <a:gd name="T5" fmla="*/ 883 h 2069"/>
              <a:gd name="T6" fmla="*/ 128 w 2099"/>
              <a:gd name="T7" fmla="*/ 1601 h 2069"/>
              <a:gd name="T8" fmla="*/ 687 w 2099"/>
              <a:gd name="T9" fmla="*/ 2069 h 2069"/>
              <a:gd name="T10" fmla="*/ 1415 w 2099"/>
              <a:gd name="T11" fmla="*/ 2069 h 2069"/>
              <a:gd name="T12" fmla="*/ 1974 w 2099"/>
              <a:gd name="T13" fmla="*/ 1601 h 2069"/>
              <a:gd name="T14" fmla="*/ 2099 w 2099"/>
              <a:gd name="T15" fmla="*/ 883 h 2069"/>
              <a:gd name="T16" fmla="*/ 1734 w 2099"/>
              <a:gd name="T17" fmla="*/ 251 h 2069"/>
              <a:gd name="T18" fmla="*/ 1049 w 2099"/>
              <a:gd name="T19" fmla="*/ 0 h 2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99" h="2069">
                <a:moveTo>
                  <a:pt x="1049" y="0"/>
                </a:moveTo>
                <a:lnTo>
                  <a:pt x="365" y="251"/>
                </a:lnTo>
                <a:lnTo>
                  <a:pt x="0" y="883"/>
                </a:lnTo>
                <a:lnTo>
                  <a:pt x="128" y="1601"/>
                </a:lnTo>
                <a:lnTo>
                  <a:pt x="687" y="2069"/>
                </a:lnTo>
                <a:lnTo>
                  <a:pt x="1415" y="2069"/>
                </a:lnTo>
                <a:lnTo>
                  <a:pt x="1974" y="1601"/>
                </a:lnTo>
                <a:lnTo>
                  <a:pt x="2099" y="883"/>
                </a:lnTo>
                <a:lnTo>
                  <a:pt x="1734" y="251"/>
                </a:lnTo>
                <a:lnTo>
                  <a:pt x="1049" y="0"/>
                </a:lnTo>
                <a:close/>
              </a:path>
            </a:pathLst>
          </a:custGeom>
          <a:noFill/>
          <a:ln w="28575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4766262" y="1909089"/>
            <a:ext cx="3616532" cy="3585537"/>
            <a:chOff x="4630321" y="1919706"/>
            <a:chExt cx="3616532" cy="3585537"/>
          </a:xfrm>
        </p:grpSpPr>
        <p:sp>
          <p:nvSpPr>
            <p:cNvPr id="97" name="Oval 96"/>
            <p:cNvSpPr/>
            <p:nvPr/>
          </p:nvSpPr>
          <p:spPr>
            <a:xfrm>
              <a:off x="7890585" y="327639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5162801" y="229627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779410" y="441026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719463" y="4412129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682021" y="5138538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6836249" y="5148975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6246793" y="1919706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7323280" y="2321939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Oval 104"/>
            <p:cNvSpPr/>
            <p:nvPr/>
          </p:nvSpPr>
          <p:spPr>
            <a:xfrm>
              <a:off x="4630321" y="3278091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063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104" grpId="0" animBg="1"/>
      <p:bldP spid="10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006" y="478895"/>
            <a:ext cx="8224267" cy="994306"/>
          </a:xfrm>
        </p:spPr>
        <p:txBody>
          <a:bodyPr/>
          <a:lstStyle/>
          <a:p>
            <a:r>
              <a:rPr lang="en-GB" sz="3600" dirty="0"/>
              <a:t>regular decagon</a:t>
            </a:r>
            <a:endParaRPr lang="en-GB" sz="3600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38026" y="2017196"/>
            <a:ext cx="1781574" cy="307777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10 straight sides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38026" y="2512904"/>
            <a:ext cx="1781574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10 vertices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38026" y="2912958"/>
            <a:ext cx="1781574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10 lines of symmetry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38026" y="3615360"/>
            <a:ext cx="1781574" cy="307777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10 interior angles</a:t>
            </a:r>
          </a:p>
        </p:txBody>
      </p:sp>
      <p:sp>
        <p:nvSpPr>
          <p:cNvPr id="39" name="Q1"/>
          <p:cNvSpPr txBox="1"/>
          <p:nvPr/>
        </p:nvSpPr>
        <p:spPr>
          <a:xfrm>
            <a:off x="755651" y="1922435"/>
            <a:ext cx="1781783" cy="523220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</a:t>
            </a:r>
            <a:br>
              <a:rPr lang="en-GB" sz="1400" dirty="0"/>
            </a:br>
            <a:r>
              <a:rPr lang="en-GB" sz="1400" dirty="0"/>
              <a:t>straight sides?</a:t>
            </a:r>
          </a:p>
        </p:txBody>
      </p:sp>
      <p:sp>
        <p:nvSpPr>
          <p:cNvPr id="40" name="Q2"/>
          <p:cNvSpPr txBox="1"/>
          <p:nvPr/>
        </p:nvSpPr>
        <p:spPr>
          <a:xfrm>
            <a:off x="755651" y="2512904"/>
            <a:ext cx="1781783" cy="307777"/>
          </a:xfrm>
          <a:prstGeom prst="rect">
            <a:avLst/>
          </a:prstGeom>
          <a:solidFill>
            <a:srgbClr val="FFE864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vertices?</a:t>
            </a:r>
          </a:p>
        </p:txBody>
      </p:sp>
      <p:sp>
        <p:nvSpPr>
          <p:cNvPr id="46" name="Q3"/>
          <p:cNvSpPr txBox="1"/>
          <p:nvPr/>
        </p:nvSpPr>
        <p:spPr>
          <a:xfrm>
            <a:off x="755651" y="2904864"/>
            <a:ext cx="1781783" cy="523220"/>
          </a:xfrm>
          <a:prstGeom prst="rect">
            <a:avLst/>
          </a:prstGeom>
          <a:solidFill>
            <a:srgbClr val="BED97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lines of symmetry?</a:t>
            </a:r>
          </a:p>
        </p:txBody>
      </p:sp>
      <p:sp>
        <p:nvSpPr>
          <p:cNvPr id="47" name="Q4"/>
          <p:cNvSpPr txBox="1"/>
          <p:nvPr/>
        </p:nvSpPr>
        <p:spPr>
          <a:xfrm>
            <a:off x="755651" y="3503800"/>
            <a:ext cx="1781783" cy="523220"/>
          </a:xfrm>
          <a:prstGeom prst="rect">
            <a:avLst/>
          </a:prstGeom>
          <a:solidFill>
            <a:srgbClr val="4DC1F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interior angles?</a:t>
            </a:r>
          </a:p>
        </p:txBody>
      </p:sp>
      <p:sp>
        <p:nvSpPr>
          <p:cNvPr id="23" name="Q5"/>
          <p:cNvSpPr txBox="1"/>
          <p:nvPr/>
        </p:nvSpPr>
        <p:spPr>
          <a:xfrm>
            <a:off x="755650" y="4102639"/>
            <a:ext cx="1781783" cy="738664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What type of angles can you see in this shape?</a:t>
            </a:r>
          </a:p>
        </p:txBody>
      </p:sp>
      <p:sp>
        <p:nvSpPr>
          <p:cNvPr id="74" name="Q7"/>
          <p:cNvSpPr txBox="1"/>
          <p:nvPr/>
        </p:nvSpPr>
        <p:spPr>
          <a:xfrm>
            <a:off x="755650" y="4916922"/>
            <a:ext cx="1781783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many pairs of parallel lines?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8026" y="4310462"/>
            <a:ext cx="1781574" cy="307777"/>
          </a:xfrm>
          <a:prstGeom prst="rect">
            <a:avLst/>
          </a:prstGeom>
          <a:solidFill>
            <a:srgbClr val="F8BD9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10 obtuse angles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38026" y="4916922"/>
            <a:ext cx="1781574" cy="523220"/>
          </a:xfrm>
          <a:prstGeom prst="rect">
            <a:avLst/>
          </a:prstGeom>
          <a:solidFill>
            <a:srgbClr val="9D9CCD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 pairs of </a:t>
            </a:r>
            <a:br>
              <a:rPr lang="en-GB" sz="1400" dirty="0"/>
            </a:br>
            <a:r>
              <a:rPr lang="en-GB" sz="1400" dirty="0"/>
              <a:t>parallel lines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4864100" y="2058988"/>
            <a:ext cx="3236912" cy="3084513"/>
          </a:xfrm>
          <a:custGeom>
            <a:avLst/>
            <a:gdLst>
              <a:gd name="T0" fmla="*/ 1335 w 2039"/>
              <a:gd name="T1" fmla="*/ 0 h 1943"/>
              <a:gd name="T2" fmla="*/ 704 w 2039"/>
              <a:gd name="T3" fmla="*/ 0 h 1943"/>
              <a:gd name="T4" fmla="*/ 196 w 2039"/>
              <a:gd name="T5" fmla="*/ 369 h 1943"/>
              <a:gd name="T6" fmla="*/ 0 w 2039"/>
              <a:gd name="T7" fmla="*/ 970 h 1943"/>
              <a:gd name="T8" fmla="*/ 196 w 2039"/>
              <a:gd name="T9" fmla="*/ 1571 h 1943"/>
              <a:gd name="T10" fmla="*/ 704 w 2039"/>
              <a:gd name="T11" fmla="*/ 1943 h 1943"/>
              <a:gd name="T12" fmla="*/ 1335 w 2039"/>
              <a:gd name="T13" fmla="*/ 1943 h 1943"/>
              <a:gd name="T14" fmla="*/ 1845 w 2039"/>
              <a:gd name="T15" fmla="*/ 1571 h 1943"/>
              <a:gd name="T16" fmla="*/ 2039 w 2039"/>
              <a:gd name="T17" fmla="*/ 970 h 1943"/>
              <a:gd name="T18" fmla="*/ 1845 w 2039"/>
              <a:gd name="T19" fmla="*/ 369 h 1943"/>
              <a:gd name="T20" fmla="*/ 1335 w 2039"/>
              <a:gd name="T21" fmla="*/ 0 h 1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039" h="1943">
                <a:moveTo>
                  <a:pt x="1335" y="0"/>
                </a:moveTo>
                <a:lnTo>
                  <a:pt x="704" y="0"/>
                </a:lnTo>
                <a:lnTo>
                  <a:pt x="196" y="369"/>
                </a:lnTo>
                <a:lnTo>
                  <a:pt x="0" y="970"/>
                </a:lnTo>
                <a:lnTo>
                  <a:pt x="196" y="1571"/>
                </a:lnTo>
                <a:lnTo>
                  <a:pt x="704" y="1943"/>
                </a:lnTo>
                <a:lnTo>
                  <a:pt x="1335" y="1943"/>
                </a:lnTo>
                <a:lnTo>
                  <a:pt x="1845" y="1571"/>
                </a:lnTo>
                <a:lnTo>
                  <a:pt x="2039" y="970"/>
                </a:lnTo>
                <a:lnTo>
                  <a:pt x="1845" y="369"/>
                </a:lnTo>
                <a:lnTo>
                  <a:pt x="1335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81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04" name="Group 103"/>
          <p:cNvGrpSpPr/>
          <p:nvPr/>
        </p:nvGrpSpPr>
        <p:grpSpPr>
          <a:xfrm>
            <a:off x="4864100" y="2058988"/>
            <a:ext cx="3236912" cy="3084513"/>
            <a:chOff x="4864100" y="2058988"/>
            <a:chExt cx="3236912" cy="3084513"/>
          </a:xfrm>
        </p:grpSpPr>
        <p:sp>
          <p:nvSpPr>
            <p:cNvPr id="18" name="Line 7"/>
            <p:cNvSpPr>
              <a:spLocks noChangeShapeType="1"/>
            </p:cNvSpPr>
            <p:nvPr/>
          </p:nvSpPr>
          <p:spPr bwMode="auto">
            <a:xfrm>
              <a:off x="6484938" y="2058988"/>
              <a:ext cx="0" cy="3084513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Line 9"/>
            <p:cNvSpPr>
              <a:spLocks noChangeShapeType="1"/>
            </p:cNvSpPr>
            <p:nvPr/>
          </p:nvSpPr>
          <p:spPr bwMode="auto">
            <a:xfrm flipH="1">
              <a:off x="4864100" y="3598863"/>
              <a:ext cx="3236912" cy="0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Line 11"/>
            <p:cNvSpPr>
              <a:spLocks noChangeShapeType="1"/>
            </p:cNvSpPr>
            <p:nvPr/>
          </p:nvSpPr>
          <p:spPr bwMode="auto">
            <a:xfrm>
              <a:off x="5578475" y="2354263"/>
              <a:ext cx="1808162" cy="2493963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Line 13"/>
            <p:cNvSpPr>
              <a:spLocks noChangeShapeType="1"/>
            </p:cNvSpPr>
            <p:nvPr/>
          </p:nvSpPr>
          <p:spPr bwMode="auto">
            <a:xfrm flipH="1">
              <a:off x="5175250" y="2644775"/>
              <a:ext cx="2617787" cy="1908175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Line 15"/>
            <p:cNvSpPr>
              <a:spLocks noChangeShapeType="1"/>
            </p:cNvSpPr>
            <p:nvPr/>
          </p:nvSpPr>
          <p:spPr bwMode="auto">
            <a:xfrm flipH="1">
              <a:off x="5578475" y="2354263"/>
              <a:ext cx="1808162" cy="2493963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Line 17"/>
            <p:cNvSpPr>
              <a:spLocks noChangeShapeType="1"/>
            </p:cNvSpPr>
            <p:nvPr/>
          </p:nvSpPr>
          <p:spPr bwMode="auto">
            <a:xfrm flipH="1" flipV="1">
              <a:off x="5175250" y="2644775"/>
              <a:ext cx="2617787" cy="1908175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Line 19"/>
            <p:cNvSpPr>
              <a:spLocks noChangeShapeType="1"/>
            </p:cNvSpPr>
            <p:nvPr/>
          </p:nvSpPr>
          <p:spPr bwMode="auto">
            <a:xfrm flipH="1">
              <a:off x="5018088" y="3122613"/>
              <a:ext cx="2928937" cy="954088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Line 21"/>
            <p:cNvSpPr>
              <a:spLocks noChangeShapeType="1"/>
            </p:cNvSpPr>
            <p:nvPr/>
          </p:nvSpPr>
          <p:spPr bwMode="auto">
            <a:xfrm flipH="1" flipV="1">
              <a:off x="5981700" y="2058988"/>
              <a:ext cx="1001712" cy="3084513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Line 23"/>
            <p:cNvSpPr>
              <a:spLocks noChangeShapeType="1"/>
            </p:cNvSpPr>
            <p:nvPr/>
          </p:nvSpPr>
          <p:spPr bwMode="auto">
            <a:xfrm>
              <a:off x="5018088" y="3122613"/>
              <a:ext cx="2928937" cy="954088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Line 25"/>
            <p:cNvSpPr>
              <a:spLocks noChangeShapeType="1"/>
            </p:cNvSpPr>
            <p:nvPr/>
          </p:nvSpPr>
          <p:spPr bwMode="auto">
            <a:xfrm flipH="1">
              <a:off x="5981700" y="2058988"/>
              <a:ext cx="1001712" cy="3084513"/>
            </a:xfrm>
            <a:prstGeom prst="line">
              <a:avLst/>
            </a:prstGeom>
            <a:noFill/>
            <a:ln w="19050" cap="flat">
              <a:solidFill>
                <a:srgbClr val="FF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4864100" y="2058988"/>
            <a:ext cx="3236913" cy="3084513"/>
            <a:chOff x="4864100" y="2058988"/>
            <a:chExt cx="3236913" cy="3084513"/>
          </a:xfrm>
          <a:solidFill>
            <a:srgbClr val="C0DFC3"/>
          </a:solidFill>
        </p:grpSpPr>
        <p:sp>
          <p:nvSpPr>
            <p:cNvPr id="58" name="Freeform 26"/>
            <p:cNvSpPr>
              <a:spLocks/>
            </p:cNvSpPr>
            <p:nvPr/>
          </p:nvSpPr>
          <p:spPr bwMode="auto">
            <a:xfrm>
              <a:off x="7875588" y="3386138"/>
              <a:ext cx="225425" cy="431800"/>
            </a:xfrm>
            <a:custGeom>
              <a:avLst/>
              <a:gdLst>
                <a:gd name="T0" fmla="*/ 34 w 50"/>
                <a:gd name="T1" fmla="*/ 0 h 95"/>
                <a:gd name="T2" fmla="*/ 0 w 50"/>
                <a:gd name="T3" fmla="*/ 47 h 95"/>
                <a:gd name="T4" fmla="*/ 34 w 50"/>
                <a:gd name="T5" fmla="*/ 95 h 95"/>
                <a:gd name="T6" fmla="*/ 50 w 50"/>
                <a:gd name="T7" fmla="*/ 47 h 95"/>
                <a:gd name="T8" fmla="*/ 34 w 50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95">
                  <a:moveTo>
                    <a:pt x="34" y="0"/>
                  </a:moveTo>
                  <a:cubicBezTo>
                    <a:pt x="14" y="6"/>
                    <a:pt x="0" y="25"/>
                    <a:pt x="0" y="47"/>
                  </a:cubicBezTo>
                  <a:cubicBezTo>
                    <a:pt x="0" y="70"/>
                    <a:pt x="14" y="89"/>
                    <a:pt x="34" y="95"/>
                  </a:cubicBezTo>
                  <a:cubicBezTo>
                    <a:pt x="50" y="47"/>
                    <a:pt x="50" y="47"/>
                    <a:pt x="50" y="47"/>
                  </a:cubicBezTo>
                  <a:lnTo>
                    <a:pt x="34" y="0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7"/>
            <p:cNvSpPr>
              <a:spLocks/>
            </p:cNvSpPr>
            <p:nvPr/>
          </p:nvSpPr>
          <p:spPr bwMode="auto">
            <a:xfrm>
              <a:off x="7562850" y="2513013"/>
              <a:ext cx="298450" cy="363538"/>
            </a:xfrm>
            <a:custGeom>
              <a:avLst/>
              <a:gdLst>
                <a:gd name="T0" fmla="*/ 51 w 66"/>
                <a:gd name="T1" fmla="*/ 29 h 80"/>
                <a:gd name="T2" fmla="*/ 10 w 66"/>
                <a:gd name="T3" fmla="*/ 0 h 80"/>
                <a:gd name="T4" fmla="*/ 0 w 66"/>
                <a:gd name="T5" fmla="*/ 29 h 80"/>
                <a:gd name="T6" fmla="*/ 50 w 66"/>
                <a:gd name="T7" fmla="*/ 80 h 80"/>
                <a:gd name="T8" fmla="*/ 66 w 66"/>
                <a:gd name="T9" fmla="*/ 77 h 80"/>
                <a:gd name="T10" fmla="*/ 51 w 66"/>
                <a:gd name="T11" fmla="*/ 2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0">
                  <a:moveTo>
                    <a:pt x="51" y="2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3" y="8"/>
                    <a:pt x="0" y="18"/>
                    <a:pt x="0" y="29"/>
                  </a:cubicBezTo>
                  <a:cubicBezTo>
                    <a:pt x="0" y="57"/>
                    <a:pt x="22" y="80"/>
                    <a:pt x="50" y="80"/>
                  </a:cubicBezTo>
                  <a:cubicBezTo>
                    <a:pt x="56" y="80"/>
                    <a:pt x="61" y="79"/>
                    <a:pt x="66" y="77"/>
                  </a:cubicBezTo>
                  <a:lnTo>
                    <a:pt x="51" y="29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28"/>
            <p:cNvSpPr>
              <a:spLocks/>
            </p:cNvSpPr>
            <p:nvPr/>
          </p:nvSpPr>
          <p:spPr bwMode="auto">
            <a:xfrm>
              <a:off x="6756400" y="2058988"/>
              <a:ext cx="412750" cy="227013"/>
            </a:xfrm>
            <a:custGeom>
              <a:avLst/>
              <a:gdLst>
                <a:gd name="T0" fmla="*/ 50 w 91"/>
                <a:gd name="T1" fmla="*/ 50 h 50"/>
                <a:gd name="T2" fmla="*/ 91 w 91"/>
                <a:gd name="T3" fmla="*/ 29 h 50"/>
                <a:gd name="T4" fmla="*/ 50 w 91"/>
                <a:gd name="T5" fmla="*/ 0 h 50"/>
                <a:gd name="T6" fmla="*/ 0 w 91"/>
                <a:gd name="T7" fmla="*/ 0 h 50"/>
                <a:gd name="T8" fmla="*/ 50 w 9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50" y="50"/>
                  </a:moveTo>
                  <a:cubicBezTo>
                    <a:pt x="67" y="50"/>
                    <a:pt x="81" y="42"/>
                    <a:pt x="91" y="29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22" y="50"/>
                    <a:pt x="50" y="5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29"/>
            <p:cNvSpPr>
              <a:spLocks/>
            </p:cNvSpPr>
            <p:nvPr/>
          </p:nvSpPr>
          <p:spPr bwMode="auto">
            <a:xfrm>
              <a:off x="5800725" y="2058988"/>
              <a:ext cx="412750" cy="227013"/>
            </a:xfrm>
            <a:custGeom>
              <a:avLst/>
              <a:gdLst>
                <a:gd name="T0" fmla="*/ 0 w 91"/>
                <a:gd name="T1" fmla="*/ 29 h 50"/>
                <a:gd name="T2" fmla="*/ 41 w 91"/>
                <a:gd name="T3" fmla="*/ 50 h 50"/>
                <a:gd name="T4" fmla="*/ 91 w 91"/>
                <a:gd name="T5" fmla="*/ 0 h 50"/>
                <a:gd name="T6" fmla="*/ 40 w 91"/>
                <a:gd name="T7" fmla="*/ 0 h 50"/>
                <a:gd name="T8" fmla="*/ 0 w 91"/>
                <a:gd name="T9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0" y="29"/>
                  </a:moveTo>
                  <a:cubicBezTo>
                    <a:pt x="9" y="42"/>
                    <a:pt x="24" y="50"/>
                    <a:pt x="41" y="50"/>
                  </a:cubicBezTo>
                  <a:cubicBezTo>
                    <a:pt x="68" y="50"/>
                    <a:pt x="91" y="27"/>
                    <a:pt x="91" y="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29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30"/>
            <p:cNvSpPr>
              <a:spLocks/>
            </p:cNvSpPr>
            <p:nvPr/>
          </p:nvSpPr>
          <p:spPr bwMode="auto">
            <a:xfrm>
              <a:off x="5116513" y="2481263"/>
              <a:ext cx="322262" cy="354013"/>
            </a:xfrm>
            <a:custGeom>
              <a:avLst/>
              <a:gdLst>
                <a:gd name="T0" fmla="*/ 0 w 71"/>
                <a:gd name="T1" fmla="*/ 74 h 78"/>
                <a:gd name="T2" fmla="*/ 21 w 71"/>
                <a:gd name="T3" fmla="*/ 78 h 78"/>
                <a:gd name="T4" fmla="*/ 71 w 71"/>
                <a:gd name="T5" fmla="*/ 28 h 78"/>
                <a:gd name="T6" fmla="*/ 63 w 71"/>
                <a:gd name="T7" fmla="*/ 0 h 78"/>
                <a:gd name="T8" fmla="*/ 13 w 71"/>
                <a:gd name="T9" fmla="*/ 36 h 78"/>
                <a:gd name="T10" fmla="*/ 0 w 71"/>
                <a:gd name="T11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8">
                  <a:moveTo>
                    <a:pt x="0" y="74"/>
                  </a:moveTo>
                  <a:cubicBezTo>
                    <a:pt x="7" y="77"/>
                    <a:pt x="13" y="78"/>
                    <a:pt x="21" y="78"/>
                  </a:cubicBezTo>
                  <a:cubicBezTo>
                    <a:pt x="48" y="78"/>
                    <a:pt x="71" y="56"/>
                    <a:pt x="71" y="28"/>
                  </a:cubicBezTo>
                  <a:cubicBezTo>
                    <a:pt x="71" y="18"/>
                    <a:pt x="68" y="8"/>
                    <a:pt x="63" y="0"/>
                  </a:cubicBezTo>
                  <a:cubicBezTo>
                    <a:pt x="13" y="36"/>
                    <a:pt x="13" y="36"/>
                    <a:pt x="13" y="36"/>
                  </a:cubicBezTo>
                  <a:lnTo>
                    <a:pt x="0" y="74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1"/>
            <p:cNvSpPr>
              <a:spLocks/>
            </p:cNvSpPr>
            <p:nvPr/>
          </p:nvSpPr>
          <p:spPr bwMode="auto">
            <a:xfrm>
              <a:off x="4864100" y="3386138"/>
              <a:ext cx="230187" cy="431800"/>
            </a:xfrm>
            <a:custGeom>
              <a:avLst/>
              <a:gdLst>
                <a:gd name="T0" fmla="*/ 16 w 51"/>
                <a:gd name="T1" fmla="*/ 95 h 95"/>
                <a:gd name="T2" fmla="*/ 51 w 51"/>
                <a:gd name="T3" fmla="*/ 47 h 95"/>
                <a:gd name="T4" fmla="*/ 16 w 51"/>
                <a:gd name="T5" fmla="*/ 0 h 95"/>
                <a:gd name="T6" fmla="*/ 0 w 51"/>
                <a:gd name="T7" fmla="*/ 47 h 95"/>
                <a:gd name="T8" fmla="*/ 16 w 51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95">
                  <a:moveTo>
                    <a:pt x="16" y="95"/>
                  </a:moveTo>
                  <a:cubicBezTo>
                    <a:pt x="36" y="89"/>
                    <a:pt x="51" y="70"/>
                    <a:pt x="51" y="47"/>
                  </a:cubicBezTo>
                  <a:cubicBezTo>
                    <a:pt x="51" y="25"/>
                    <a:pt x="36" y="6"/>
                    <a:pt x="16" y="0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16" y="95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2"/>
            <p:cNvSpPr>
              <a:spLocks/>
            </p:cNvSpPr>
            <p:nvPr/>
          </p:nvSpPr>
          <p:spPr bwMode="auto">
            <a:xfrm>
              <a:off x="5103813" y="4325938"/>
              <a:ext cx="303212" cy="368300"/>
            </a:xfrm>
            <a:custGeom>
              <a:avLst/>
              <a:gdLst>
                <a:gd name="T0" fmla="*/ 17 w 67"/>
                <a:gd name="T1" fmla="*/ 0 h 81"/>
                <a:gd name="T2" fmla="*/ 0 w 67"/>
                <a:gd name="T3" fmla="*/ 3 h 81"/>
                <a:gd name="T4" fmla="*/ 16 w 67"/>
                <a:gd name="T5" fmla="*/ 50 h 81"/>
                <a:gd name="T6" fmla="*/ 57 w 67"/>
                <a:gd name="T7" fmla="*/ 81 h 81"/>
                <a:gd name="T8" fmla="*/ 67 w 67"/>
                <a:gd name="T9" fmla="*/ 51 h 81"/>
                <a:gd name="T10" fmla="*/ 17 w 67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81">
                  <a:moveTo>
                    <a:pt x="17" y="0"/>
                  </a:moveTo>
                  <a:cubicBezTo>
                    <a:pt x="11" y="0"/>
                    <a:pt x="5" y="1"/>
                    <a:pt x="0" y="3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63" y="72"/>
                    <a:pt x="67" y="62"/>
                    <a:pt x="67" y="51"/>
                  </a:cubicBezTo>
                  <a:cubicBezTo>
                    <a:pt x="67" y="23"/>
                    <a:pt x="45" y="0"/>
                    <a:pt x="17" y="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3"/>
            <p:cNvSpPr>
              <a:spLocks/>
            </p:cNvSpPr>
            <p:nvPr/>
          </p:nvSpPr>
          <p:spPr bwMode="auto">
            <a:xfrm>
              <a:off x="5800725" y="4916488"/>
              <a:ext cx="412750" cy="227013"/>
            </a:xfrm>
            <a:custGeom>
              <a:avLst/>
              <a:gdLst>
                <a:gd name="T0" fmla="*/ 41 w 91"/>
                <a:gd name="T1" fmla="*/ 0 h 50"/>
                <a:gd name="T2" fmla="*/ 0 w 91"/>
                <a:gd name="T3" fmla="*/ 21 h 50"/>
                <a:gd name="T4" fmla="*/ 40 w 91"/>
                <a:gd name="T5" fmla="*/ 50 h 50"/>
                <a:gd name="T6" fmla="*/ 91 w 91"/>
                <a:gd name="T7" fmla="*/ 50 h 50"/>
                <a:gd name="T8" fmla="*/ 41 w 9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41" y="0"/>
                  </a:moveTo>
                  <a:cubicBezTo>
                    <a:pt x="24" y="0"/>
                    <a:pt x="9" y="8"/>
                    <a:pt x="0" y="21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91" y="50"/>
                    <a:pt x="91" y="50"/>
                    <a:pt x="91" y="50"/>
                  </a:cubicBezTo>
                  <a:cubicBezTo>
                    <a:pt x="91" y="22"/>
                    <a:pt x="68" y="0"/>
                    <a:pt x="41" y="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34"/>
            <p:cNvSpPr>
              <a:spLocks/>
            </p:cNvSpPr>
            <p:nvPr/>
          </p:nvSpPr>
          <p:spPr bwMode="auto">
            <a:xfrm>
              <a:off x="6756400" y="4916488"/>
              <a:ext cx="412750" cy="227013"/>
            </a:xfrm>
            <a:custGeom>
              <a:avLst/>
              <a:gdLst>
                <a:gd name="T0" fmla="*/ 91 w 91"/>
                <a:gd name="T1" fmla="*/ 21 h 50"/>
                <a:gd name="T2" fmla="*/ 50 w 91"/>
                <a:gd name="T3" fmla="*/ 0 h 50"/>
                <a:gd name="T4" fmla="*/ 0 w 91"/>
                <a:gd name="T5" fmla="*/ 50 h 50"/>
                <a:gd name="T6" fmla="*/ 50 w 91"/>
                <a:gd name="T7" fmla="*/ 50 h 50"/>
                <a:gd name="T8" fmla="*/ 91 w 91"/>
                <a:gd name="T9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91" y="21"/>
                  </a:moveTo>
                  <a:cubicBezTo>
                    <a:pt x="81" y="8"/>
                    <a:pt x="67" y="0"/>
                    <a:pt x="50" y="0"/>
                  </a:cubicBezTo>
                  <a:cubicBezTo>
                    <a:pt x="22" y="0"/>
                    <a:pt x="0" y="22"/>
                    <a:pt x="0" y="50"/>
                  </a:cubicBezTo>
                  <a:cubicBezTo>
                    <a:pt x="50" y="50"/>
                    <a:pt x="50" y="50"/>
                    <a:pt x="50" y="50"/>
                  </a:cubicBezTo>
                  <a:lnTo>
                    <a:pt x="91" y="21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7572375" y="4325938"/>
              <a:ext cx="288925" cy="358775"/>
            </a:xfrm>
            <a:custGeom>
              <a:avLst/>
              <a:gdLst>
                <a:gd name="T0" fmla="*/ 64 w 64"/>
                <a:gd name="T1" fmla="*/ 2 h 79"/>
                <a:gd name="T2" fmla="*/ 50 w 64"/>
                <a:gd name="T3" fmla="*/ 0 h 79"/>
                <a:gd name="T4" fmla="*/ 0 w 64"/>
                <a:gd name="T5" fmla="*/ 51 h 79"/>
                <a:gd name="T6" fmla="*/ 9 w 64"/>
                <a:gd name="T7" fmla="*/ 79 h 79"/>
                <a:gd name="T8" fmla="*/ 49 w 64"/>
                <a:gd name="T9" fmla="*/ 50 h 79"/>
                <a:gd name="T10" fmla="*/ 64 w 64"/>
                <a:gd name="T11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79">
                  <a:moveTo>
                    <a:pt x="64" y="2"/>
                  </a:moveTo>
                  <a:cubicBezTo>
                    <a:pt x="60" y="1"/>
                    <a:pt x="55" y="0"/>
                    <a:pt x="50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0" y="61"/>
                    <a:pt x="3" y="71"/>
                    <a:pt x="9" y="79"/>
                  </a:cubicBezTo>
                  <a:cubicBezTo>
                    <a:pt x="49" y="50"/>
                    <a:pt x="49" y="50"/>
                    <a:pt x="49" y="50"/>
                  </a:cubicBezTo>
                  <a:lnTo>
                    <a:pt x="64" y="2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4" name="Freeform 5"/>
          <p:cNvSpPr>
            <a:spLocks/>
          </p:cNvSpPr>
          <p:nvPr/>
        </p:nvSpPr>
        <p:spPr bwMode="auto">
          <a:xfrm>
            <a:off x="4864100" y="2058988"/>
            <a:ext cx="3236912" cy="3084513"/>
          </a:xfrm>
          <a:custGeom>
            <a:avLst/>
            <a:gdLst>
              <a:gd name="T0" fmla="*/ 1335 w 2039"/>
              <a:gd name="T1" fmla="*/ 0 h 1943"/>
              <a:gd name="T2" fmla="*/ 704 w 2039"/>
              <a:gd name="T3" fmla="*/ 0 h 1943"/>
              <a:gd name="T4" fmla="*/ 196 w 2039"/>
              <a:gd name="T5" fmla="*/ 369 h 1943"/>
              <a:gd name="T6" fmla="*/ 0 w 2039"/>
              <a:gd name="T7" fmla="*/ 970 h 1943"/>
              <a:gd name="T8" fmla="*/ 196 w 2039"/>
              <a:gd name="T9" fmla="*/ 1571 h 1943"/>
              <a:gd name="T10" fmla="*/ 704 w 2039"/>
              <a:gd name="T11" fmla="*/ 1943 h 1943"/>
              <a:gd name="T12" fmla="*/ 1335 w 2039"/>
              <a:gd name="T13" fmla="*/ 1943 h 1943"/>
              <a:gd name="T14" fmla="*/ 1845 w 2039"/>
              <a:gd name="T15" fmla="*/ 1571 h 1943"/>
              <a:gd name="T16" fmla="*/ 2039 w 2039"/>
              <a:gd name="T17" fmla="*/ 970 h 1943"/>
              <a:gd name="T18" fmla="*/ 1845 w 2039"/>
              <a:gd name="T19" fmla="*/ 369 h 1943"/>
              <a:gd name="T20" fmla="*/ 1335 w 2039"/>
              <a:gd name="T21" fmla="*/ 0 h 1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039" h="1943">
                <a:moveTo>
                  <a:pt x="1335" y="0"/>
                </a:moveTo>
                <a:lnTo>
                  <a:pt x="704" y="0"/>
                </a:lnTo>
                <a:lnTo>
                  <a:pt x="196" y="369"/>
                </a:lnTo>
                <a:lnTo>
                  <a:pt x="0" y="970"/>
                </a:lnTo>
                <a:lnTo>
                  <a:pt x="196" y="1571"/>
                </a:lnTo>
                <a:lnTo>
                  <a:pt x="704" y="1943"/>
                </a:lnTo>
                <a:lnTo>
                  <a:pt x="1335" y="1943"/>
                </a:lnTo>
                <a:lnTo>
                  <a:pt x="1845" y="1571"/>
                </a:lnTo>
                <a:lnTo>
                  <a:pt x="2039" y="970"/>
                </a:lnTo>
                <a:lnTo>
                  <a:pt x="1845" y="369"/>
                </a:lnTo>
                <a:lnTo>
                  <a:pt x="1335" y="0"/>
                </a:lnTo>
                <a:close/>
              </a:path>
            </a:pathLst>
          </a:custGeom>
          <a:noFill/>
          <a:ln w="381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5" name="Freeform 5"/>
          <p:cNvSpPr>
            <a:spLocks/>
          </p:cNvSpPr>
          <p:nvPr/>
        </p:nvSpPr>
        <p:spPr bwMode="auto">
          <a:xfrm>
            <a:off x="4864100" y="2058988"/>
            <a:ext cx="3236912" cy="3084513"/>
          </a:xfrm>
          <a:custGeom>
            <a:avLst/>
            <a:gdLst>
              <a:gd name="T0" fmla="*/ 1335 w 2039"/>
              <a:gd name="T1" fmla="*/ 0 h 1943"/>
              <a:gd name="T2" fmla="*/ 704 w 2039"/>
              <a:gd name="T3" fmla="*/ 0 h 1943"/>
              <a:gd name="T4" fmla="*/ 196 w 2039"/>
              <a:gd name="T5" fmla="*/ 369 h 1943"/>
              <a:gd name="T6" fmla="*/ 0 w 2039"/>
              <a:gd name="T7" fmla="*/ 970 h 1943"/>
              <a:gd name="T8" fmla="*/ 196 w 2039"/>
              <a:gd name="T9" fmla="*/ 1571 h 1943"/>
              <a:gd name="T10" fmla="*/ 704 w 2039"/>
              <a:gd name="T11" fmla="*/ 1943 h 1943"/>
              <a:gd name="T12" fmla="*/ 1335 w 2039"/>
              <a:gd name="T13" fmla="*/ 1943 h 1943"/>
              <a:gd name="T14" fmla="*/ 1845 w 2039"/>
              <a:gd name="T15" fmla="*/ 1571 h 1943"/>
              <a:gd name="T16" fmla="*/ 2039 w 2039"/>
              <a:gd name="T17" fmla="*/ 970 h 1943"/>
              <a:gd name="T18" fmla="*/ 1845 w 2039"/>
              <a:gd name="T19" fmla="*/ 369 h 1943"/>
              <a:gd name="T20" fmla="*/ 1335 w 2039"/>
              <a:gd name="T21" fmla="*/ 0 h 1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039" h="1943">
                <a:moveTo>
                  <a:pt x="1335" y="0"/>
                </a:moveTo>
                <a:lnTo>
                  <a:pt x="704" y="0"/>
                </a:lnTo>
                <a:lnTo>
                  <a:pt x="196" y="369"/>
                </a:lnTo>
                <a:lnTo>
                  <a:pt x="0" y="970"/>
                </a:lnTo>
                <a:lnTo>
                  <a:pt x="196" y="1571"/>
                </a:lnTo>
                <a:lnTo>
                  <a:pt x="704" y="1943"/>
                </a:lnTo>
                <a:lnTo>
                  <a:pt x="1335" y="1943"/>
                </a:lnTo>
                <a:lnTo>
                  <a:pt x="1845" y="1571"/>
                </a:lnTo>
                <a:lnTo>
                  <a:pt x="2039" y="970"/>
                </a:lnTo>
                <a:lnTo>
                  <a:pt x="1845" y="369"/>
                </a:lnTo>
                <a:lnTo>
                  <a:pt x="1335" y="0"/>
                </a:lnTo>
                <a:close/>
              </a:path>
            </a:pathLst>
          </a:custGeom>
          <a:noFill/>
          <a:ln w="38100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26" name="Group 125"/>
          <p:cNvGrpSpPr/>
          <p:nvPr/>
        </p:nvGrpSpPr>
        <p:grpSpPr>
          <a:xfrm>
            <a:off x="4864100" y="2058988"/>
            <a:ext cx="3236913" cy="3084513"/>
            <a:chOff x="4864100" y="2058988"/>
            <a:chExt cx="3236913" cy="3084513"/>
          </a:xfrm>
          <a:solidFill>
            <a:srgbClr val="C0DFC3"/>
          </a:solidFill>
        </p:grpSpPr>
        <p:sp>
          <p:nvSpPr>
            <p:cNvPr id="127" name="Freeform 26"/>
            <p:cNvSpPr>
              <a:spLocks/>
            </p:cNvSpPr>
            <p:nvPr/>
          </p:nvSpPr>
          <p:spPr bwMode="auto">
            <a:xfrm>
              <a:off x="7875588" y="3386138"/>
              <a:ext cx="225425" cy="431800"/>
            </a:xfrm>
            <a:custGeom>
              <a:avLst/>
              <a:gdLst>
                <a:gd name="T0" fmla="*/ 34 w 50"/>
                <a:gd name="T1" fmla="*/ 0 h 95"/>
                <a:gd name="T2" fmla="*/ 0 w 50"/>
                <a:gd name="T3" fmla="*/ 47 h 95"/>
                <a:gd name="T4" fmla="*/ 34 w 50"/>
                <a:gd name="T5" fmla="*/ 95 h 95"/>
                <a:gd name="T6" fmla="*/ 50 w 50"/>
                <a:gd name="T7" fmla="*/ 47 h 95"/>
                <a:gd name="T8" fmla="*/ 34 w 50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95">
                  <a:moveTo>
                    <a:pt x="34" y="0"/>
                  </a:moveTo>
                  <a:cubicBezTo>
                    <a:pt x="14" y="6"/>
                    <a:pt x="0" y="25"/>
                    <a:pt x="0" y="47"/>
                  </a:cubicBezTo>
                  <a:cubicBezTo>
                    <a:pt x="0" y="70"/>
                    <a:pt x="14" y="89"/>
                    <a:pt x="34" y="95"/>
                  </a:cubicBezTo>
                  <a:cubicBezTo>
                    <a:pt x="50" y="47"/>
                    <a:pt x="50" y="47"/>
                    <a:pt x="50" y="47"/>
                  </a:cubicBezTo>
                  <a:lnTo>
                    <a:pt x="34" y="0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27"/>
            <p:cNvSpPr>
              <a:spLocks/>
            </p:cNvSpPr>
            <p:nvPr/>
          </p:nvSpPr>
          <p:spPr bwMode="auto">
            <a:xfrm>
              <a:off x="7562850" y="2513013"/>
              <a:ext cx="298450" cy="363538"/>
            </a:xfrm>
            <a:custGeom>
              <a:avLst/>
              <a:gdLst>
                <a:gd name="T0" fmla="*/ 51 w 66"/>
                <a:gd name="T1" fmla="*/ 29 h 80"/>
                <a:gd name="T2" fmla="*/ 10 w 66"/>
                <a:gd name="T3" fmla="*/ 0 h 80"/>
                <a:gd name="T4" fmla="*/ 0 w 66"/>
                <a:gd name="T5" fmla="*/ 29 h 80"/>
                <a:gd name="T6" fmla="*/ 50 w 66"/>
                <a:gd name="T7" fmla="*/ 80 h 80"/>
                <a:gd name="T8" fmla="*/ 66 w 66"/>
                <a:gd name="T9" fmla="*/ 77 h 80"/>
                <a:gd name="T10" fmla="*/ 51 w 66"/>
                <a:gd name="T11" fmla="*/ 2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0">
                  <a:moveTo>
                    <a:pt x="51" y="2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3" y="8"/>
                    <a:pt x="0" y="18"/>
                    <a:pt x="0" y="29"/>
                  </a:cubicBezTo>
                  <a:cubicBezTo>
                    <a:pt x="0" y="57"/>
                    <a:pt x="22" y="80"/>
                    <a:pt x="50" y="80"/>
                  </a:cubicBezTo>
                  <a:cubicBezTo>
                    <a:pt x="56" y="80"/>
                    <a:pt x="61" y="79"/>
                    <a:pt x="66" y="77"/>
                  </a:cubicBezTo>
                  <a:lnTo>
                    <a:pt x="51" y="29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9" name="Freeform 28"/>
            <p:cNvSpPr>
              <a:spLocks/>
            </p:cNvSpPr>
            <p:nvPr/>
          </p:nvSpPr>
          <p:spPr bwMode="auto">
            <a:xfrm>
              <a:off x="6756400" y="2058988"/>
              <a:ext cx="412750" cy="227013"/>
            </a:xfrm>
            <a:custGeom>
              <a:avLst/>
              <a:gdLst>
                <a:gd name="T0" fmla="*/ 50 w 91"/>
                <a:gd name="T1" fmla="*/ 50 h 50"/>
                <a:gd name="T2" fmla="*/ 91 w 91"/>
                <a:gd name="T3" fmla="*/ 29 h 50"/>
                <a:gd name="T4" fmla="*/ 50 w 91"/>
                <a:gd name="T5" fmla="*/ 0 h 50"/>
                <a:gd name="T6" fmla="*/ 0 w 91"/>
                <a:gd name="T7" fmla="*/ 0 h 50"/>
                <a:gd name="T8" fmla="*/ 50 w 91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50" y="50"/>
                  </a:moveTo>
                  <a:cubicBezTo>
                    <a:pt x="67" y="50"/>
                    <a:pt x="81" y="42"/>
                    <a:pt x="91" y="29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22" y="50"/>
                    <a:pt x="50" y="5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29"/>
            <p:cNvSpPr>
              <a:spLocks/>
            </p:cNvSpPr>
            <p:nvPr/>
          </p:nvSpPr>
          <p:spPr bwMode="auto">
            <a:xfrm>
              <a:off x="5800725" y="2058988"/>
              <a:ext cx="412750" cy="227013"/>
            </a:xfrm>
            <a:custGeom>
              <a:avLst/>
              <a:gdLst>
                <a:gd name="T0" fmla="*/ 0 w 91"/>
                <a:gd name="T1" fmla="*/ 29 h 50"/>
                <a:gd name="T2" fmla="*/ 41 w 91"/>
                <a:gd name="T3" fmla="*/ 50 h 50"/>
                <a:gd name="T4" fmla="*/ 91 w 91"/>
                <a:gd name="T5" fmla="*/ 0 h 50"/>
                <a:gd name="T6" fmla="*/ 40 w 91"/>
                <a:gd name="T7" fmla="*/ 0 h 50"/>
                <a:gd name="T8" fmla="*/ 0 w 91"/>
                <a:gd name="T9" fmla="*/ 2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0" y="29"/>
                  </a:moveTo>
                  <a:cubicBezTo>
                    <a:pt x="9" y="42"/>
                    <a:pt x="24" y="50"/>
                    <a:pt x="41" y="50"/>
                  </a:cubicBezTo>
                  <a:cubicBezTo>
                    <a:pt x="68" y="50"/>
                    <a:pt x="91" y="27"/>
                    <a:pt x="91" y="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29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30"/>
            <p:cNvSpPr>
              <a:spLocks/>
            </p:cNvSpPr>
            <p:nvPr/>
          </p:nvSpPr>
          <p:spPr bwMode="auto">
            <a:xfrm>
              <a:off x="5116513" y="2481263"/>
              <a:ext cx="322262" cy="354013"/>
            </a:xfrm>
            <a:custGeom>
              <a:avLst/>
              <a:gdLst>
                <a:gd name="T0" fmla="*/ 0 w 71"/>
                <a:gd name="T1" fmla="*/ 74 h 78"/>
                <a:gd name="T2" fmla="*/ 21 w 71"/>
                <a:gd name="T3" fmla="*/ 78 h 78"/>
                <a:gd name="T4" fmla="*/ 71 w 71"/>
                <a:gd name="T5" fmla="*/ 28 h 78"/>
                <a:gd name="T6" fmla="*/ 63 w 71"/>
                <a:gd name="T7" fmla="*/ 0 h 78"/>
                <a:gd name="T8" fmla="*/ 13 w 71"/>
                <a:gd name="T9" fmla="*/ 36 h 78"/>
                <a:gd name="T10" fmla="*/ 0 w 71"/>
                <a:gd name="T11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8">
                  <a:moveTo>
                    <a:pt x="0" y="74"/>
                  </a:moveTo>
                  <a:cubicBezTo>
                    <a:pt x="7" y="77"/>
                    <a:pt x="13" y="78"/>
                    <a:pt x="21" y="78"/>
                  </a:cubicBezTo>
                  <a:cubicBezTo>
                    <a:pt x="48" y="78"/>
                    <a:pt x="71" y="56"/>
                    <a:pt x="71" y="28"/>
                  </a:cubicBezTo>
                  <a:cubicBezTo>
                    <a:pt x="71" y="18"/>
                    <a:pt x="68" y="8"/>
                    <a:pt x="63" y="0"/>
                  </a:cubicBezTo>
                  <a:cubicBezTo>
                    <a:pt x="13" y="36"/>
                    <a:pt x="13" y="36"/>
                    <a:pt x="13" y="36"/>
                  </a:cubicBezTo>
                  <a:lnTo>
                    <a:pt x="0" y="74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31"/>
            <p:cNvSpPr>
              <a:spLocks/>
            </p:cNvSpPr>
            <p:nvPr/>
          </p:nvSpPr>
          <p:spPr bwMode="auto">
            <a:xfrm>
              <a:off x="4864100" y="3386138"/>
              <a:ext cx="230187" cy="431800"/>
            </a:xfrm>
            <a:custGeom>
              <a:avLst/>
              <a:gdLst>
                <a:gd name="T0" fmla="*/ 16 w 51"/>
                <a:gd name="T1" fmla="*/ 95 h 95"/>
                <a:gd name="T2" fmla="*/ 51 w 51"/>
                <a:gd name="T3" fmla="*/ 47 h 95"/>
                <a:gd name="T4" fmla="*/ 16 w 51"/>
                <a:gd name="T5" fmla="*/ 0 h 95"/>
                <a:gd name="T6" fmla="*/ 0 w 51"/>
                <a:gd name="T7" fmla="*/ 47 h 95"/>
                <a:gd name="T8" fmla="*/ 16 w 51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95">
                  <a:moveTo>
                    <a:pt x="16" y="95"/>
                  </a:moveTo>
                  <a:cubicBezTo>
                    <a:pt x="36" y="89"/>
                    <a:pt x="51" y="70"/>
                    <a:pt x="51" y="47"/>
                  </a:cubicBezTo>
                  <a:cubicBezTo>
                    <a:pt x="51" y="25"/>
                    <a:pt x="36" y="6"/>
                    <a:pt x="16" y="0"/>
                  </a:cubicBezTo>
                  <a:cubicBezTo>
                    <a:pt x="0" y="47"/>
                    <a:pt x="0" y="47"/>
                    <a:pt x="0" y="47"/>
                  </a:cubicBezTo>
                  <a:lnTo>
                    <a:pt x="16" y="95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32"/>
            <p:cNvSpPr>
              <a:spLocks/>
            </p:cNvSpPr>
            <p:nvPr/>
          </p:nvSpPr>
          <p:spPr bwMode="auto">
            <a:xfrm>
              <a:off x="5103813" y="4325938"/>
              <a:ext cx="303212" cy="368300"/>
            </a:xfrm>
            <a:custGeom>
              <a:avLst/>
              <a:gdLst>
                <a:gd name="T0" fmla="*/ 17 w 67"/>
                <a:gd name="T1" fmla="*/ 0 h 81"/>
                <a:gd name="T2" fmla="*/ 0 w 67"/>
                <a:gd name="T3" fmla="*/ 3 h 81"/>
                <a:gd name="T4" fmla="*/ 16 w 67"/>
                <a:gd name="T5" fmla="*/ 50 h 81"/>
                <a:gd name="T6" fmla="*/ 57 w 67"/>
                <a:gd name="T7" fmla="*/ 81 h 81"/>
                <a:gd name="T8" fmla="*/ 67 w 67"/>
                <a:gd name="T9" fmla="*/ 51 h 81"/>
                <a:gd name="T10" fmla="*/ 17 w 67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81">
                  <a:moveTo>
                    <a:pt x="17" y="0"/>
                  </a:moveTo>
                  <a:cubicBezTo>
                    <a:pt x="11" y="0"/>
                    <a:pt x="5" y="1"/>
                    <a:pt x="0" y="3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63" y="72"/>
                    <a:pt x="67" y="62"/>
                    <a:pt x="67" y="51"/>
                  </a:cubicBezTo>
                  <a:cubicBezTo>
                    <a:pt x="67" y="23"/>
                    <a:pt x="45" y="0"/>
                    <a:pt x="17" y="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33"/>
            <p:cNvSpPr>
              <a:spLocks/>
            </p:cNvSpPr>
            <p:nvPr/>
          </p:nvSpPr>
          <p:spPr bwMode="auto">
            <a:xfrm>
              <a:off x="5800725" y="4916488"/>
              <a:ext cx="412750" cy="227013"/>
            </a:xfrm>
            <a:custGeom>
              <a:avLst/>
              <a:gdLst>
                <a:gd name="T0" fmla="*/ 41 w 91"/>
                <a:gd name="T1" fmla="*/ 0 h 50"/>
                <a:gd name="T2" fmla="*/ 0 w 91"/>
                <a:gd name="T3" fmla="*/ 21 h 50"/>
                <a:gd name="T4" fmla="*/ 40 w 91"/>
                <a:gd name="T5" fmla="*/ 50 h 50"/>
                <a:gd name="T6" fmla="*/ 91 w 91"/>
                <a:gd name="T7" fmla="*/ 50 h 50"/>
                <a:gd name="T8" fmla="*/ 41 w 9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41" y="0"/>
                  </a:moveTo>
                  <a:cubicBezTo>
                    <a:pt x="24" y="0"/>
                    <a:pt x="9" y="8"/>
                    <a:pt x="0" y="21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91" y="50"/>
                    <a:pt x="91" y="50"/>
                    <a:pt x="91" y="50"/>
                  </a:cubicBezTo>
                  <a:cubicBezTo>
                    <a:pt x="91" y="22"/>
                    <a:pt x="68" y="0"/>
                    <a:pt x="41" y="0"/>
                  </a:cubicBez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34"/>
            <p:cNvSpPr>
              <a:spLocks/>
            </p:cNvSpPr>
            <p:nvPr/>
          </p:nvSpPr>
          <p:spPr bwMode="auto">
            <a:xfrm>
              <a:off x="6756400" y="4916488"/>
              <a:ext cx="412750" cy="227013"/>
            </a:xfrm>
            <a:custGeom>
              <a:avLst/>
              <a:gdLst>
                <a:gd name="T0" fmla="*/ 91 w 91"/>
                <a:gd name="T1" fmla="*/ 21 h 50"/>
                <a:gd name="T2" fmla="*/ 50 w 91"/>
                <a:gd name="T3" fmla="*/ 0 h 50"/>
                <a:gd name="T4" fmla="*/ 0 w 91"/>
                <a:gd name="T5" fmla="*/ 50 h 50"/>
                <a:gd name="T6" fmla="*/ 50 w 91"/>
                <a:gd name="T7" fmla="*/ 50 h 50"/>
                <a:gd name="T8" fmla="*/ 91 w 91"/>
                <a:gd name="T9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50">
                  <a:moveTo>
                    <a:pt x="91" y="21"/>
                  </a:moveTo>
                  <a:cubicBezTo>
                    <a:pt x="81" y="8"/>
                    <a:pt x="67" y="0"/>
                    <a:pt x="50" y="0"/>
                  </a:cubicBezTo>
                  <a:cubicBezTo>
                    <a:pt x="22" y="0"/>
                    <a:pt x="0" y="22"/>
                    <a:pt x="0" y="50"/>
                  </a:cubicBezTo>
                  <a:cubicBezTo>
                    <a:pt x="50" y="50"/>
                    <a:pt x="50" y="50"/>
                    <a:pt x="50" y="50"/>
                  </a:cubicBezTo>
                  <a:lnTo>
                    <a:pt x="91" y="21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35"/>
            <p:cNvSpPr>
              <a:spLocks/>
            </p:cNvSpPr>
            <p:nvPr/>
          </p:nvSpPr>
          <p:spPr bwMode="auto">
            <a:xfrm>
              <a:off x="7572375" y="4325938"/>
              <a:ext cx="288925" cy="358775"/>
            </a:xfrm>
            <a:custGeom>
              <a:avLst/>
              <a:gdLst>
                <a:gd name="T0" fmla="*/ 64 w 64"/>
                <a:gd name="T1" fmla="*/ 2 h 79"/>
                <a:gd name="T2" fmla="*/ 50 w 64"/>
                <a:gd name="T3" fmla="*/ 0 h 79"/>
                <a:gd name="T4" fmla="*/ 0 w 64"/>
                <a:gd name="T5" fmla="*/ 51 h 79"/>
                <a:gd name="T6" fmla="*/ 9 w 64"/>
                <a:gd name="T7" fmla="*/ 79 h 79"/>
                <a:gd name="T8" fmla="*/ 49 w 64"/>
                <a:gd name="T9" fmla="*/ 50 h 79"/>
                <a:gd name="T10" fmla="*/ 64 w 64"/>
                <a:gd name="T11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79">
                  <a:moveTo>
                    <a:pt x="64" y="2"/>
                  </a:moveTo>
                  <a:cubicBezTo>
                    <a:pt x="60" y="1"/>
                    <a:pt x="55" y="0"/>
                    <a:pt x="50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0" y="61"/>
                    <a:pt x="3" y="71"/>
                    <a:pt x="9" y="79"/>
                  </a:cubicBezTo>
                  <a:cubicBezTo>
                    <a:pt x="49" y="50"/>
                    <a:pt x="49" y="50"/>
                    <a:pt x="49" y="50"/>
                  </a:cubicBezTo>
                  <a:lnTo>
                    <a:pt x="64" y="2"/>
                  </a:lnTo>
                  <a:close/>
                </a:path>
              </a:pathLst>
            </a:custGeom>
            <a:grpFill/>
            <a:ln w="19050" cap="flat">
              <a:solidFill>
                <a:schemeClr val="tx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695616" y="1872768"/>
            <a:ext cx="3584680" cy="3450608"/>
            <a:chOff x="4518754" y="1990892"/>
            <a:chExt cx="3584680" cy="3450608"/>
          </a:xfrm>
        </p:grpSpPr>
        <p:sp>
          <p:nvSpPr>
            <p:cNvPr id="97" name="Oval 96"/>
            <p:cNvSpPr/>
            <p:nvPr/>
          </p:nvSpPr>
          <p:spPr>
            <a:xfrm>
              <a:off x="7442516" y="2574534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4854027" y="2561427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4518754" y="353774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747166" y="3546451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6628863" y="508523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447941" y="4496219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5633131" y="199089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6626135" y="2001536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5633131" y="5085232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4826730" y="4491920"/>
              <a:ext cx="356268" cy="356268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9" name="Freeform 36"/>
          <p:cNvSpPr>
            <a:spLocks/>
          </p:cNvSpPr>
          <p:nvPr/>
        </p:nvSpPr>
        <p:spPr bwMode="auto">
          <a:xfrm>
            <a:off x="6975475" y="4552949"/>
            <a:ext cx="809625" cy="590550"/>
          </a:xfrm>
          <a:custGeom>
            <a:avLst/>
            <a:gdLst>
              <a:gd name="T0" fmla="*/ 0 w 510"/>
              <a:gd name="T1" fmla="*/ 372 h 372"/>
              <a:gd name="T2" fmla="*/ 510 w 510"/>
              <a:gd name="T3" fmla="*/ 0 h 372"/>
              <a:gd name="T4" fmla="*/ 0 w 510"/>
              <a:gd name="T5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10" h="372">
                <a:moveTo>
                  <a:pt x="0" y="372"/>
                </a:moveTo>
                <a:lnTo>
                  <a:pt x="510" y="0"/>
                </a:lnTo>
                <a:lnTo>
                  <a:pt x="0" y="372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Line 37"/>
          <p:cNvSpPr>
            <a:spLocks noChangeShapeType="1"/>
          </p:cNvSpPr>
          <p:nvPr/>
        </p:nvSpPr>
        <p:spPr bwMode="auto">
          <a:xfrm flipV="1">
            <a:off x="6975475" y="4552949"/>
            <a:ext cx="809625" cy="590550"/>
          </a:xfrm>
          <a:prstGeom prst="line">
            <a:avLst/>
          </a:prstGeom>
          <a:noFill/>
          <a:ln w="38100" cap="flat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38"/>
          <p:cNvSpPr>
            <a:spLocks/>
          </p:cNvSpPr>
          <p:nvPr/>
        </p:nvSpPr>
        <p:spPr bwMode="auto">
          <a:xfrm>
            <a:off x="5168900" y="2058987"/>
            <a:ext cx="804862" cy="585788"/>
          </a:xfrm>
          <a:custGeom>
            <a:avLst/>
            <a:gdLst>
              <a:gd name="T0" fmla="*/ 507 w 507"/>
              <a:gd name="T1" fmla="*/ 0 h 369"/>
              <a:gd name="T2" fmla="*/ 0 w 507"/>
              <a:gd name="T3" fmla="*/ 369 h 369"/>
              <a:gd name="T4" fmla="*/ 507 w 507"/>
              <a:gd name="T5" fmla="*/ 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07" h="369">
                <a:moveTo>
                  <a:pt x="507" y="0"/>
                </a:moveTo>
                <a:lnTo>
                  <a:pt x="0" y="369"/>
                </a:lnTo>
                <a:lnTo>
                  <a:pt x="507" y="0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Line 39"/>
          <p:cNvSpPr>
            <a:spLocks noChangeShapeType="1"/>
          </p:cNvSpPr>
          <p:nvPr/>
        </p:nvSpPr>
        <p:spPr bwMode="auto">
          <a:xfrm flipH="1">
            <a:off x="5168900" y="2058987"/>
            <a:ext cx="804862" cy="585788"/>
          </a:xfrm>
          <a:prstGeom prst="line">
            <a:avLst/>
          </a:prstGeom>
          <a:noFill/>
          <a:ln w="38100" cap="flat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40"/>
          <p:cNvSpPr>
            <a:spLocks/>
          </p:cNvSpPr>
          <p:nvPr/>
        </p:nvSpPr>
        <p:spPr bwMode="auto">
          <a:xfrm>
            <a:off x="5973762" y="5143499"/>
            <a:ext cx="1001712" cy="0"/>
          </a:xfrm>
          <a:custGeom>
            <a:avLst/>
            <a:gdLst>
              <a:gd name="T0" fmla="*/ 0 w 631"/>
              <a:gd name="T1" fmla="*/ 631 w 631"/>
              <a:gd name="T2" fmla="*/ 0 w 63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631">
                <a:moveTo>
                  <a:pt x="0" y="0"/>
                </a:moveTo>
                <a:lnTo>
                  <a:pt x="631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Line 41"/>
          <p:cNvSpPr>
            <a:spLocks noChangeShapeType="1"/>
          </p:cNvSpPr>
          <p:nvPr/>
        </p:nvSpPr>
        <p:spPr bwMode="auto">
          <a:xfrm>
            <a:off x="5973762" y="5143499"/>
            <a:ext cx="1001712" cy="0"/>
          </a:xfrm>
          <a:prstGeom prst="line">
            <a:avLst/>
          </a:prstGeom>
          <a:noFill/>
          <a:ln w="38100" cap="flat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42"/>
          <p:cNvSpPr>
            <a:spLocks/>
          </p:cNvSpPr>
          <p:nvPr/>
        </p:nvSpPr>
        <p:spPr bwMode="auto">
          <a:xfrm>
            <a:off x="5973762" y="2058987"/>
            <a:ext cx="1001712" cy="0"/>
          </a:xfrm>
          <a:custGeom>
            <a:avLst/>
            <a:gdLst>
              <a:gd name="T0" fmla="*/ 631 w 631"/>
              <a:gd name="T1" fmla="*/ 0 w 631"/>
              <a:gd name="T2" fmla="*/ 631 w 63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631">
                <a:moveTo>
                  <a:pt x="631" y="0"/>
                </a:moveTo>
                <a:lnTo>
                  <a:pt x="0" y="0"/>
                </a:lnTo>
                <a:lnTo>
                  <a:pt x="631" y="0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Line 43"/>
          <p:cNvSpPr>
            <a:spLocks noChangeShapeType="1"/>
          </p:cNvSpPr>
          <p:nvPr/>
        </p:nvSpPr>
        <p:spPr bwMode="auto">
          <a:xfrm flipH="1">
            <a:off x="5973762" y="2058987"/>
            <a:ext cx="1001712" cy="0"/>
          </a:xfrm>
          <a:prstGeom prst="line">
            <a:avLst/>
          </a:prstGeom>
          <a:noFill/>
          <a:ln w="38100" cap="flat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Freeform 44"/>
          <p:cNvSpPr>
            <a:spLocks/>
          </p:cNvSpPr>
          <p:nvPr/>
        </p:nvSpPr>
        <p:spPr bwMode="auto">
          <a:xfrm>
            <a:off x="6975475" y="2058987"/>
            <a:ext cx="809625" cy="585788"/>
          </a:xfrm>
          <a:custGeom>
            <a:avLst/>
            <a:gdLst>
              <a:gd name="T0" fmla="*/ 510 w 510"/>
              <a:gd name="T1" fmla="*/ 369 h 369"/>
              <a:gd name="T2" fmla="*/ 0 w 510"/>
              <a:gd name="T3" fmla="*/ 0 h 369"/>
              <a:gd name="T4" fmla="*/ 510 w 510"/>
              <a:gd name="T5" fmla="*/ 369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10" h="369">
                <a:moveTo>
                  <a:pt x="510" y="369"/>
                </a:moveTo>
                <a:lnTo>
                  <a:pt x="0" y="0"/>
                </a:lnTo>
                <a:lnTo>
                  <a:pt x="510" y="369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Line 45"/>
          <p:cNvSpPr>
            <a:spLocks noChangeShapeType="1"/>
          </p:cNvSpPr>
          <p:nvPr/>
        </p:nvSpPr>
        <p:spPr bwMode="auto">
          <a:xfrm flipH="1" flipV="1">
            <a:off x="6975475" y="2058987"/>
            <a:ext cx="809625" cy="585788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46"/>
          <p:cNvSpPr>
            <a:spLocks/>
          </p:cNvSpPr>
          <p:nvPr/>
        </p:nvSpPr>
        <p:spPr bwMode="auto">
          <a:xfrm>
            <a:off x="5168900" y="4552949"/>
            <a:ext cx="804862" cy="590550"/>
          </a:xfrm>
          <a:custGeom>
            <a:avLst/>
            <a:gdLst>
              <a:gd name="T0" fmla="*/ 0 w 507"/>
              <a:gd name="T1" fmla="*/ 0 h 372"/>
              <a:gd name="T2" fmla="*/ 507 w 507"/>
              <a:gd name="T3" fmla="*/ 372 h 372"/>
              <a:gd name="T4" fmla="*/ 0 w 507"/>
              <a:gd name="T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07" h="372">
                <a:moveTo>
                  <a:pt x="0" y="0"/>
                </a:moveTo>
                <a:lnTo>
                  <a:pt x="507" y="37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1" name="Line 47"/>
          <p:cNvSpPr>
            <a:spLocks noChangeShapeType="1"/>
          </p:cNvSpPr>
          <p:nvPr/>
        </p:nvSpPr>
        <p:spPr bwMode="auto">
          <a:xfrm>
            <a:off x="5168900" y="4552949"/>
            <a:ext cx="804862" cy="590550"/>
          </a:xfrm>
          <a:prstGeom prst="line">
            <a:avLst/>
          </a:prstGeom>
          <a:noFill/>
          <a:ln w="38100" cap="flat">
            <a:solidFill>
              <a:srgbClr val="FF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4" name="Freeform 48"/>
          <p:cNvSpPr>
            <a:spLocks/>
          </p:cNvSpPr>
          <p:nvPr/>
        </p:nvSpPr>
        <p:spPr bwMode="auto">
          <a:xfrm>
            <a:off x="7785100" y="2644774"/>
            <a:ext cx="307975" cy="954088"/>
          </a:xfrm>
          <a:custGeom>
            <a:avLst/>
            <a:gdLst>
              <a:gd name="T0" fmla="*/ 194 w 194"/>
              <a:gd name="T1" fmla="*/ 601 h 601"/>
              <a:gd name="T2" fmla="*/ 0 w 194"/>
              <a:gd name="T3" fmla="*/ 0 h 601"/>
              <a:gd name="T4" fmla="*/ 194 w 194"/>
              <a:gd name="T5" fmla="*/ 601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4" h="601">
                <a:moveTo>
                  <a:pt x="194" y="601"/>
                </a:moveTo>
                <a:lnTo>
                  <a:pt x="0" y="0"/>
                </a:lnTo>
                <a:lnTo>
                  <a:pt x="194" y="601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6" name="Line 49"/>
          <p:cNvSpPr>
            <a:spLocks noChangeShapeType="1"/>
          </p:cNvSpPr>
          <p:nvPr/>
        </p:nvSpPr>
        <p:spPr bwMode="auto">
          <a:xfrm flipH="1" flipV="1">
            <a:off x="7785100" y="2644774"/>
            <a:ext cx="307975" cy="954088"/>
          </a:xfrm>
          <a:prstGeom prst="line">
            <a:avLst/>
          </a:prstGeom>
          <a:noFill/>
          <a:ln w="38100" cap="flat">
            <a:solidFill>
              <a:srgbClr val="FFFF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" name="Freeform 54"/>
          <p:cNvSpPr>
            <a:spLocks/>
          </p:cNvSpPr>
          <p:nvPr/>
        </p:nvSpPr>
        <p:spPr bwMode="auto">
          <a:xfrm>
            <a:off x="7785100" y="3598862"/>
            <a:ext cx="307975" cy="954088"/>
          </a:xfrm>
          <a:custGeom>
            <a:avLst/>
            <a:gdLst>
              <a:gd name="T0" fmla="*/ 0 w 194"/>
              <a:gd name="T1" fmla="*/ 601 h 601"/>
              <a:gd name="T2" fmla="*/ 194 w 194"/>
              <a:gd name="T3" fmla="*/ 0 h 601"/>
              <a:gd name="T4" fmla="*/ 0 w 194"/>
              <a:gd name="T5" fmla="*/ 601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4" h="601">
                <a:moveTo>
                  <a:pt x="0" y="601"/>
                </a:moveTo>
                <a:lnTo>
                  <a:pt x="194" y="0"/>
                </a:lnTo>
                <a:lnTo>
                  <a:pt x="0" y="601"/>
                </a:lnTo>
                <a:close/>
              </a:path>
            </a:pathLst>
          </a:custGeom>
          <a:solidFill>
            <a:srgbClr val="FFFFFF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" name="Line 55"/>
          <p:cNvSpPr>
            <a:spLocks noChangeShapeType="1"/>
          </p:cNvSpPr>
          <p:nvPr/>
        </p:nvSpPr>
        <p:spPr bwMode="auto">
          <a:xfrm flipV="1">
            <a:off x="7785100" y="3598862"/>
            <a:ext cx="307975" cy="954088"/>
          </a:xfrm>
          <a:prstGeom prst="line">
            <a:avLst/>
          </a:prstGeom>
          <a:noFill/>
          <a:ln w="38100" cap="flat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0" name="Line 49"/>
          <p:cNvSpPr>
            <a:spLocks noChangeShapeType="1"/>
          </p:cNvSpPr>
          <p:nvPr/>
        </p:nvSpPr>
        <p:spPr bwMode="auto">
          <a:xfrm rot="10800000" flipH="1" flipV="1">
            <a:off x="4864099" y="3598862"/>
            <a:ext cx="307975" cy="954088"/>
          </a:xfrm>
          <a:prstGeom prst="line">
            <a:avLst/>
          </a:prstGeom>
          <a:noFill/>
          <a:ln w="38100" cap="flat">
            <a:solidFill>
              <a:srgbClr val="FFFF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1" name="Line 55"/>
          <p:cNvSpPr>
            <a:spLocks noChangeShapeType="1"/>
          </p:cNvSpPr>
          <p:nvPr/>
        </p:nvSpPr>
        <p:spPr bwMode="auto">
          <a:xfrm rot="10800000" flipV="1">
            <a:off x="4864099" y="2644774"/>
            <a:ext cx="307975" cy="954088"/>
          </a:xfrm>
          <a:prstGeom prst="line">
            <a:avLst/>
          </a:prstGeom>
          <a:noFill/>
          <a:ln w="38100" cap="flat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79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1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600"/>
                            </p:stCondLst>
                            <p:childTnLst>
                              <p:par>
                                <p:cTn id="143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7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200"/>
                            </p:stCondLst>
                            <p:childTnLst>
                              <p:par>
                                <p:cTn id="157" presetID="10" presetClass="exit" presetSubtype="0" fill="hold" grpId="1" nodeType="after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4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900"/>
                            </p:stCondLst>
                            <p:childTnLst>
                              <p:par>
                                <p:cTn id="171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21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2" grpId="0" animBg="1"/>
      <p:bldP spid="22" grpId="1" animBg="1"/>
      <p:bldP spid="78" grpId="0" animBg="1"/>
      <p:bldP spid="78" grpId="1" animBg="1"/>
      <p:bldP spid="78" grpId="2" animBg="1"/>
      <p:bldP spid="78" grpId="3" animBg="1"/>
      <p:bldP spid="125" grpId="0" animBg="1"/>
      <p:bldP spid="125" grpId="1" animBg="1"/>
      <p:bldP spid="70" grpId="0" animBg="1"/>
      <p:bldP spid="70" grpId="1" animBg="1"/>
      <p:bldP spid="72" grpId="0" animBg="1"/>
      <p:bldP spid="72" grpId="1" animBg="1"/>
      <p:bldP spid="75" grpId="0" animBg="1"/>
      <p:bldP spid="75" grpId="1" animBg="1"/>
      <p:bldP spid="77" grpId="0" animBg="1"/>
      <p:bldP spid="77" grpId="1" animBg="1"/>
      <p:bldP spid="80" grpId="0" animBg="1"/>
      <p:bldP spid="80" grpId="1" animBg="1"/>
      <p:bldP spid="91" grpId="0" animBg="1"/>
      <p:bldP spid="91" grpId="1" animBg="1"/>
      <p:bldP spid="96" grpId="0" animBg="1"/>
      <p:bldP spid="96" grpId="1" animBg="1"/>
      <p:bldP spid="103" grpId="0" animBg="1"/>
      <p:bldP spid="103" grpId="1" animBg="1"/>
      <p:bldP spid="140" grpId="0" animBg="1"/>
      <p:bldP spid="140" grpId="1" animBg="1"/>
      <p:bldP spid="141" grpId="0" animBg="1"/>
      <p:bldP spid="14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1007</TotalTime>
  <Words>519</Words>
  <Application>Microsoft Office PowerPoint</Application>
  <PresentationFormat>On-screen Show (4:3)</PresentationFormat>
  <Paragraphs>108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trapezium</vt:lpstr>
      <vt:lpstr>rhombus</vt:lpstr>
      <vt:lpstr>regular pentagon</vt:lpstr>
      <vt:lpstr>regular hexagon</vt:lpstr>
      <vt:lpstr>regular heptagon</vt:lpstr>
      <vt:lpstr>regular octagon</vt:lpstr>
      <vt:lpstr>regular nonagon</vt:lpstr>
      <vt:lpstr>regular decagon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Anderson</dc:creator>
  <cp:lastModifiedBy>K Wain BTP</cp:lastModifiedBy>
  <cp:revision>50</cp:revision>
  <dcterms:created xsi:type="dcterms:W3CDTF">2020-01-15T06:45:22Z</dcterms:created>
  <dcterms:modified xsi:type="dcterms:W3CDTF">2021-06-08T07:21:22Z</dcterms:modified>
</cp:coreProperties>
</file>