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5"/>
  </p:notesMasterIdLst>
  <p:sldIdLst>
    <p:sldId id="288" r:id="rId5"/>
    <p:sldId id="258" r:id="rId6"/>
    <p:sldId id="265" r:id="rId7"/>
    <p:sldId id="266" r:id="rId8"/>
    <p:sldId id="267" r:id="rId9"/>
    <p:sldId id="268" r:id="rId10"/>
    <p:sldId id="269" r:id="rId11"/>
    <p:sldId id="289" r:id="rId12"/>
    <p:sldId id="271" r:id="rId13"/>
    <p:sldId id="272" r:id="rId14"/>
    <p:sldId id="273" r:id="rId15"/>
    <p:sldId id="274" r:id="rId16"/>
    <p:sldId id="275" r:id="rId17"/>
    <p:sldId id="276" r:id="rId18"/>
    <p:sldId id="277" r:id="rId19"/>
    <p:sldId id="278" r:id="rId20"/>
    <p:sldId id="290" r:id="rId21"/>
    <p:sldId id="292" r:id="rId22"/>
    <p:sldId id="260" r:id="rId23"/>
    <p:sldId id="26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esson Opening" id="{933653EF-D57E-45BD-B8E2-A26685FFCCE5}">
          <p14:sldIdLst>
            <p14:sldId id="288"/>
            <p14:sldId id="258"/>
          </p14:sldIdLst>
        </p14:section>
        <p14:section name="Lesson Body" id="{642C91E8-C619-4B10-A41F-D00C24C8FD8E}">
          <p14:sldIdLst>
            <p14:sldId id="265"/>
            <p14:sldId id="266"/>
            <p14:sldId id="267"/>
            <p14:sldId id="268"/>
            <p14:sldId id="269"/>
            <p14:sldId id="289"/>
            <p14:sldId id="271"/>
            <p14:sldId id="272"/>
            <p14:sldId id="273"/>
            <p14:sldId id="274"/>
            <p14:sldId id="275"/>
            <p14:sldId id="276"/>
            <p14:sldId id="277"/>
            <p14:sldId id="278"/>
            <p14:sldId id="290"/>
            <p14:sldId id="292"/>
          </p14:sldIdLst>
        </p14:section>
        <p14:section name="Lesson Close" id="{75A171D7-7135-4B9F-A2E0-DFDDC2F0AE41}">
          <p14:sldIdLst>
            <p14:sldId id="260"/>
            <p14:sldId id="261"/>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45" autoAdjust="0"/>
    <p:restoredTop sz="91362" autoAdjust="0"/>
  </p:normalViewPr>
  <p:slideViewPr>
    <p:cSldViewPr snapToGrid="0">
      <p:cViewPr varScale="1">
        <p:scale>
          <a:sx n="66" d="100"/>
          <a:sy n="66" d="100"/>
        </p:scale>
        <p:origin x="-114" y="-4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B680A4-DC71-4238-8F4C-28F9518FEBF9}" type="datetimeFigureOut">
              <a:rPr lang="en-IE" smtClean="0"/>
              <a:t>11/06/2018</a:t>
            </a:fld>
            <a:endParaRPr lang="en-IE"/>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3914FC7-0673-49B7-A338-91108E8482C2}" type="slidenum">
              <a:rPr lang="en-IE" smtClean="0"/>
              <a:t>‹#›</a:t>
            </a:fld>
            <a:endParaRPr lang="en-IE"/>
          </a:p>
        </p:txBody>
      </p:sp>
    </p:spTree>
    <p:extLst>
      <p:ext uri="{BB962C8B-B14F-4D97-AF65-F5344CB8AC3E}">
        <p14:creationId xmlns:p14="http://schemas.microsoft.com/office/powerpoint/2010/main" val="3774184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smtClean="0"/>
              <a:t>01 – Baseline, 02</a:t>
            </a:r>
            <a:r>
              <a:rPr lang="en-IE" baseline="0" dirty="0" smtClean="0"/>
              <a:t> – Back Door, 03 – An inside Job, 04- Uphill Struggle, 05 – Upset Tummy, 06 – Back to Square 1, 07 – An after thought, 08 – Alright on the night, 09 – A High IQ, 10– Any one for tennis, 11- Arm in Arm, 12 – Alice through the looking glass.</a:t>
            </a:r>
          </a:p>
          <a:p>
            <a:endParaRPr lang="en-IE" dirty="0"/>
          </a:p>
        </p:txBody>
      </p:sp>
      <p:sp>
        <p:nvSpPr>
          <p:cNvPr id="4" name="Slide Number Placeholder 3"/>
          <p:cNvSpPr>
            <a:spLocks noGrp="1"/>
          </p:cNvSpPr>
          <p:nvPr>
            <p:ph type="sldNum" sz="quarter" idx="10"/>
          </p:nvPr>
        </p:nvSpPr>
        <p:spPr/>
        <p:txBody>
          <a:bodyPr/>
          <a:lstStyle/>
          <a:p>
            <a:fld id="{93914FC7-0673-49B7-A338-91108E8482C2}" type="slidenum">
              <a:rPr lang="en-IE" smtClean="0"/>
              <a:t>1</a:t>
            </a:fld>
            <a:endParaRPr lang="en-IE"/>
          </a:p>
        </p:txBody>
      </p:sp>
    </p:spTree>
    <p:extLst>
      <p:ext uri="{BB962C8B-B14F-4D97-AF65-F5344CB8AC3E}">
        <p14:creationId xmlns:p14="http://schemas.microsoft.com/office/powerpoint/2010/main" val="335459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smtClean="0"/>
              <a:t>This should take</a:t>
            </a:r>
            <a:r>
              <a:rPr lang="en-IE" baseline="0" dirty="0" smtClean="0"/>
              <a:t> about 5 minutes in total. Show the first picture and asked the students to try and figure out what it says. Give them about 30 seconds. Then provide them  with the key, explain this is what is needed to decode the message. Give the students about 1 minute to work on it. Next reveal the first two letters and give them some time to try and figure out how the symbol used the key to get the letter. Once someone has identified the correct method, give the students another minute to decode the rest of the message.</a:t>
            </a:r>
          </a:p>
          <a:p>
            <a:endParaRPr lang="en-IE" baseline="0" dirty="0" smtClean="0"/>
          </a:p>
          <a:p>
            <a:r>
              <a:rPr lang="en-IE" baseline="0" dirty="0" smtClean="0"/>
              <a:t>*** The strokes on the left indicate how many rows down, the strokes on the right indicate how many columns to the right***</a:t>
            </a:r>
            <a:endParaRPr lang="en-IE" dirty="0"/>
          </a:p>
        </p:txBody>
      </p:sp>
      <p:sp>
        <p:nvSpPr>
          <p:cNvPr id="4" name="Slide Number Placeholder 3"/>
          <p:cNvSpPr>
            <a:spLocks noGrp="1"/>
          </p:cNvSpPr>
          <p:nvPr>
            <p:ph type="sldNum" sz="quarter" idx="10"/>
          </p:nvPr>
        </p:nvSpPr>
        <p:spPr/>
        <p:txBody>
          <a:bodyPr/>
          <a:lstStyle/>
          <a:p>
            <a:fld id="{93914FC7-0673-49B7-A338-91108E8482C2}" type="slidenum">
              <a:rPr lang="en-IE" smtClean="0"/>
              <a:t>5</a:t>
            </a:fld>
            <a:endParaRPr lang="en-IE"/>
          </a:p>
        </p:txBody>
      </p:sp>
    </p:spTree>
    <p:extLst>
      <p:ext uri="{BB962C8B-B14F-4D97-AF65-F5344CB8AC3E}">
        <p14:creationId xmlns:p14="http://schemas.microsoft.com/office/powerpoint/2010/main" val="479390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1" name="Picture 10" descr="Celestia-R1---OverlayTitle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397750" cy="6858000"/>
          </a:xfrm>
          <a:prstGeom prst="rect">
            <a:avLst/>
          </a:prstGeom>
        </p:spPr>
      </p:pic>
      <p:sp>
        <p:nvSpPr>
          <p:cNvPr id="2" name="Title 1"/>
          <p:cNvSpPr>
            <a:spLocks noGrp="1"/>
          </p:cNvSpPr>
          <p:nvPr>
            <p:ph type="ctrTitle"/>
          </p:nvPr>
        </p:nvSpPr>
        <p:spPr>
          <a:xfrm>
            <a:off x="2743973" y="1964267"/>
            <a:ext cx="5714228" cy="2421464"/>
          </a:xfrm>
        </p:spPr>
        <p:txBody>
          <a:bodyPr anchor="b">
            <a:normAutofit/>
          </a:bodyPr>
          <a:lstStyle>
            <a:lvl1pPr algn="r">
              <a:defRPr sz="4400">
                <a:effectLst/>
              </a:defRPr>
            </a:lvl1pPr>
          </a:lstStyle>
          <a:p>
            <a:r>
              <a:rPr lang="en-US"/>
              <a:t>Click to edit Master title style</a:t>
            </a:r>
            <a:endParaRPr lang="en-US" dirty="0"/>
          </a:p>
        </p:txBody>
      </p:sp>
      <p:sp>
        <p:nvSpPr>
          <p:cNvPr id="3" name="Subtitle 2"/>
          <p:cNvSpPr>
            <a:spLocks noGrp="1"/>
          </p:cNvSpPr>
          <p:nvPr>
            <p:ph type="subTitle" idx="1"/>
          </p:nvPr>
        </p:nvSpPr>
        <p:spPr>
          <a:xfrm>
            <a:off x="2743973" y="4385733"/>
            <a:ext cx="5714228"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752311" y="5870576"/>
            <a:ext cx="1212173" cy="377825"/>
          </a:xfrm>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a:xfrm>
            <a:off x="2743973" y="5870576"/>
            <a:ext cx="3932137" cy="377825"/>
          </a:xfrm>
        </p:spPr>
        <p:txBody>
          <a:bodyPr/>
          <a:lstStyle/>
          <a:p>
            <a:endParaRPr lang="en-US" dirty="0"/>
          </a:p>
        </p:txBody>
      </p:sp>
      <p:sp>
        <p:nvSpPr>
          <p:cNvPr id="6" name="Slide Number Placeholder 5"/>
          <p:cNvSpPr>
            <a:spLocks noGrp="1"/>
          </p:cNvSpPr>
          <p:nvPr>
            <p:ph type="sldNum" sz="quarter" idx="12"/>
          </p:nvPr>
        </p:nvSpPr>
        <p:spPr>
          <a:xfrm>
            <a:off x="8040685" y="5870576"/>
            <a:ext cx="417516" cy="3778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36183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71527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2" y="3308581"/>
            <a:ext cx="7772400" cy="14688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457201" y="4777381"/>
            <a:ext cx="7772400" cy="860400"/>
          </a:xfrm>
        </p:spPr>
        <p:txBody>
          <a:bodyPr anchor="t">
            <a:normAutofit/>
          </a:bodyPr>
          <a:lstStyle>
            <a:lvl1pPr marL="0" indent="0" algn="l">
              <a:buNone/>
              <a:defRPr sz="18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8932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57201" y="2142068"/>
            <a:ext cx="3813048"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6553" y="2142068"/>
            <a:ext cx="3813048"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2102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p:txBody>
          <a:bodyPr>
            <a:normAutofit/>
          </a:bodyPr>
          <a:lstStyle>
            <a:lvl1pPr>
              <a:defRPr sz="3200"/>
            </a:lvl1pPr>
          </a:lstStyle>
          <a:p>
            <a:r>
              <a:rPr lang="en-US"/>
              <a:t>Click to edit Master title style</a:t>
            </a:r>
            <a:endParaRPr lang="en-US" dirty="0"/>
          </a:p>
        </p:txBody>
      </p:sp>
      <p:sp>
        <p:nvSpPr>
          <p:cNvPr id="3" name="Text Placeholder 2"/>
          <p:cNvSpPr>
            <a:spLocks noGrp="1"/>
          </p:cNvSpPr>
          <p:nvPr>
            <p:ph type="body" idx="1"/>
          </p:nvPr>
        </p:nvSpPr>
        <p:spPr>
          <a:xfrm>
            <a:off x="743480" y="2218267"/>
            <a:ext cx="354060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870201"/>
            <a:ext cx="3813048"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11120" y="2218267"/>
            <a:ext cx="3518480"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416552" y="2870201"/>
            <a:ext cx="3813048"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67992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609601"/>
            <a:ext cx="7772400" cy="1456267"/>
          </a:xfrm>
        </p:spPr>
        <p:txBody>
          <a:bodyPr>
            <a:normAutofit/>
          </a:bodyPr>
          <a:lstStyle>
            <a:lvl1pPr>
              <a:defRPr sz="32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0960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68088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2" name="Picture 11"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1718" y="1557868"/>
            <a:ext cx="2862910" cy="1439332"/>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606144" y="609601"/>
            <a:ext cx="4627975"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61718" y="2997200"/>
            <a:ext cx="2862910" cy="184573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2223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1" name="Picture 10"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2128" y="1735672"/>
            <a:ext cx="4097204" cy="1371600"/>
          </a:xfrm>
        </p:spPr>
        <p:txBody>
          <a:bodyPr anchor="b">
            <a:normAutofit/>
          </a:bodyPr>
          <a:lstStyle>
            <a:lvl1pPr algn="l">
              <a:defRPr sz="24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5029200" y="914400"/>
            <a:ext cx="3200400"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1600" dirty="0"/>
            </a:lvl1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a:xfrm>
            <a:off x="462128" y="3107272"/>
            <a:ext cx="4097204"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918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4732865"/>
            <a:ext cx="7772400" cy="566738"/>
          </a:xfrm>
        </p:spPr>
        <p:txBody>
          <a:bodyPr anchor="b">
            <a:normAutofit/>
          </a:bodyPr>
          <a:lstStyle>
            <a:lvl1pPr algn="l">
              <a:defRPr sz="2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4401" y="932112"/>
            <a:ext cx="6858000"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vert="horz" lIns="91440" tIns="45720" rIns="91440" bIns="45720" rtlCol="0" anchor="t">
            <a:normAutofit/>
          </a:bodyPr>
          <a:lstStyle>
            <a:lvl1pPr>
              <a:defRPr lang="en-US" sz="1600"/>
            </a:lvl1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a:xfrm>
            <a:off x="457201" y="5299603"/>
            <a:ext cx="77724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3831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3" y="609602"/>
            <a:ext cx="7772399"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457202" y="4343400"/>
            <a:ext cx="7772399"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68772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7" name="Picture 1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14" name="TextBox 13"/>
          <p:cNvSpPr txBox="1"/>
          <p:nvPr/>
        </p:nvSpPr>
        <p:spPr>
          <a:xfrm>
            <a:off x="421796" y="718114"/>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7735800" y="275167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879115" y="609602"/>
            <a:ext cx="7091297"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988671" y="3352800"/>
            <a:ext cx="6876133" cy="381000"/>
          </a:xfrm>
        </p:spPr>
        <p:txBody>
          <a:bodyPr anchor="ctr">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462266" y="4343400"/>
            <a:ext cx="77724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85881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57201" y="3291648"/>
            <a:ext cx="7772401" cy="1468800"/>
          </a:xfrm>
        </p:spPr>
        <p:txBody>
          <a:bodyPr anchor="b">
            <a:normAutofit/>
          </a:bodyPr>
          <a:lstStyle>
            <a:lvl1pPr algn="l">
              <a:defRPr sz="2800" b="0" cap="none"/>
            </a:lvl1pPr>
          </a:lstStyle>
          <a:p>
            <a:r>
              <a:rPr lang="en-US"/>
              <a:t>Click to edit Master title style</a:t>
            </a:r>
            <a:endParaRPr lang="en-US" dirty="0"/>
          </a:p>
        </p:txBody>
      </p:sp>
      <p:sp>
        <p:nvSpPr>
          <p:cNvPr id="3" name="Text Placeholder 2"/>
          <p:cNvSpPr>
            <a:spLocks noGrp="1"/>
          </p:cNvSpPr>
          <p:nvPr>
            <p:ph type="body" idx="1"/>
          </p:nvPr>
        </p:nvSpPr>
        <p:spPr>
          <a:xfrm>
            <a:off x="457200" y="4760448"/>
            <a:ext cx="7772402"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3800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3" name="Picture 12"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11" name="TextBox 10"/>
          <p:cNvSpPr txBox="1"/>
          <p:nvPr/>
        </p:nvSpPr>
        <p:spPr>
          <a:xfrm>
            <a:off x="421796" y="718114"/>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6" name="TextBox 15"/>
          <p:cNvSpPr txBox="1"/>
          <p:nvPr/>
        </p:nvSpPr>
        <p:spPr>
          <a:xfrm>
            <a:off x="7735800" y="2751671"/>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879115" y="609602"/>
            <a:ext cx="7091297"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457200" y="3886200"/>
            <a:ext cx="7772401" cy="889000"/>
          </a:xfrm>
        </p:spPr>
        <p:txBody>
          <a:bodyPr vert="horz" lIns="91440" tIns="45720" rIns="91440" bIns="45720" rtlCol="0" anchor="b">
            <a:normAutofit/>
          </a:bodyPr>
          <a:lstStyle>
            <a:lvl1pPr>
              <a:buNone/>
              <a:defRPr lang="en-US" sz="20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57200" y="4775200"/>
            <a:ext cx="7772401" cy="10160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36669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Title 1"/>
          <p:cNvSpPr>
            <a:spLocks noGrp="1"/>
          </p:cNvSpPr>
          <p:nvPr>
            <p:ph type="title"/>
          </p:nvPr>
        </p:nvSpPr>
        <p:spPr>
          <a:xfrm>
            <a:off x="464440" y="609602"/>
            <a:ext cx="7772401" cy="2743199"/>
          </a:xfrm>
        </p:spPr>
        <p:txBody>
          <a:bodyPr vert="horz" lIns="91440" tIns="45720" rIns="91440" bIns="45720" rtlCol="0" anchor="ctr">
            <a:normAutofit/>
          </a:bodyPr>
          <a:lstStyle>
            <a:lvl1pPr>
              <a:defRPr lang="en-US" sz="2800"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464440" y="3505200"/>
            <a:ext cx="7772401" cy="838200"/>
          </a:xfrm>
        </p:spPr>
        <p:txBody>
          <a:bodyPr vert="horz" lIns="91440" tIns="45720" rIns="91440" bIns="45720" rtlCol="0" anchor="b">
            <a:normAutofit/>
          </a:bodyPr>
          <a:lstStyle>
            <a:lvl1pPr>
              <a:buNone/>
              <a:defRPr lang="en-US" sz="20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464439" y="4343400"/>
            <a:ext cx="7772401" cy="14478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22073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8" name="Title 1"/>
          <p:cNvSpPr>
            <a:spLocks noGrp="1"/>
          </p:cNvSpPr>
          <p:nvPr>
            <p:ph type="title"/>
          </p:nvPr>
        </p:nvSpPr>
        <p:spPr>
          <a:xfrm>
            <a:off x="457200" y="609601"/>
            <a:ext cx="7772400" cy="1456267"/>
          </a:xfrm>
        </p:spPr>
        <p:txBody>
          <a:bodyPr>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380125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S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56" y="0"/>
            <a:ext cx="9118600" cy="6858000"/>
          </a:xfrm>
          <a:prstGeom prst="rect">
            <a:avLst/>
          </a:prstGeom>
        </p:spPr>
      </p:pic>
      <p:sp>
        <p:nvSpPr>
          <p:cNvPr id="2" name="Vertical Title 1"/>
          <p:cNvSpPr>
            <a:spLocks noGrp="1"/>
          </p:cNvSpPr>
          <p:nvPr>
            <p:ph type="title" orient="vert"/>
          </p:nvPr>
        </p:nvSpPr>
        <p:spPr>
          <a:xfrm>
            <a:off x="6552978" y="609600"/>
            <a:ext cx="1676621" cy="5181601"/>
          </a:xfrm>
        </p:spPr>
        <p:txBody>
          <a:bodyPr vert="eaVert">
            <a:normAutofit/>
          </a:bodyPr>
          <a:lstStyle>
            <a:lvl1pPr>
              <a:defRPr sz="2800"/>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5990184"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4826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09601"/>
            <a:ext cx="7772400"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2142068"/>
            <a:ext cx="7772400"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523712" y="5870576"/>
            <a:ext cx="1212173"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6/11/2018</a:t>
            </a:fld>
            <a:endParaRPr lang="en-US" dirty="0"/>
          </a:p>
        </p:txBody>
      </p:sp>
      <p:sp>
        <p:nvSpPr>
          <p:cNvPr id="5" name="Footer Placeholder 4"/>
          <p:cNvSpPr>
            <a:spLocks noGrp="1"/>
          </p:cNvSpPr>
          <p:nvPr>
            <p:ph type="ftr" sz="quarter" idx="3"/>
          </p:nvPr>
        </p:nvSpPr>
        <p:spPr>
          <a:xfrm>
            <a:off x="457200" y="5870576"/>
            <a:ext cx="5990311"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812085" y="5870576"/>
            <a:ext cx="417516"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61862715"/>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hyperlink" Target="http://www.justintarte.com/2013/06/dont-forge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6A8156-FD05-49A0-BC2E-805B7C07C89B}"/>
              </a:ext>
            </a:extLst>
          </p:cNvPr>
          <p:cNvSpPr>
            <a:spLocks noGrp="1"/>
          </p:cNvSpPr>
          <p:nvPr>
            <p:ph type="title"/>
          </p:nvPr>
        </p:nvSpPr>
        <p:spPr>
          <a:xfrm>
            <a:off x="467361" y="0"/>
            <a:ext cx="7772400" cy="1456267"/>
          </a:xfrm>
        </p:spPr>
        <p:txBody>
          <a:bodyPr>
            <a:normAutofit/>
          </a:bodyPr>
          <a:lstStyle/>
          <a:p>
            <a:pPr algn="ctr"/>
            <a:r>
              <a:rPr lang="en-IE" sz="4000" b="1" dirty="0">
                <a:latin typeface="Comic Sans MS" panose="030F0702030302020204" pitchFamily="66" charset="0"/>
              </a:rPr>
              <a:t>Starter – 5 </a:t>
            </a:r>
            <a:r>
              <a:rPr lang="en-IE" sz="4000" b="1" dirty="0" err="1" smtClean="0">
                <a:latin typeface="Comic Sans MS" panose="030F0702030302020204" pitchFamily="66" charset="0"/>
              </a:rPr>
              <a:t>mins</a:t>
            </a:r>
            <a:r>
              <a:rPr lang="en-IE" sz="4000" b="1" dirty="0" smtClean="0">
                <a:latin typeface="Comic Sans MS" panose="030F0702030302020204" pitchFamily="66" charset="0"/>
              </a:rPr>
              <a:t/>
            </a:r>
            <a:br>
              <a:rPr lang="en-IE" sz="4000" b="1" dirty="0" smtClean="0">
                <a:latin typeface="Comic Sans MS" panose="030F0702030302020204" pitchFamily="66" charset="0"/>
              </a:rPr>
            </a:br>
            <a:r>
              <a:rPr lang="en-IE" sz="2800" b="1" dirty="0" smtClean="0">
                <a:latin typeface="Comic Sans MS" panose="030F0702030302020204" pitchFamily="66" charset="0"/>
              </a:rPr>
              <a:t>Say what you see…</a:t>
            </a:r>
            <a:endParaRPr lang="en-IE" sz="4000" b="1" dirty="0">
              <a:latin typeface="Comic Sans MS" panose="030F0702030302020204" pitchFamily="66" charset="0"/>
            </a:endParaRPr>
          </a:p>
        </p:txBody>
      </p:sp>
      <p:pic>
        <p:nvPicPr>
          <p:cNvPr id="4" name="Picture 3">
            <a:extLst>
              <a:ext uri="{FF2B5EF4-FFF2-40B4-BE49-F238E27FC236}">
                <a16:creationId xmlns="" xmlns:a16="http://schemas.microsoft.com/office/drawing/2014/main" id="{CD15A4CB-C4BC-494D-8BC1-3761F369AE91}"/>
              </a:ext>
            </a:extLst>
          </p:cNvPr>
          <p:cNvPicPr>
            <a:picLocks noChangeAspect="1"/>
          </p:cNvPicPr>
          <p:nvPr/>
        </p:nvPicPr>
        <p:blipFill rotWithShape="1">
          <a:blip r:embed="rId3"/>
          <a:srcRect t="11389"/>
          <a:stretch/>
        </p:blipFill>
        <p:spPr>
          <a:xfrm>
            <a:off x="875923" y="1288015"/>
            <a:ext cx="7260076" cy="4824918"/>
          </a:xfrm>
          <a:prstGeom prst="rect">
            <a:avLst/>
          </a:prstGeom>
        </p:spPr>
      </p:pic>
      <p:sp>
        <p:nvSpPr>
          <p:cNvPr id="5" name="Title 1">
            <a:extLst>
              <a:ext uri="{FF2B5EF4-FFF2-40B4-BE49-F238E27FC236}">
                <a16:creationId xmlns="" xmlns:a16="http://schemas.microsoft.com/office/drawing/2014/main" id="{E96A8156-FD05-49A0-BC2E-805B7C07C89B}"/>
              </a:ext>
            </a:extLst>
          </p:cNvPr>
          <p:cNvSpPr txBox="1">
            <a:spLocks/>
          </p:cNvSpPr>
          <p:nvPr/>
        </p:nvSpPr>
        <p:spPr>
          <a:xfrm>
            <a:off x="619761" y="5384800"/>
            <a:ext cx="7772400" cy="14562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E" sz="4000" b="1" dirty="0" smtClean="0">
                <a:latin typeface="Comic Sans MS" panose="030F0702030302020204" pitchFamily="66" charset="0"/>
              </a:rPr>
              <a:t/>
            </a:r>
            <a:br>
              <a:rPr lang="en-IE" sz="4000" b="1" dirty="0" smtClean="0">
                <a:latin typeface="Comic Sans MS" panose="030F0702030302020204" pitchFamily="66" charset="0"/>
              </a:rPr>
            </a:br>
            <a:r>
              <a:rPr lang="en-IE" sz="2800" b="1" dirty="0" smtClean="0">
                <a:latin typeface="Comic Sans MS" panose="030F0702030302020204" pitchFamily="66" charset="0"/>
              </a:rPr>
              <a:t>How Many Can you get?</a:t>
            </a:r>
            <a:endParaRPr lang="en-IE" sz="4000" b="1" dirty="0">
              <a:latin typeface="Comic Sans MS" panose="030F0702030302020204" pitchFamily="66" charset="0"/>
            </a:endParaRPr>
          </a:p>
        </p:txBody>
      </p:sp>
    </p:spTree>
    <p:extLst>
      <p:ext uri="{BB962C8B-B14F-4D97-AF65-F5344CB8AC3E}">
        <p14:creationId xmlns:p14="http://schemas.microsoft.com/office/powerpoint/2010/main" val="39230524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8F81B4C-FC9C-4D45-A6E7-45852DAFE6E4}"/>
              </a:ext>
            </a:extLst>
          </p:cNvPr>
          <p:cNvSpPr>
            <a:spLocks noGrp="1"/>
          </p:cNvSpPr>
          <p:nvPr>
            <p:ph idx="1"/>
          </p:nvPr>
        </p:nvSpPr>
        <p:spPr>
          <a:xfrm>
            <a:off x="457200" y="384048"/>
            <a:ext cx="7772400" cy="6044184"/>
          </a:xfrm>
        </p:spPr>
        <p:txBody>
          <a:bodyPr>
            <a:normAutofit lnSpcReduction="10000"/>
          </a:bodyPr>
          <a:lstStyle/>
          <a:p>
            <a:pPr marL="0" indent="0" algn="r">
              <a:buNone/>
            </a:pPr>
            <a:r>
              <a:rPr lang="en-IE" sz="2000" b="1" dirty="0">
                <a:latin typeface="Comic Sans MS" panose="030F0702030302020204" pitchFamily="66" charset="0"/>
              </a:rPr>
              <a:t>Class 1</a:t>
            </a:r>
            <a:br>
              <a:rPr lang="en-IE" sz="2000" b="1" dirty="0">
                <a:latin typeface="Comic Sans MS" panose="030F0702030302020204" pitchFamily="66" charset="0"/>
              </a:rPr>
            </a:br>
            <a:fld id="{A1EE41C5-98D3-40AB-9F0D-5047C4E10127}" type="datetime2">
              <a:rPr lang="en-IE" sz="2000" b="1" smtClean="0">
                <a:latin typeface="Comic Sans MS" panose="030F0702030302020204" pitchFamily="66" charset="0"/>
              </a:rPr>
              <a:t>Monday, 11 June 2018</a:t>
            </a:fld>
            <a:endParaRPr lang="en-IE" sz="2000" b="1" dirty="0" smtClean="0">
              <a:latin typeface="Comic Sans MS" panose="030F0702030302020204" pitchFamily="66" charset="0"/>
            </a:endParaRPr>
          </a:p>
          <a:p>
            <a:pPr marL="0" indent="0">
              <a:buNone/>
            </a:pPr>
            <a:r>
              <a:rPr lang="en-IE" sz="2000" b="1" u="sng" dirty="0" smtClean="0">
                <a:latin typeface="Comic Sans MS" panose="030F0702030302020204" pitchFamily="66" charset="0"/>
              </a:rPr>
              <a:t>Topic</a:t>
            </a:r>
            <a:r>
              <a:rPr lang="en-IE" sz="2000" b="1" u="sng" dirty="0">
                <a:latin typeface="Comic Sans MS" panose="030F0702030302020204" pitchFamily="66" charset="0"/>
              </a:rPr>
              <a:t>:</a:t>
            </a:r>
            <a:r>
              <a:rPr lang="en-IE" sz="2000" dirty="0">
                <a:latin typeface="Comic Sans MS" panose="030F0702030302020204" pitchFamily="66" charset="0"/>
              </a:rPr>
              <a:t> </a:t>
            </a:r>
            <a:r>
              <a:rPr lang="en-IE" sz="2000" dirty="0" smtClean="0">
                <a:latin typeface="Comic Sans MS" panose="030F0702030302020204" pitchFamily="66" charset="0"/>
              </a:rPr>
              <a:t>Problem Solving</a:t>
            </a:r>
            <a:endParaRPr lang="en-IE" sz="2000" dirty="0">
              <a:latin typeface="Comic Sans MS" panose="030F0702030302020204" pitchFamily="66" charset="0"/>
            </a:endParaRPr>
          </a:p>
          <a:p>
            <a:pPr marL="0" indent="0">
              <a:buNone/>
            </a:pPr>
            <a:r>
              <a:rPr lang="en-IE" sz="2000" b="1" u="sng" dirty="0">
                <a:latin typeface="Comic Sans MS" panose="030F0702030302020204" pitchFamily="66" charset="0"/>
              </a:rPr>
              <a:t>Lesson Title</a:t>
            </a:r>
            <a:r>
              <a:rPr lang="en-IE" sz="2000" b="1" u="sng" dirty="0" smtClean="0">
                <a:latin typeface="Comic Sans MS" panose="030F0702030302020204" pitchFamily="66" charset="0"/>
              </a:rPr>
              <a:t>:</a:t>
            </a:r>
            <a:r>
              <a:rPr lang="en-IE" sz="2000" dirty="0" smtClean="0">
                <a:latin typeface="Comic Sans MS" panose="030F0702030302020204" pitchFamily="66" charset="0"/>
              </a:rPr>
              <a:t> </a:t>
            </a:r>
          </a:p>
          <a:p>
            <a:pPr marL="0" indent="0">
              <a:buNone/>
            </a:pPr>
            <a:r>
              <a:rPr lang="en-IE" sz="2000" dirty="0">
                <a:latin typeface="Comic Sans MS" panose="030F0702030302020204" pitchFamily="66" charset="0"/>
              </a:rPr>
              <a:t>	</a:t>
            </a:r>
            <a:r>
              <a:rPr lang="en-IE" sz="2000" dirty="0" smtClean="0">
                <a:latin typeface="Comic Sans MS" panose="030F0702030302020204" pitchFamily="66" charset="0"/>
              </a:rPr>
              <a:t>			</a:t>
            </a:r>
            <a:r>
              <a:rPr lang="en-IE" sz="2000" dirty="0" smtClean="0">
                <a:latin typeface="Comic Sans MS" panose="030F0702030302020204" pitchFamily="66" charset="0"/>
              </a:rPr>
              <a:t>Code Breaking</a:t>
            </a:r>
            <a:endParaRPr lang="en-IE" sz="2000" b="1" u="sng" dirty="0">
              <a:latin typeface="Comic Sans MS" panose="030F0702030302020204" pitchFamily="66" charset="0"/>
            </a:endParaRPr>
          </a:p>
          <a:p>
            <a:pPr marL="0" indent="0">
              <a:buNone/>
            </a:pPr>
            <a:endParaRPr lang="en-IE" b="1" u="sng" dirty="0">
              <a:latin typeface="Comic Sans MS" panose="030F0702030302020204" pitchFamily="66" charset="0"/>
            </a:endParaRPr>
          </a:p>
          <a:p>
            <a:pPr marL="0" indent="0">
              <a:buNone/>
            </a:pPr>
            <a:r>
              <a:rPr lang="en-IE" b="1" u="sng" dirty="0">
                <a:latin typeface="Comic Sans MS" panose="030F0702030302020204" pitchFamily="66" charset="0"/>
              </a:rPr>
              <a:t>What are you going to learn today:</a:t>
            </a:r>
          </a:p>
          <a:p>
            <a:r>
              <a:rPr lang="en-IE" dirty="0">
                <a:latin typeface="Comic Sans MS" panose="030F0702030302020204" pitchFamily="66" charset="0"/>
              </a:rPr>
              <a:t>Learning Intentions for the class</a:t>
            </a:r>
          </a:p>
          <a:p>
            <a:r>
              <a:rPr lang="en-IE" dirty="0">
                <a:latin typeface="Comic Sans MS" panose="030F0702030302020204" pitchFamily="66" charset="0"/>
              </a:rPr>
              <a:t> </a:t>
            </a:r>
          </a:p>
          <a:p>
            <a:endParaRPr lang="en-IE" dirty="0">
              <a:latin typeface="Comic Sans MS" panose="030F0702030302020204" pitchFamily="66" charset="0"/>
            </a:endParaRPr>
          </a:p>
          <a:p>
            <a:pPr marL="0" indent="0">
              <a:buNone/>
            </a:pPr>
            <a:r>
              <a:rPr lang="en-IE" b="1" u="sng" dirty="0">
                <a:latin typeface="Comic Sans MS" panose="030F0702030302020204" pitchFamily="66" charset="0"/>
              </a:rPr>
              <a:t>Keywords:</a:t>
            </a:r>
          </a:p>
          <a:p>
            <a:r>
              <a:rPr lang="en-IE" dirty="0" smtClean="0">
                <a:latin typeface="Comic Sans MS" panose="030F0702030302020204" pitchFamily="66" charset="0"/>
              </a:rPr>
              <a:t>Encode</a:t>
            </a:r>
          </a:p>
          <a:p>
            <a:r>
              <a:rPr lang="en-IE" dirty="0" smtClean="0">
                <a:latin typeface="Comic Sans MS" panose="030F0702030302020204" pitchFamily="66" charset="0"/>
              </a:rPr>
              <a:t>Decode</a:t>
            </a:r>
          </a:p>
          <a:p>
            <a:r>
              <a:rPr lang="en-IE" dirty="0" smtClean="0">
                <a:latin typeface="Comic Sans MS" panose="030F0702030302020204" pitchFamily="66" charset="0"/>
              </a:rPr>
              <a:t>Cipher</a:t>
            </a:r>
          </a:p>
          <a:p>
            <a:r>
              <a:rPr lang="en-IE" dirty="0" smtClean="0">
                <a:latin typeface="Comic Sans MS" panose="030F0702030302020204" pitchFamily="66" charset="0"/>
              </a:rPr>
              <a:t>Key</a:t>
            </a:r>
            <a:endParaRPr lang="en-IE" dirty="0">
              <a:latin typeface="Comic Sans MS" panose="030F0702030302020204" pitchFamily="66" charset="0"/>
            </a:endParaRPr>
          </a:p>
          <a:p>
            <a:pPr marL="0" indent="0">
              <a:buNone/>
            </a:pPr>
            <a:endParaRPr lang="en-IE" b="1" u="sng" dirty="0">
              <a:latin typeface="Comic Sans MS" panose="030F0702030302020204" pitchFamily="66" charset="0"/>
            </a:endParaRPr>
          </a:p>
          <a:p>
            <a:pPr marL="0" indent="0">
              <a:buNone/>
            </a:pPr>
            <a:endParaRPr lang="en-IE" b="1" u="sng" dirty="0">
              <a:latin typeface="Comic Sans MS" panose="030F0702030302020204" pitchFamily="66" charset="0"/>
            </a:endParaRPr>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199" y="1394461"/>
            <a:ext cx="3724691" cy="307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8157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0" y="76517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Codes appear for many reasons.</a:t>
            </a:r>
          </a:p>
        </p:txBody>
      </p:sp>
      <p:sp>
        <p:nvSpPr>
          <p:cNvPr id="5" name="TextBox 4"/>
          <p:cNvSpPr txBox="1">
            <a:spLocks noChangeArrowheads="1"/>
          </p:cNvSpPr>
          <p:nvPr/>
        </p:nvSpPr>
        <p:spPr bwMode="auto">
          <a:xfrm>
            <a:off x="0" y="1484313"/>
            <a:ext cx="9144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latin typeface="Comic Sans MS" pitchFamily="66" charset="0"/>
              </a:rPr>
              <a:t>They are usually used to hide information.</a:t>
            </a:r>
          </a:p>
        </p:txBody>
      </p:sp>
      <p:sp>
        <p:nvSpPr>
          <p:cNvPr id="7" name="TextBox 6"/>
          <p:cNvSpPr txBox="1">
            <a:spLocks noChangeArrowheads="1"/>
          </p:cNvSpPr>
          <p:nvPr/>
        </p:nvSpPr>
        <p:spPr bwMode="auto">
          <a:xfrm>
            <a:off x="0" y="321310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latin typeface="Comic Sans MS" pitchFamily="66" charset="0"/>
              </a:rPr>
              <a:t>Everything you send on the internet is encoded so that hackers do not have access to everyone's private information.</a:t>
            </a:r>
          </a:p>
        </p:txBody>
      </p:sp>
      <p:sp>
        <p:nvSpPr>
          <p:cNvPr id="6" name="TextBox 5"/>
          <p:cNvSpPr txBox="1">
            <a:spLocks noChangeArrowheads="1"/>
          </p:cNvSpPr>
          <p:nvPr/>
        </p:nvSpPr>
        <p:spPr bwMode="auto">
          <a:xfrm>
            <a:off x="0" y="2349500"/>
            <a:ext cx="9144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latin typeface="Comic Sans MS" pitchFamily="66" charset="0"/>
              </a:rPr>
              <a:t>One of the biggest places for codes is on the internet.</a:t>
            </a:r>
          </a:p>
        </p:txBody>
      </p:sp>
      <p:pic>
        <p:nvPicPr>
          <p:cNvPr id="308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9700" y="4292600"/>
            <a:ext cx="3005138"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4292600"/>
            <a:ext cx="2736850" cy="215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50270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3081"/>
                                        </p:tgtEl>
                                        <p:attrNameLst>
                                          <p:attrName>style.visibility</p:attrName>
                                        </p:attrNameLst>
                                      </p:cBhvr>
                                      <p:to>
                                        <p:strVal val="visible"/>
                                      </p:to>
                                    </p:set>
                                    <p:animEffect transition="in" filter="fade">
                                      <p:cBhvr>
                                        <p:cTn id="10" dur="500"/>
                                        <p:tgtEl>
                                          <p:spTgt spid="308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par>
                          <p:cTn id="19" fill="hold" nodeType="afterGroup">
                            <p:stCondLst>
                              <p:cond delay="0"/>
                            </p:stCondLst>
                            <p:childTnLst>
                              <p:par>
                                <p:cTn id="20" presetID="10" presetClass="entr" presetSubtype="0" fill="hold" nodeType="afterEffect">
                                  <p:stCondLst>
                                    <p:cond delay="0"/>
                                  </p:stCondLst>
                                  <p:childTnLst>
                                    <p:set>
                                      <p:cBhvr>
                                        <p:cTn id="21" dur="1" fill="hold">
                                          <p:stCondLst>
                                            <p:cond delay="0"/>
                                          </p:stCondLst>
                                        </p:cTn>
                                        <p:tgtEl>
                                          <p:spTgt spid="3080"/>
                                        </p:tgtEl>
                                        <p:attrNameLst>
                                          <p:attrName>style.visibility</p:attrName>
                                        </p:attrNameLst>
                                      </p:cBhvr>
                                      <p:to>
                                        <p:strVal val="visible"/>
                                      </p:to>
                                    </p:set>
                                    <p:animEffect transition="in" filter="fade">
                                      <p:cBhvr>
                                        <p:cTn id="22" dur="500"/>
                                        <p:tgtEl>
                                          <p:spTgt spid="308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4"/>
          <p:cNvSpPr txBox="1">
            <a:spLocks noChangeArrowheads="1"/>
          </p:cNvSpPr>
          <p:nvPr/>
        </p:nvSpPr>
        <p:spPr bwMode="auto">
          <a:xfrm>
            <a:off x="468313" y="333375"/>
            <a:ext cx="3232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u="sng">
                <a:solidFill>
                  <a:srgbClr val="FFFF00"/>
                </a:solidFill>
                <a:latin typeface="Comic Sans MS" pitchFamily="66" charset="0"/>
              </a:rPr>
              <a:t>Ancient Runes</a:t>
            </a:r>
          </a:p>
        </p:txBody>
      </p:sp>
      <p:sp>
        <p:nvSpPr>
          <p:cNvPr id="4099" name="TextBox 3"/>
          <p:cNvSpPr txBox="1">
            <a:spLocks noChangeArrowheads="1"/>
          </p:cNvSpPr>
          <p:nvPr/>
        </p:nvSpPr>
        <p:spPr bwMode="auto">
          <a:xfrm>
            <a:off x="0" y="1125538"/>
            <a:ext cx="9144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The Vikings communicated in writing by making simple scratching on wood or stones called runes. </a:t>
            </a:r>
          </a:p>
          <a:p>
            <a:pPr algn="ctr" eaLnBrk="1" hangingPunct="1">
              <a:spcBef>
                <a:spcPct val="0"/>
              </a:spcBef>
              <a:buFontTx/>
              <a:buNone/>
            </a:pPr>
            <a:endParaRPr lang="en-GB" altLang="en-US" sz="2400" dirty="0">
              <a:latin typeface="Comic Sans MS" pitchFamily="66" charset="0"/>
            </a:endParaRPr>
          </a:p>
          <a:p>
            <a:pPr algn="ctr" eaLnBrk="1" hangingPunct="1">
              <a:spcBef>
                <a:spcPct val="0"/>
              </a:spcBef>
              <a:buFontTx/>
              <a:buNone/>
            </a:pPr>
            <a:r>
              <a:rPr lang="en-GB" altLang="en-US" sz="2400" dirty="0">
                <a:latin typeface="Comic Sans MS" pitchFamily="66" charset="0"/>
              </a:rPr>
              <a:t>Sometimes they were written in a secret or coded way.</a:t>
            </a:r>
          </a:p>
          <a:p>
            <a:pPr algn="ctr" eaLnBrk="1" hangingPunct="1">
              <a:spcBef>
                <a:spcPct val="0"/>
              </a:spcBef>
              <a:buFontTx/>
              <a:buNone/>
            </a:pPr>
            <a:endParaRPr lang="en-GB" altLang="en-US" sz="2400" dirty="0">
              <a:latin typeface="Comic Sans MS" pitchFamily="66" charset="0"/>
            </a:endParaRPr>
          </a:p>
          <a:p>
            <a:pPr algn="ctr" eaLnBrk="1" hangingPunct="1">
              <a:spcBef>
                <a:spcPct val="0"/>
              </a:spcBef>
              <a:buFontTx/>
              <a:buNone/>
            </a:pPr>
            <a:r>
              <a:rPr lang="en-GB" altLang="en-US" sz="2400" dirty="0">
                <a:latin typeface="Comic Sans MS" pitchFamily="66" charset="0"/>
              </a:rPr>
              <a:t>Here is ‘WAS’ written in coded runes:</a:t>
            </a:r>
          </a:p>
        </p:txBody>
      </p:sp>
      <p:pic>
        <p:nvPicPr>
          <p:cNvPr id="410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3860800"/>
            <a:ext cx="6192838" cy="266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22115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4"/>
          <p:cNvSpPr txBox="1">
            <a:spLocks noChangeArrowheads="1"/>
          </p:cNvSpPr>
          <p:nvPr/>
        </p:nvSpPr>
        <p:spPr bwMode="auto">
          <a:xfrm>
            <a:off x="468313" y="333375"/>
            <a:ext cx="32321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u="sng">
                <a:solidFill>
                  <a:srgbClr val="FFFF00"/>
                </a:solidFill>
                <a:latin typeface="Comic Sans MS" pitchFamily="66" charset="0"/>
              </a:rPr>
              <a:t>Ancient Runes</a:t>
            </a:r>
          </a:p>
        </p:txBody>
      </p:sp>
      <p:sp>
        <p:nvSpPr>
          <p:cNvPr id="5123" name="TextBox 3"/>
          <p:cNvSpPr txBox="1">
            <a:spLocks noChangeArrowheads="1"/>
          </p:cNvSpPr>
          <p:nvPr/>
        </p:nvSpPr>
        <p:spPr bwMode="auto">
          <a:xfrm>
            <a:off x="349250" y="1181100"/>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dirty="0">
                <a:latin typeface="Comic Sans MS" pitchFamily="66" charset="0"/>
              </a:rPr>
              <a:t>Can you figure out what this says?</a:t>
            </a: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388" y="1844675"/>
            <a:ext cx="4591050"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1411288"/>
            <a:ext cx="3095625" cy="508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3"/>
          <p:cNvSpPr txBox="1">
            <a:spLocks noChangeArrowheads="1"/>
          </p:cNvSpPr>
          <p:nvPr/>
        </p:nvSpPr>
        <p:spPr bwMode="auto">
          <a:xfrm>
            <a:off x="5940424" y="526771"/>
            <a:ext cx="52546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2400" b="1" dirty="0" smtClean="0">
                <a:latin typeface="Comic Sans MS" pitchFamily="66" charset="0"/>
              </a:rPr>
              <a:t>This is the Key..</a:t>
            </a:r>
          </a:p>
          <a:p>
            <a:pPr eaLnBrk="1" hangingPunct="1">
              <a:spcBef>
                <a:spcPct val="0"/>
              </a:spcBef>
              <a:buFontTx/>
              <a:buNone/>
            </a:pPr>
            <a:r>
              <a:rPr lang="en-GB" altLang="en-US" sz="2400" b="1" dirty="0" smtClean="0">
                <a:latin typeface="Comic Sans MS" pitchFamily="66" charset="0"/>
              </a:rPr>
              <a:t>Does </a:t>
            </a:r>
            <a:r>
              <a:rPr lang="en-GB" altLang="en-US" sz="2400" b="1" dirty="0">
                <a:latin typeface="Comic Sans MS" pitchFamily="66" charset="0"/>
              </a:rPr>
              <a:t>this help?</a:t>
            </a:r>
          </a:p>
        </p:txBody>
      </p:sp>
      <p:sp>
        <p:nvSpPr>
          <p:cNvPr id="2" name="TextBox 1"/>
          <p:cNvSpPr txBox="1"/>
          <p:nvPr/>
        </p:nvSpPr>
        <p:spPr>
          <a:xfrm>
            <a:off x="993423" y="2573867"/>
            <a:ext cx="485422" cy="461665"/>
          </a:xfrm>
          <a:prstGeom prst="rect">
            <a:avLst/>
          </a:prstGeom>
          <a:noFill/>
        </p:spPr>
        <p:txBody>
          <a:bodyPr wrap="square" rtlCol="0">
            <a:spAutoFit/>
          </a:bodyPr>
          <a:lstStyle/>
          <a:p>
            <a:r>
              <a:rPr lang="en-IE" sz="2400" b="1" dirty="0">
                <a:solidFill>
                  <a:schemeClr val="bg1"/>
                </a:solidFill>
              </a:rPr>
              <a:t>L</a:t>
            </a:r>
            <a:endParaRPr lang="en-IE" sz="2400" b="1" dirty="0">
              <a:solidFill>
                <a:schemeClr val="bg1"/>
              </a:solidFill>
            </a:endParaRPr>
          </a:p>
        </p:txBody>
      </p:sp>
      <p:sp>
        <p:nvSpPr>
          <p:cNvPr id="8" name="TextBox 7"/>
          <p:cNvSpPr txBox="1"/>
          <p:nvPr/>
        </p:nvSpPr>
        <p:spPr>
          <a:xfrm>
            <a:off x="1755423" y="2589621"/>
            <a:ext cx="485422" cy="461665"/>
          </a:xfrm>
          <a:prstGeom prst="rect">
            <a:avLst/>
          </a:prstGeom>
          <a:noFill/>
        </p:spPr>
        <p:txBody>
          <a:bodyPr wrap="square" rtlCol="0">
            <a:spAutoFit/>
          </a:bodyPr>
          <a:lstStyle/>
          <a:p>
            <a:r>
              <a:rPr lang="en-IE" sz="2400" b="1" dirty="0">
                <a:solidFill>
                  <a:schemeClr val="bg1"/>
                </a:solidFill>
              </a:rPr>
              <a:t>O</a:t>
            </a:r>
            <a:endParaRPr lang="en-IE" sz="2400" b="1" dirty="0">
              <a:solidFill>
                <a:schemeClr val="bg1"/>
              </a:solidFill>
            </a:endParaRPr>
          </a:p>
        </p:txBody>
      </p:sp>
      <p:sp>
        <p:nvSpPr>
          <p:cNvPr id="9" name="TextBox 8"/>
          <p:cNvSpPr txBox="1"/>
          <p:nvPr/>
        </p:nvSpPr>
        <p:spPr>
          <a:xfrm>
            <a:off x="2728913" y="2589621"/>
            <a:ext cx="485422" cy="461665"/>
          </a:xfrm>
          <a:prstGeom prst="rect">
            <a:avLst/>
          </a:prstGeom>
          <a:noFill/>
        </p:spPr>
        <p:txBody>
          <a:bodyPr wrap="square" rtlCol="0">
            <a:spAutoFit/>
          </a:bodyPr>
          <a:lstStyle/>
          <a:p>
            <a:r>
              <a:rPr lang="en-IE" sz="2400" b="1" dirty="0">
                <a:solidFill>
                  <a:schemeClr val="bg1"/>
                </a:solidFill>
              </a:rPr>
              <a:t>O</a:t>
            </a:r>
            <a:endParaRPr lang="en-IE" sz="2400" b="1" dirty="0">
              <a:solidFill>
                <a:schemeClr val="bg1"/>
              </a:solidFill>
            </a:endParaRPr>
          </a:p>
        </p:txBody>
      </p:sp>
      <p:sp>
        <p:nvSpPr>
          <p:cNvPr id="10" name="TextBox 9"/>
          <p:cNvSpPr txBox="1"/>
          <p:nvPr/>
        </p:nvSpPr>
        <p:spPr>
          <a:xfrm>
            <a:off x="3457752" y="2573277"/>
            <a:ext cx="485422" cy="461665"/>
          </a:xfrm>
          <a:prstGeom prst="rect">
            <a:avLst/>
          </a:prstGeom>
          <a:noFill/>
        </p:spPr>
        <p:txBody>
          <a:bodyPr wrap="square" rtlCol="0">
            <a:spAutoFit/>
          </a:bodyPr>
          <a:lstStyle/>
          <a:p>
            <a:r>
              <a:rPr lang="en-IE" sz="2400" b="1" dirty="0">
                <a:solidFill>
                  <a:schemeClr val="bg1"/>
                </a:solidFill>
              </a:rPr>
              <a:t>K</a:t>
            </a:r>
            <a:endParaRPr lang="en-IE" sz="2400" b="1" dirty="0">
              <a:solidFill>
                <a:schemeClr val="bg1"/>
              </a:solidFill>
            </a:endParaRPr>
          </a:p>
        </p:txBody>
      </p:sp>
      <p:sp>
        <p:nvSpPr>
          <p:cNvPr id="11" name="TextBox 10"/>
          <p:cNvSpPr txBox="1"/>
          <p:nvPr/>
        </p:nvSpPr>
        <p:spPr>
          <a:xfrm>
            <a:off x="993423" y="3606801"/>
            <a:ext cx="485422" cy="461665"/>
          </a:xfrm>
          <a:prstGeom prst="rect">
            <a:avLst/>
          </a:prstGeom>
          <a:noFill/>
        </p:spPr>
        <p:txBody>
          <a:bodyPr wrap="square" rtlCol="0">
            <a:spAutoFit/>
          </a:bodyPr>
          <a:lstStyle/>
          <a:p>
            <a:r>
              <a:rPr lang="en-IE" sz="2400" b="1" dirty="0">
                <a:solidFill>
                  <a:schemeClr val="bg1"/>
                </a:solidFill>
              </a:rPr>
              <a:t>U</a:t>
            </a:r>
          </a:p>
        </p:txBody>
      </p:sp>
      <p:sp>
        <p:nvSpPr>
          <p:cNvPr id="12" name="TextBox 11"/>
          <p:cNvSpPr txBox="1"/>
          <p:nvPr/>
        </p:nvSpPr>
        <p:spPr>
          <a:xfrm>
            <a:off x="1841677" y="3637376"/>
            <a:ext cx="485422" cy="461665"/>
          </a:xfrm>
          <a:prstGeom prst="rect">
            <a:avLst/>
          </a:prstGeom>
          <a:noFill/>
        </p:spPr>
        <p:txBody>
          <a:bodyPr wrap="square" rtlCol="0">
            <a:spAutoFit/>
          </a:bodyPr>
          <a:lstStyle/>
          <a:p>
            <a:r>
              <a:rPr lang="en-IE" sz="2400" b="1" dirty="0">
                <a:solidFill>
                  <a:schemeClr val="bg1"/>
                </a:solidFill>
              </a:rPr>
              <a:t>N</a:t>
            </a:r>
          </a:p>
        </p:txBody>
      </p:sp>
      <p:sp>
        <p:nvSpPr>
          <p:cNvPr id="13" name="TextBox 12"/>
          <p:cNvSpPr txBox="1"/>
          <p:nvPr/>
        </p:nvSpPr>
        <p:spPr>
          <a:xfrm>
            <a:off x="2818166" y="3637375"/>
            <a:ext cx="485422" cy="461665"/>
          </a:xfrm>
          <a:prstGeom prst="rect">
            <a:avLst/>
          </a:prstGeom>
          <a:noFill/>
        </p:spPr>
        <p:txBody>
          <a:bodyPr wrap="square" rtlCol="0">
            <a:spAutoFit/>
          </a:bodyPr>
          <a:lstStyle/>
          <a:p>
            <a:r>
              <a:rPr lang="en-IE" sz="2400" b="1" dirty="0">
                <a:solidFill>
                  <a:schemeClr val="bg1"/>
                </a:solidFill>
              </a:rPr>
              <a:t>D</a:t>
            </a:r>
          </a:p>
        </p:txBody>
      </p:sp>
      <p:sp>
        <p:nvSpPr>
          <p:cNvPr id="14" name="TextBox 13"/>
          <p:cNvSpPr txBox="1"/>
          <p:nvPr/>
        </p:nvSpPr>
        <p:spPr>
          <a:xfrm>
            <a:off x="3700463" y="3637376"/>
            <a:ext cx="485422" cy="461665"/>
          </a:xfrm>
          <a:prstGeom prst="rect">
            <a:avLst/>
          </a:prstGeom>
          <a:noFill/>
        </p:spPr>
        <p:txBody>
          <a:bodyPr wrap="square" rtlCol="0">
            <a:spAutoFit/>
          </a:bodyPr>
          <a:lstStyle/>
          <a:p>
            <a:r>
              <a:rPr lang="en-IE" sz="2400" b="1" dirty="0" smtClean="0">
                <a:solidFill>
                  <a:schemeClr val="bg1"/>
                </a:solidFill>
              </a:rPr>
              <a:t>E</a:t>
            </a:r>
            <a:endParaRPr lang="en-IE" sz="2400" b="1" dirty="0">
              <a:solidFill>
                <a:schemeClr val="bg1"/>
              </a:solidFill>
            </a:endParaRPr>
          </a:p>
        </p:txBody>
      </p:sp>
      <p:sp>
        <p:nvSpPr>
          <p:cNvPr id="15" name="TextBox 14"/>
          <p:cNvSpPr txBox="1"/>
          <p:nvPr/>
        </p:nvSpPr>
        <p:spPr>
          <a:xfrm>
            <a:off x="4678539" y="3637374"/>
            <a:ext cx="485422" cy="461665"/>
          </a:xfrm>
          <a:prstGeom prst="rect">
            <a:avLst/>
          </a:prstGeom>
          <a:noFill/>
        </p:spPr>
        <p:txBody>
          <a:bodyPr wrap="square" rtlCol="0">
            <a:spAutoFit/>
          </a:bodyPr>
          <a:lstStyle/>
          <a:p>
            <a:r>
              <a:rPr lang="en-IE" sz="2400" b="1" dirty="0" smtClean="0">
                <a:solidFill>
                  <a:schemeClr val="bg1"/>
                </a:solidFill>
              </a:rPr>
              <a:t>R</a:t>
            </a:r>
            <a:endParaRPr lang="en-IE" sz="2400" b="1" dirty="0">
              <a:solidFill>
                <a:schemeClr val="bg1"/>
              </a:solidFill>
            </a:endParaRPr>
          </a:p>
        </p:txBody>
      </p:sp>
      <p:sp>
        <p:nvSpPr>
          <p:cNvPr id="16" name="TextBox 15"/>
          <p:cNvSpPr txBox="1"/>
          <p:nvPr/>
        </p:nvSpPr>
        <p:spPr>
          <a:xfrm>
            <a:off x="993423" y="4704176"/>
            <a:ext cx="485422" cy="461665"/>
          </a:xfrm>
          <a:prstGeom prst="rect">
            <a:avLst/>
          </a:prstGeom>
          <a:noFill/>
        </p:spPr>
        <p:txBody>
          <a:bodyPr wrap="square" rtlCol="0">
            <a:spAutoFit/>
          </a:bodyPr>
          <a:lstStyle/>
          <a:p>
            <a:r>
              <a:rPr lang="en-IE" sz="2400" b="1" dirty="0" smtClean="0">
                <a:solidFill>
                  <a:schemeClr val="bg1"/>
                </a:solidFill>
              </a:rPr>
              <a:t>T</a:t>
            </a:r>
            <a:endParaRPr lang="en-IE" sz="2400" b="1" dirty="0">
              <a:solidFill>
                <a:schemeClr val="bg1"/>
              </a:solidFill>
            </a:endParaRPr>
          </a:p>
        </p:txBody>
      </p:sp>
      <p:sp>
        <p:nvSpPr>
          <p:cNvPr id="17" name="TextBox 16"/>
          <p:cNvSpPr txBox="1"/>
          <p:nvPr/>
        </p:nvSpPr>
        <p:spPr>
          <a:xfrm>
            <a:off x="1841677" y="4688417"/>
            <a:ext cx="485422" cy="461665"/>
          </a:xfrm>
          <a:prstGeom prst="rect">
            <a:avLst/>
          </a:prstGeom>
          <a:noFill/>
        </p:spPr>
        <p:txBody>
          <a:bodyPr wrap="square" rtlCol="0">
            <a:spAutoFit/>
          </a:bodyPr>
          <a:lstStyle/>
          <a:p>
            <a:r>
              <a:rPr lang="en-IE" sz="2400" b="1" dirty="0" smtClean="0">
                <a:solidFill>
                  <a:schemeClr val="bg1"/>
                </a:solidFill>
              </a:rPr>
              <a:t>H</a:t>
            </a:r>
            <a:endParaRPr lang="en-IE" sz="2400" b="1" dirty="0">
              <a:solidFill>
                <a:schemeClr val="bg1"/>
              </a:solidFill>
            </a:endParaRPr>
          </a:p>
        </p:txBody>
      </p:sp>
      <p:sp>
        <p:nvSpPr>
          <p:cNvPr id="18" name="TextBox 17"/>
          <p:cNvSpPr txBox="1"/>
          <p:nvPr/>
        </p:nvSpPr>
        <p:spPr>
          <a:xfrm>
            <a:off x="2818166" y="4686301"/>
            <a:ext cx="485422" cy="461665"/>
          </a:xfrm>
          <a:prstGeom prst="rect">
            <a:avLst/>
          </a:prstGeom>
          <a:noFill/>
        </p:spPr>
        <p:txBody>
          <a:bodyPr wrap="square" rtlCol="0">
            <a:spAutoFit/>
          </a:bodyPr>
          <a:lstStyle/>
          <a:p>
            <a:r>
              <a:rPr lang="en-IE" sz="2400" b="1" dirty="0">
                <a:solidFill>
                  <a:schemeClr val="bg1"/>
                </a:solidFill>
              </a:rPr>
              <a:t>E</a:t>
            </a:r>
          </a:p>
        </p:txBody>
      </p:sp>
      <p:sp>
        <p:nvSpPr>
          <p:cNvPr id="19" name="TextBox 18"/>
          <p:cNvSpPr txBox="1"/>
          <p:nvPr/>
        </p:nvSpPr>
        <p:spPr>
          <a:xfrm>
            <a:off x="1006300" y="5621635"/>
            <a:ext cx="485422" cy="461665"/>
          </a:xfrm>
          <a:prstGeom prst="rect">
            <a:avLst/>
          </a:prstGeom>
          <a:noFill/>
        </p:spPr>
        <p:txBody>
          <a:bodyPr wrap="square" rtlCol="0">
            <a:spAutoFit/>
          </a:bodyPr>
          <a:lstStyle/>
          <a:p>
            <a:r>
              <a:rPr lang="en-IE" sz="2400" b="1" dirty="0">
                <a:solidFill>
                  <a:schemeClr val="bg1"/>
                </a:solidFill>
              </a:rPr>
              <a:t>S</a:t>
            </a:r>
          </a:p>
        </p:txBody>
      </p:sp>
      <p:sp>
        <p:nvSpPr>
          <p:cNvPr id="20" name="TextBox 19"/>
          <p:cNvSpPr txBox="1"/>
          <p:nvPr/>
        </p:nvSpPr>
        <p:spPr>
          <a:xfrm>
            <a:off x="1973087" y="5621634"/>
            <a:ext cx="485422" cy="461665"/>
          </a:xfrm>
          <a:prstGeom prst="rect">
            <a:avLst/>
          </a:prstGeom>
          <a:noFill/>
        </p:spPr>
        <p:txBody>
          <a:bodyPr wrap="square" rtlCol="0">
            <a:spAutoFit/>
          </a:bodyPr>
          <a:lstStyle/>
          <a:p>
            <a:r>
              <a:rPr lang="en-IE" sz="2400" b="1" dirty="0">
                <a:solidFill>
                  <a:schemeClr val="bg1"/>
                </a:solidFill>
              </a:rPr>
              <a:t>T</a:t>
            </a:r>
          </a:p>
        </p:txBody>
      </p:sp>
      <p:sp>
        <p:nvSpPr>
          <p:cNvPr id="21" name="TextBox 20"/>
          <p:cNvSpPr txBox="1"/>
          <p:nvPr/>
        </p:nvSpPr>
        <p:spPr>
          <a:xfrm>
            <a:off x="2950634" y="5621635"/>
            <a:ext cx="485422" cy="461665"/>
          </a:xfrm>
          <a:prstGeom prst="rect">
            <a:avLst/>
          </a:prstGeom>
          <a:noFill/>
        </p:spPr>
        <p:txBody>
          <a:bodyPr wrap="square" rtlCol="0">
            <a:spAutoFit/>
          </a:bodyPr>
          <a:lstStyle/>
          <a:p>
            <a:r>
              <a:rPr lang="en-IE" sz="2400" b="1" dirty="0">
                <a:solidFill>
                  <a:schemeClr val="bg1"/>
                </a:solidFill>
              </a:rPr>
              <a:t>O</a:t>
            </a:r>
          </a:p>
        </p:txBody>
      </p:sp>
      <p:sp>
        <p:nvSpPr>
          <p:cNvPr id="22" name="TextBox 21"/>
          <p:cNvSpPr txBox="1"/>
          <p:nvPr/>
        </p:nvSpPr>
        <p:spPr>
          <a:xfrm>
            <a:off x="3811588" y="5642328"/>
            <a:ext cx="485422" cy="461665"/>
          </a:xfrm>
          <a:prstGeom prst="rect">
            <a:avLst/>
          </a:prstGeom>
          <a:noFill/>
        </p:spPr>
        <p:txBody>
          <a:bodyPr wrap="square" rtlCol="0">
            <a:spAutoFit/>
          </a:bodyPr>
          <a:lstStyle/>
          <a:p>
            <a:r>
              <a:rPr lang="en-IE" sz="2400" b="1" dirty="0">
                <a:solidFill>
                  <a:schemeClr val="bg1"/>
                </a:solidFill>
              </a:rPr>
              <a:t>N</a:t>
            </a:r>
          </a:p>
        </p:txBody>
      </p:sp>
      <p:sp>
        <p:nvSpPr>
          <p:cNvPr id="23" name="TextBox 22"/>
          <p:cNvSpPr txBox="1"/>
          <p:nvPr/>
        </p:nvSpPr>
        <p:spPr>
          <a:xfrm>
            <a:off x="4776965" y="5642328"/>
            <a:ext cx="485422" cy="461665"/>
          </a:xfrm>
          <a:prstGeom prst="rect">
            <a:avLst/>
          </a:prstGeom>
          <a:noFill/>
        </p:spPr>
        <p:txBody>
          <a:bodyPr wrap="square" rtlCol="0">
            <a:spAutoFit/>
          </a:bodyPr>
          <a:lstStyle/>
          <a:p>
            <a:r>
              <a:rPr lang="en-IE" sz="2400" b="1" dirty="0">
                <a:solidFill>
                  <a:schemeClr val="bg1"/>
                </a:solidFill>
              </a:rPr>
              <a:t>E</a:t>
            </a:r>
          </a:p>
        </p:txBody>
      </p:sp>
    </p:spTree>
    <p:extLst>
      <p:ext uri="{BB962C8B-B14F-4D97-AF65-F5344CB8AC3E}">
        <p14:creationId xmlns:p14="http://schemas.microsoft.com/office/powerpoint/2010/main" val="943035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19"/>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971550" y="457200"/>
            <a:ext cx="73802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The ancient coded runes are an example of a </a:t>
            </a:r>
            <a:r>
              <a:rPr lang="en-GB" altLang="en-US" sz="2400" dirty="0">
                <a:solidFill>
                  <a:srgbClr val="FFFF00"/>
                </a:solidFill>
                <a:latin typeface="Comic Sans MS" pitchFamily="66" charset="0"/>
              </a:rPr>
              <a:t>substitution</a:t>
            </a:r>
            <a:r>
              <a:rPr lang="en-GB" altLang="en-US" sz="2400" dirty="0">
                <a:latin typeface="Comic Sans MS" pitchFamily="66" charset="0"/>
              </a:rPr>
              <a:t> code</a:t>
            </a:r>
          </a:p>
        </p:txBody>
      </p:sp>
      <p:sp>
        <p:nvSpPr>
          <p:cNvPr id="8" name="TextBox 7"/>
          <p:cNvSpPr txBox="1">
            <a:spLocks noChangeArrowheads="1"/>
          </p:cNvSpPr>
          <p:nvPr/>
        </p:nvSpPr>
        <p:spPr bwMode="auto">
          <a:xfrm>
            <a:off x="0" y="450850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These are where letters are changed to make things harder to read.</a:t>
            </a:r>
          </a:p>
        </p:txBody>
      </p:sp>
      <p:sp>
        <p:nvSpPr>
          <p:cNvPr id="9" name="TextBox 8"/>
          <p:cNvSpPr txBox="1">
            <a:spLocks noChangeArrowheads="1"/>
          </p:cNvSpPr>
          <p:nvPr/>
        </p:nvSpPr>
        <p:spPr bwMode="auto">
          <a:xfrm>
            <a:off x="0" y="5589588"/>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During one of Sherlock Holmes’s adventures, he comes across</a:t>
            </a:r>
          </a:p>
          <a:p>
            <a:pPr algn="ctr" eaLnBrk="1" hangingPunct="1">
              <a:spcBef>
                <a:spcPct val="0"/>
              </a:spcBef>
              <a:buFontTx/>
              <a:buNone/>
            </a:pPr>
            <a:r>
              <a:rPr lang="en-GB" altLang="en-US" sz="2400" dirty="0">
                <a:solidFill>
                  <a:srgbClr val="FFFF00"/>
                </a:solidFill>
                <a:latin typeface="Comic Sans MS" pitchFamily="66" charset="0"/>
              </a:rPr>
              <a:t>“The Dancing Men Cipher”</a:t>
            </a:r>
          </a:p>
        </p:txBody>
      </p:sp>
      <p:pic>
        <p:nvPicPr>
          <p:cNvPr id="614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1412875"/>
            <a:ext cx="4803775" cy="286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984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9322" y="1818204"/>
            <a:ext cx="6476823" cy="257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0" y="458152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solidFill>
                  <a:schemeClr val="bg1"/>
                </a:solidFill>
                <a:latin typeface="Comic Sans MS" pitchFamily="66" charset="0"/>
              </a:rPr>
              <a:t>Try to work out the following message…</a:t>
            </a:r>
          </a:p>
        </p:txBody>
      </p:sp>
      <p:pic>
        <p:nvPicPr>
          <p:cNvPr id="1536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9322" y="4812506"/>
            <a:ext cx="4672100" cy="196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17"/>
          <p:cNvSpPr txBox="1">
            <a:spLocks noChangeArrowheads="1"/>
          </p:cNvSpPr>
          <p:nvPr/>
        </p:nvSpPr>
        <p:spPr bwMode="auto">
          <a:xfrm>
            <a:off x="573580" y="173038"/>
            <a:ext cx="62808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b="1" u="sng" dirty="0">
                <a:solidFill>
                  <a:srgbClr val="FFFF00"/>
                </a:solidFill>
                <a:latin typeface="Comic Sans MS" pitchFamily="66" charset="0"/>
              </a:rPr>
              <a:t>In </a:t>
            </a:r>
            <a:r>
              <a:rPr lang="en-GB" altLang="en-US" sz="3600" b="1" u="sng" dirty="0" smtClean="0">
                <a:solidFill>
                  <a:srgbClr val="FFFF00"/>
                </a:solidFill>
                <a:latin typeface="Comic Sans MS" pitchFamily="66" charset="0"/>
              </a:rPr>
              <a:t>groups of 2/3 (10 </a:t>
            </a:r>
            <a:r>
              <a:rPr lang="en-GB" altLang="en-US" sz="3600" b="1" u="sng" dirty="0" err="1" smtClean="0">
                <a:solidFill>
                  <a:srgbClr val="FFFF00"/>
                </a:solidFill>
                <a:latin typeface="Comic Sans MS" pitchFamily="66" charset="0"/>
              </a:rPr>
              <a:t>Mins</a:t>
            </a:r>
            <a:r>
              <a:rPr lang="en-GB" altLang="en-US" sz="3600" b="1" u="sng" dirty="0" smtClean="0">
                <a:solidFill>
                  <a:srgbClr val="FFFF00"/>
                </a:solidFill>
                <a:latin typeface="Comic Sans MS" pitchFamily="66" charset="0"/>
              </a:rPr>
              <a:t>)</a:t>
            </a:r>
            <a:endParaRPr lang="en-GB" altLang="en-US" sz="3600" b="1" u="sng" dirty="0">
              <a:solidFill>
                <a:srgbClr val="FFFF00"/>
              </a:solidFill>
              <a:latin typeface="Comic Sans MS" pitchFamily="66" charset="0"/>
            </a:endParaRPr>
          </a:p>
        </p:txBody>
      </p:sp>
      <p:sp>
        <p:nvSpPr>
          <p:cNvPr id="7" name="TextBox 6"/>
          <p:cNvSpPr txBox="1">
            <a:spLocks noChangeArrowheads="1"/>
          </p:cNvSpPr>
          <p:nvPr/>
        </p:nvSpPr>
        <p:spPr bwMode="auto">
          <a:xfrm>
            <a:off x="0" y="844593"/>
            <a:ext cx="9144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b="1" dirty="0" smtClean="0">
                <a:latin typeface="Comic Sans MS" pitchFamily="66" charset="0"/>
              </a:rPr>
              <a:t>On the sheet you have been given, can you use the cipher key to decode the message:</a:t>
            </a:r>
            <a:endParaRPr lang="en-GB" altLang="en-US" sz="2400" b="1" dirty="0">
              <a:latin typeface="Comic Sans MS" pitchFamily="66" charset="0"/>
            </a:endParaRPr>
          </a:p>
        </p:txBody>
      </p:sp>
      <p:sp>
        <p:nvSpPr>
          <p:cNvPr id="2" name="Rectangle 1"/>
          <p:cNvSpPr/>
          <p:nvPr/>
        </p:nvSpPr>
        <p:spPr>
          <a:xfrm>
            <a:off x="240245" y="1800363"/>
            <a:ext cx="1370888" cy="369332"/>
          </a:xfrm>
          <a:prstGeom prst="rect">
            <a:avLst/>
          </a:prstGeom>
        </p:spPr>
        <p:txBody>
          <a:bodyPr wrap="none">
            <a:spAutoFit/>
          </a:bodyPr>
          <a:lstStyle/>
          <a:p>
            <a:r>
              <a:rPr lang="en-GB" altLang="en-US" b="1" u="sng" dirty="0" smtClean="0">
                <a:latin typeface="Comic Sans MS" pitchFamily="66" charset="0"/>
              </a:rPr>
              <a:t>Cipher key</a:t>
            </a:r>
            <a:endParaRPr lang="en-IE" b="1" u="sng" dirty="0"/>
          </a:p>
        </p:txBody>
      </p:sp>
      <p:sp>
        <p:nvSpPr>
          <p:cNvPr id="8" name="Rectangle 7"/>
          <p:cNvSpPr/>
          <p:nvPr/>
        </p:nvSpPr>
        <p:spPr>
          <a:xfrm>
            <a:off x="240245" y="4674156"/>
            <a:ext cx="1122423" cy="369332"/>
          </a:xfrm>
          <a:prstGeom prst="rect">
            <a:avLst/>
          </a:prstGeom>
        </p:spPr>
        <p:txBody>
          <a:bodyPr wrap="none">
            <a:spAutoFit/>
          </a:bodyPr>
          <a:lstStyle/>
          <a:p>
            <a:r>
              <a:rPr lang="en-GB" altLang="en-US" b="1" u="sng" dirty="0" smtClean="0">
                <a:latin typeface="Comic Sans MS" pitchFamily="66" charset="0"/>
              </a:rPr>
              <a:t>Message</a:t>
            </a:r>
            <a:endParaRPr lang="en-IE" b="1" u="sng" dirty="0"/>
          </a:p>
        </p:txBody>
      </p:sp>
    </p:spTree>
    <p:extLst>
      <p:ext uri="{BB962C8B-B14F-4D97-AF65-F5344CB8AC3E}">
        <p14:creationId xmlns:p14="http://schemas.microsoft.com/office/powerpoint/2010/main" val="25537079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5364"/>
                                        </p:tgtEl>
                                        <p:attrNameLst>
                                          <p:attrName>style.visibility</p:attrName>
                                        </p:attrNameLst>
                                      </p:cBhvr>
                                      <p:to>
                                        <p:strVal val="visible"/>
                                      </p:to>
                                    </p:set>
                                    <p:animEffect transition="in" filter="dissolve">
                                      <p:cBhvr>
                                        <p:cTn id="12" dur="500"/>
                                        <p:tgtEl>
                                          <p:spTgt spid="1536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a:spLocks noChangeArrowheads="1"/>
          </p:cNvSpPr>
          <p:nvPr/>
        </p:nvSpPr>
        <p:spPr bwMode="auto">
          <a:xfrm>
            <a:off x="-35719" y="1052513"/>
            <a:ext cx="9144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None/>
            </a:pPr>
            <a:r>
              <a:rPr lang="en-GB" altLang="en-US" sz="2400" dirty="0" smtClean="0">
                <a:latin typeface="Comic Sans MS" pitchFamily="66" charset="0"/>
              </a:rPr>
              <a:t>Once you have decoded </a:t>
            </a:r>
            <a:r>
              <a:rPr lang="en-GB" altLang="en-US" sz="2400" dirty="0">
                <a:solidFill>
                  <a:srgbClr val="FFFF00"/>
                </a:solidFill>
                <a:latin typeface="Comic Sans MS" pitchFamily="66" charset="0"/>
              </a:rPr>
              <a:t>“The Dancing Men Cipher</a:t>
            </a:r>
            <a:r>
              <a:rPr lang="en-GB" altLang="en-US" sz="2400" dirty="0" smtClean="0">
                <a:solidFill>
                  <a:srgbClr val="FFFF00"/>
                </a:solidFill>
                <a:latin typeface="Comic Sans MS" pitchFamily="66" charset="0"/>
              </a:rPr>
              <a:t>” </a:t>
            </a:r>
            <a:r>
              <a:rPr lang="en-GB" altLang="en-US" sz="2400" dirty="0" smtClean="0">
                <a:latin typeface="Comic Sans MS" pitchFamily="66" charset="0"/>
              </a:rPr>
              <a:t>let me check your solution, and then move on to the next two codes. </a:t>
            </a:r>
            <a:endParaRPr lang="en-GB" altLang="en-US" sz="2400" dirty="0">
              <a:latin typeface="Comic Sans MS" pitchFamily="66" charset="0"/>
            </a:endParaRPr>
          </a:p>
        </p:txBody>
      </p:sp>
      <p:sp>
        <p:nvSpPr>
          <p:cNvPr id="7" name="TextBox 6"/>
          <p:cNvSpPr txBox="1">
            <a:spLocks noChangeArrowheads="1"/>
          </p:cNvSpPr>
          <p:nvPr/>
        </p:nvSpPr>
        <p:spPr bwMode="auto">
          <a:xfrm>
            <a:off x="323850" y="3357563"/>
            <a:ext cx="3384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smtClean="0">
                <a:latin typeface="Comic Sans MS" pitchFamily="66" charset="0"/>
              </a:rPr>
              <a:t>Above each encoded message the </a:t>
            </a:r>
            <a:r>
              <a:rPr lang="en-GB" altLang="en-US" sz="2400" dirty="0">
                <a:latin typeface="Comic Sans MS" pitchFamily="66" charset="0"/>
              </a:rPr>
              <a:t>cipher key is also included.</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9338" y="2133600"/>
            <a:ext cx="3421062" cy="428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6"/>
          <p:cNvGrpSpPr>
            <a:grpSpLocks/>
          </p:cNvGrpSpPr>
          <p:nvPr/>
        </p:nvGrpSpPr>
        <p:grpSpPr bwMode="auto">
          <a:xfrm>
            <a:off x="3708400" y="2997200"/>
            <a:ext cx="1655763" cy="2087563"/>
            <a:chOff x="3707904" y="2780928"/>
            <a:chExt cx="1656184" cy="2088232"/>
          </a:xfrm>
        </p:grpSpPr>
        <p:cxnSp>
          <p:nvCxnSpPr>
            <p:cNvPr id="12" name="Straight Arrow Connector 11"/>
            <p:cNvCxnSpPr>
              <a:stCxn id="7" idx="3"/>
            </p:cNvCxnSpPr>
            <p:nvPr/>
          </p:nvCxnSpPr>
          <p:spPr>
            <a:xfrm flipV="1">
              <a:off x="3707904" y="2780928"/>
              <a:ext cx="1224274" cy="960836"/>
            </a:xfrm>
            <a:prstGeom prst="straightConnector1">
              <a:avLst/>
            </a:prstGeom>
            <a:ln w="38100">
              <a:solidFill>
                <a:schemeClr val="tx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7" idx="3"/>
            </p:cNvCxnSpPr>
            <p:nvPr/>
          </p:nvCxnSpPr>
          <p:spPr>
            <a:xfrm flipV="1">
              <a:off x="3707904" y="3644805"/>
              <a:ext cx="1295729" cy="96959"/>
            </a:xfrm>
            <a:prstGeom prst="straightConnector1">
              <a:avLst/>
            </a:prstGeom>
            <a:ln w="38100">
              <a:solidFill>
                <a:schemeClr val="tx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7" idx="3"/>
            </p:cNvCxnSpPr>
            <p:nvPr/>
          </p:nvCxnSpPr>
          <p:spPr>
            <a:xfrm>
              <a:off x="3707904" y="3741764"/>
              <a:ext cx="1656184" cy="1127396"/>
            </a:xfrm>
            <a:prstGeom prst="straightConnector1">
              <a:avLst/>
            </a:prstGeom>
            <a:ln w="38100">
              <a:solidFill>
                <a:schemeClr val="tx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8198" name="TextBox 17"/>
          <p:cNvSpPr txBox="1">
            <a:spLocks noChangeArrowheads="1"/>
          </p:cNvSpPr>
          <p:nvPr/>
        </p:nvSpPr>
        <p:spPr bwMode="auto">
          <a:xfrm>
            <a:off x="328217" y="173038"/>
            <a:ext cx="46041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b="1" u="sng" dirty="0">
                <a:solidFill>
                  <a:srgbClr val="FFFF00"/>
                </a:solidFill>
                <a:latin typeface="Comic Sans MS" pitchFamily="66" charset="0"/>
              </a:rPr>
              <a:t>In </a:t>
            </a:r>
            <a:r>
              <a:rPr lang="en-GB" altLang="en-US" sz="3600" b="1" u="sng" dirty="0" smtClean="0">
                <a:solidFill>
                  <a:srgbClr val="FFFF00"/>
                </a:solidFill>
                <a:latin typeface="Comic Sans MS" pitchFamily="66" charset="0"/>
              </a:rPr>
              <a:t>groups (10 </a:t>
            </a:r>
            <a:r>
              <a:rPr lang="en-GB" altLang="en-US" sz="3600" b="1" u="sng" dirty="0" err="1" smtClean="0">
                <a:solidFill>
                  <a:srgbClr val="FFFF00"/>
                </a:solidFill>
                <a:latin typeface="Comic Sans MS" pitchFamily="66" charset="0"/>
              </a:rPr>
              <a:t>Mins</a:t>
            </a:r>
            <a:r>
              <a:rPr lang="en-GB" altLang="en-US" sz="3600" b="1" u="sng" dirty="0" smtClean="0">
                <a:solidFill>
                  <a:srgbClr val="FFFF00"/>
                </a:solidFill>
                <a:latin typeface="Comic Sans MS" pitchFamily="66" charset="0"/>
              </a:rPr>
              <a:t>)</a:t>
            </a:r>
            <a:endParaRPr lang="en-GB" altLang="en-US" sz="3600" b="1" u="sng" dirty="0">
              <a:solidFill>
                <a:srgbClr val="FFFF00"/>
              </a:solidFill>
              <a:latin typeface="Comic Sans MS" pitchFamily="66" charset="0"/>
            </a:endParaRPr>
          </a:p>
        </p:txBody>
      </p:sp>
    </p:spTree>
    <p:extLst>
      <p:ext uri="{BB962C8B-B14F-4D97-AF65-F5344CB8AC3E}">
        <p14:creationId xmlns:p14="http://schemas.microsoft.com/office/powerpoint/2010/main" val="38089908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nodeType="afterGroup">
                            <p:stCondLst>
                              <p:cond delay="0"/>
                            </p:stCondLst>
                            <p:childTnLst>
                              <p:par>
                                <p:cTn id="8" presetID="9" presetClass="entr" presetSubtype="0" fill="hold" nodeType="afterEffect">
                                  <p:stCondLst>
                                    <p:cond delay="1000"/>
                                  </p:stCondLst>
                                  <p:childTnLst>
                                    <p:set>
                                      <p:cBhvr>
                                        <p:cTn id="9" dur="1" fill="hold">
                                          <p:stCondLst>
                                            <p:cond delay="0"/>
                                          </p:stCondLst>
                                        </p:cTn>
                                        <p:tgtEl>
                                          <p:spTgt spid="16386"/>
                                        </p:tgtEl>
                                        <p:attrNameLst>
                                          <p:attrName>style.visibility</p:attrName>
                                        </p:attrNameLst>
                                      </p:cBhvr>
                                      <p:to>
                                        <p:strVal val="visible"/>
                                      </p:to>
                                    </p:set>
                                    <p:animEffect transition="in" filter="dissolve">
                                      <p:cBhvr>
                                        <p:cTn id="10" dur="500"/>
                                        <p:tgtEl>
                                          <p:spTgt spid="163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dissolve">
                                      <p:cBhvr>
                                        <p:cTn id="15" dur="500"/>
                                        <p:tgtEl>
                                          <p:spTgt spid="7"/>
                                        </p:tgtEl>
                                      </p:cBhvr>
                                    </p:animEffect>
                                  </p:childTnLst>
                                </p:cTn>
                              </p:par>
                            </p:childTnLst>
                          </p:cTn>
                        </p:par>
                        <p:par>
                          <p:cTn id="16" fill="hold" nodeType="afterGroup">
                            <p:stCondLst>
                              <p:cond delay="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3"/>
          <p:cNvSpPr txBox="1">
            <a:spLocks noChangeArrowheads="1"/>
          </p:cNvSpPr>
          <p:nvPr/>
        </p:nvSpPr>
        <p:spPr bwMode="auto">
          <a:xfrm>
            <a:off x="468313" y="836613"/>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Another way to make a cipher code is to mix up the letters instead of using symbols.</a:t>
            </a:r>
          </a:p>
        </p:txBody>
      </p:sp>
      <p:sp>
        <p:nvSpPr>
          <p:cNvPr id="7" name="TextBox 6"/>
          <p:cNvSpPr txBox="1">
            <a:spLocks noChangeArrowheads="1"/>
          </p:cNvSpPr>
          <p:nvPr/>
        </p:nvSpPr>
        <p:spPr bwMode="auto">
          <a:xfrm>
            <a:off x="0" y="270827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For example suppose I change the letters around so…</a:t>
            </a:r>
          </a:p>
        </p:txBody>
      </p:sp>
      <p:sp>
        <p:nvSpPr>
          <p:cNvPr id="10" name="TextBox 9"/>
          <p:cNvSpPr txBox="1">
            <a:spLocks noChangeArrowheads="1"/>
          </p:cNvSpPr>
          <p:nvPr/>
        </p:nvSpPr>
        <p:spPr bwMode="auto">
          <a:xfrm>
            <a:off x="0" y="3500438"/>
            <a:ext cx="91440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solidFill>
                  <a:srgbClr val="FFFF00"/>
                </a:solidFill>
                <a:latin typeface="Comic Sans MS" pitchFamily="66" charset="0"/>
              </a:rPr>
              <a:t>E</a:t>
            </a:r>
            <a:r>
              <a:rPr lang="en-GB" altLang="en-US" sz="2400" dirty="0">
                <a:solidFill>
                  <a:schemeClr val="bg1"/>
                </a:solidFill>
                <a:latin typeface="Comic Sans MS" pitchFamily="66" charset="0"/>
              </a:rPr>
              <a:t> </a:t>
            </a:r>
            <a:r>
              <a:rPr lang="en-GB" altLang="en-US" sz="2400" dirty="0" smtClean="0">
                <a:latin typeface="Comic Sans MS" pitchFamily="66" charset="0"/>
              </a:rPr>
              <a:t>becomes</a:t>
            </a:r>
            <a:r>
              <a:rPr lang="en-GB" altLang="en-US" sz="2400" dirty="0" smtClean="0">
                <a:solidFill>
                  <a:schemeClr val="bg1"/>
                </a:solidFill>
                <a:latin typeface="Comic Sans MS" pitchFamily="66" charset="0"/>
              </a:rPr>
              <a:t> </a:t>
            </a:r>
            <a:r>
              <a:rPr lang="en-GB" altLang="en-US" sz="2400" dirty="0">
                <a:solidFill>
                  <a:srgbClr val="FFFF00"/>
                </a:solidFill>
                <a:latin typeface="Comic Sans MS" pitchFamily="66" charset="0"/>
              </a:rPr>
              <a:t>H</a:t>
            </a:r>
          </a:p>
          <a:p>
            <a:pPr algn="ctr" eaLnBrk="1" hangingPunct="1">
              <a:spcBef>
                <a:spcPct val="0"/>
              </a:spcBef>
              <a:buFontTx/>
              <a:buNone/>
            </a:pPr>
            <a:r>
              <a:rPr lang="en-GB" altLang="en-US" sz="2400" dirty="0">
                <a:solidFill>
                  <a:srgbClr val="FFFF00"/>
                </a:solidFill>
                <a:latin typeface="Comic Sans MS" pitchFamily="66" charset="0"/>
              </a:rPr>
              <a:t>H</a:t>
            </a:r>
            <a:r>
              <a:rPr lang="en-GB" altLang="en-US" sz="2400" dirty="0">
                <a:solidFill>
                  <a:schemeClr val="bg1"/>
                </a:solidFill>
                <a:latin typeface="Comic Sans MS" pitchFamily="66" charset="0"/>
              </a:rPr>
              <a:t> </a:t>
            </a:r>
            <a:r>
              <a:rPr lang="en-GB" altLang="en-US" sz="2400" dirty="0">
                <a:latin typeface="Comic Sans MS" pitchFamily="66" charset="0"/>
              </a:rPr>
              <a:t>becomes</a:t>
            </a:r>
            <a:r>
              <a:rPr lang="en-GB" altLang="en-US" sz="2400" dirty="0">
                <a:solidFill>
                  <a:schemeClr val="bg1"/>
                </a:solidFill>
                <a:latin typeface="Comic Sans MS" pitchFamily="66" charset="0"/>
              </a:rPr>
              <a:t> </a:t>
            </a:r>
            <a:r>
              <a:rPr lang="en-GB" altLang="en-US" sz="2400" dirty="0">
                <a:solidFill>
                  <a:srgbClr val="FFFF00"/>
                </a:solidFill>
                <a:latin typeface="Comic Sans MS" pitchFamily="66" charset="0"/>
              </a:rPr>
              <a:t>K</a:t>
            </a:r>
          </a:p>
          <a:p>
            <a:pPr algn="ctr" eaLnBrk="1" hangingPunct="1">
              <a:spcBef>
                <a:spcPct val="0"/>
              </a:spcBef>
              <a:buFontTx/>
              <a:buNone/>
            </a:pPr>
            <a:r>
              <a:rPr lang="en-GB" altLang="en-US" sz="2400" dirty="0">
                <a:solidFill>
                  <a:srgbClr val="FFFF00"/>
                </a:solidFill>
                <a:latin typeface="Comic Sans MS" pitchFamily="66" charset="0"/>
              </a:rPr>
              <a:t>L</a:t>
            </a:r>
            <a:r>
              <a:rPr lang="en-GB" altLang="en-US" sz="2400" dirty="0">
                <a:solidFill>
                  <a:schemeClr val="bg1"/>
                </a:solidFill>
                <a:latin typeface="Comic Sans MS" pitchFamily="66" charset="0"/>
              </a:rPr>
              <a:t> </a:t>
            </a:r>
            <a:r>
              <a:rPr lang="en-GB" altLang="en-US" sz="2400" dirty="0">
                <a:latin typeface="Comic Sans MS" pitchFamily="66" charset="0"/>
              </a:rPr>
              <a:t>becomes </a:t>
            </a:r>
            <a:r>
              <a:rPr lang="en-GB" altLang="en-US" sz="2400" dirty="0">
                <a:solidFill>
                  <a:srgbClr val="FFFF00"/>
                </a:solidFill>
                <a:latin typeface="Comic Sans MS" pitchFamily="66" charset="0"/>
              </a:rPr>
              <a:t>O</a:t>
            </a:r>
          </a:p>
          <a:p>
            <a:pPr algn="ctr" eaLnBrk="1" hangingPunct="1">
              <a:spcBef>
                <a:spcPct val="0"/>
              </a:spcBef>
              <a:buFontTx/>
              <a:buNone/>
            </a:pPr>
            <a:r>
              <a:rPr lang="en-GB" altLang="en-US" sz="2400" dirty="0">
                <a:solidFill>
                  <a:srgbClr val="FFFF00"/>
                </a:solidFill>
                <a:latin typeface="Comic Sans MS" pitchFamily="66" charset="0"/>
              </a:rPr>
              <a:t>O</a:t>
            </a:r>
            <a:r>
              <a:rPr lang="en-GB" altLang="en-US" sz="2400" dirty="0">
                <a:solidFill>
                  <a:schemeClr val="bg1"/>
                </a:solidFill>
                <a:latin typeface="Comic Sans MS" pitchFamily="66" charset="0"/>
              </a:rPr>
              <a:t> </a:t>
            </a:r>
            <a:r>
              <a:rPr lang="en-GB" altLang="en-US" sz="2400" dirty="0">
                <a:latin typeface="Comic Sans MS" pitchFamily="66" charset="0"/>
              </a:rPr>
              <a:t>becomes</a:t>
            </a:r>
            <a:r>
              <a:rPr lang="en-GB" altLang="en-US" sz="2400" dirty="0">
                <a:solidFill>
                  <a:schemeClr val="bg1"/>
                </a:solidFill>
                <a:latin typeface="Comic Sans MS" pitchFamily="66" charset="0"/>
              </a:rPr>
              <a:t> </a:t>
            </a:r>
            <a:r>
              <a:rPr lang="en-GB" altLang="en-US" sz="2400" dirty="0">
                <a:solidFill>
                  <a:srgbClr val="FFFF00"/>
                </a:solidFill>
                <a:latin typeface="Comic Sans MS" pitchFamily="66" charset="0"/>
              </a:rPr>
              <a:t>S</a:t>
            </a:r>
          </a:p>
        </p:txBody>
      </p:sp>
      <p:sp>
        <p:nvSpPr>
          <p:cNvPr id="11" name="TextBox 10"/>
          <p:cNvSpPr txBox="1">
            <a:spLocks noChangeArrowheads="1"/>
          </p:cNvSpPr>
          <p:nvPr/>
        </p:nvSpPr>
        <p:spPr bwMode="auto">
          <a:xfrm>
            <a:off x="0" y="5300663"/>
            <a:ext cx="9144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…then the word </a:t>
            </a:r>
            <a:r>
              <a:rPr lang="en-GB" altLang="en-US" sz="2400" dirty="0">
                <a:solidFill>
                  <a:srgbClr val="FFFF00"/>
                </a:solidFill>
                <a:latin typeface="Comic Sans MS" pitchFamily="66" charset="0"/>
              </a:rPr>
              <a:t>HELLO</a:t>
            </a:r>
            <a:r>
              <a:rPr lang="en-GB" altLang="en-US" sz="2400" dirty="0">
                <a:solidFill>
                  <a:schemeClr val="bg1"/>
                </a:solidFill>
                <a:latin typeface="Comic Sans MS" pitchFamily="66" charset="0"/>
              </a:rPr>
              <a:t> </a:t>
            </a:r>
            <a:r>
              <a:rPr lang="en-GB" altLang="en-US" sz="2400" dirty="0">
                <a:latin typeface="Comic Sans MS" pitchFamily="66" charset="0"/>
              </a:rPr>
              <a:t>becomes…</a:t>
            </a:r>
          </a:p>
        </p:txBody>
      </p:sp>
      <p:sp>
        <p:nvSpPr>
          <p:cNvPr id="8" name="TextBox 7"/>
          <p:cNvSpPr txBox="1">
            <a:spLocks noChangeArrowheads="1"/>
          </p:cNvSpPr>
          <p:nvPr/>
        </p:nvSpPr>
        <p:spPr bwMode="auto">
          <a:xfrm>
            <a:off x="-36513" y="6092825"/>
            <a:ext cx="9144001"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solidFill>
                  <a:srgbClr val="FFC000"/>
                </a:solidFill>
                <a:latin typeface="Comic Sans MS" pitchFamily="66" charset="0"/>
              </a:rPr>
              <a:t>KHOOS</a:t>
            </a:r>
          </a:p>
        </p:txBody>
      </p:sp>
      <p:pic>
        <p:nvPicPr>
          <p:cNvPr id="9223"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625" y="549275"/>
            <a:ext cx="2662238"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11981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p:cNvSpPr>
            <a:spLocks noChangeArrowheads="1"/>
          </p:cNvSpPr>
          <p:nvPr/>
        </p:nvSpPr>
        <p:spPr bwMode="auto">
          <a:xfrm>
            <a:off x="592138" y="1484313"/>
            <a:ext cx="7739062"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IE" altLang="en-US" sz="2800" dirty="0">
                <a:latin typeface="Comic Sans MS" pitchFamily="66" charset="0"/>
              </a:rPr>
              <a:t>A Caesar cipher is one of the simplest (and easiest cracked) encryption methods. </a:t>
            </a:r>
          </a:p>
          <a:p>
            <a:endParaRPr lang="en-IE" altLang="en-US" sz="2800" dirty="0">
              <a:latin typeface="Comic Sans MS" pitchFamily="66" charset="0"/>
            </a:endParaRPr>
          </a:p>
          <a:p>
            <a:r>
              <a:rPr lang="en-IE" altLang="en-US" sz="2800" dirty="0">
                <a:latin typeface="Comic Sans MS" pitchFamily="66" charset="0"/>
              </a:rPr>
              <a:t>It is a Substitution Cipher that involves replacing each letter of the secret message with a different letter of the alphabet which is a fixed number of positions further in the alphabet.</a:t>
            </a:r>
          </a:p>
        </p:txBody>
      </p:sp>
      <p:sp>
        <p:nvSpPr>
          <p:cNvPr id="10243" name="TextBox 17"/>
          <p:cNvSpPr txBox="1">
            <a:spLocks noChangeArrowheads="1"/>
          </p:cNvSpPr>
          <p:nvPr/>
        </p:nvSpPr>
        <p:spPr bwMode="auto">
          <a:xfrm>
            <a:off x="611188" y="404813"/>
            <a:ext cx="32956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b="1" u="sng">
                <a:solidFill>
                  <a:srgbClr val="FFFF00"/>
                </a:solidFill>
                <a:latin typeface="Comic Sans MS" pitchFamily="66" charset="0"/>
              </a:rPr>
              <a:t>Caesar Cipher</a:t>
            </a:r>
          </a:p>
        </p:txBody>
      </p:sp>
      <p:pic>
        <p:nvPicPr>
          <p:cNvPr id="1024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27300" y="5024438"/>
            <a:ext cx="386715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30349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2628900" y="2455863"/>
            <a:ext cx="25765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IE" altLang="en-US" sz="2800">
              <a:solidFill>
                <a:schemeClr val="bg1"/>
              </a:solidFill>
              <a:latin typeface="Comic Sans MS" pitchFamily="66" charset="0"/>
            </a:endParaRPr>
          </a:p>
        </p:txBody>
      </p:sp>
      <p:sp>
        <p:nvSpPr>
          <p:cNvPr id="11267" name="Rectangle 4"/>
          <p:cNvSpPr>
            <a:spLocks noChangeArrowheads="1"/>
          </p:cNvSpPr>
          <p:nvPr/>
        </p:nvSpPr>
        <p:spPr bwMode="auto">
          <a:xfrm>
            <a:off x="539750" y="1270000"/>
            <a:ext cx="8496300"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dirty="0">
                <a:latin typeface="Comic Sans MS" pitchFamily="66" charset="0"/>
                <a:cs typeface="Arial" charset="0"/>
              </a:rPr>
              <a:t>The Keyword cipher is identical to the </a:t>
            </a:r>
            <a:r>
              <a:rPr lang="en-US" altLang="en-US" sz="2000" u="sng" dirty="0">
                <a:latin typeface="Comic Sans MS" pitchFamily="66" charset="0"/>
                <a:cs typeface="Arial" charset="0"/>
              </a:rPr>
              <a:t>Caesar Cipher</a:t>
            </a:r>
            <a:r>
              <a:rPr lang="en-US" altLang="en-US" sz="2000" dirty="0">
                <a:latin typeface="Comic Sans MS" pitchFamily="66" charset="0"/>
                <a:cs typeface="Arial" charset="0"/>
              </a:rPr>
              <a:t> with the exception that the substitution alphabet used can be represented with a keyword.</a:t>
            </a:r>
          </a:p>
          <a:p>
            <a:endParaRPr lang="en-US" altLang="en-US" sz="2000" dirty="0">
              <a:latin typeface="Comic Sans MS" pitchFamily="66" charset="0"/>
            </a:endParaRPr>
          </a:p>
          <a:p>
            <a:r>
              <a:rPr lang="en-US" altLang="en-US" sz="2000" dirty="0">
                <a:latin typeface="Comic Sans MS" pitchFamily="66" charset="0"/>
                <a:cs typeface="Arial" charset="0"/>
              </a:rPr>
              <a:t>To create a substitution alphabet from a keyword, you first write down the alphabet. Below this you write down the keyword (omitting duplicate letters) followed by the remaining unused letters of the alphabet.</a:t>
            </a:r>
          </a:p>
          <a:p>
            <a:endParaRPr lang="en-US" altLang="en-US" sz="2000" dirty="0">
              <a:latin typeface="Comic Sans MS" pitchFamily="66" charset="0"/>
            </a:endParaRPr>
          </a:p>
          <a:p>
            <a:r>
              <a:rPr lang="en-US" altLang="en-US" sz="2400" b="1" dirty="0">
                <a:latin typeface="Comic Sans MS" pitchFamily="66" charset="0"/>
              </a:rPr>
              <a:t>ABCDEFGHIJKLMNOPQRSTUVWXYZ KEYWORDABCFGHIJLMNPQSTUVXZ </a:t>
            </a:r>
          </a:p>
          <a:p>
            <a:endParaRPr lang="en-US" altLang="en-US" sz="2000" dirty="0">
              <a:latin typeface="Comic Sans MS" pitchFamily="66" charset="0"/>
              <a:cs typeface="Arial" charset="0"/>
            </a:endParaRPr>
          </a:p>
          <a:p>
            <a:r>
              <a:rPr lang="en-US" altLang="en-US" sz="2000" dirty="0">
                <a:latin typeface="Comic Sans MS" pitchFamily="66" charset="0"/>
                <a:cs typeface="Arial" charset="0"/>
              </a:rPr>
              <a:t>To encipher a plaintext message, you convert all letters from the top row to their corresponding letter on the bottom row (A to K, B to E, </a:t>
            </a:r>
            <a:r>
              <a:rPr lang="en-US" altLang="en-US" sz="2000" dirty="0" err="1">
                <a:latin typeface="Comic Sans MS" pitchFamily="66" charset="0"/>
                <a:cs typeface="Arial" charset="0"/>
              </a:rPr>
              <a:t>etc</a:t>
            </a:r>
            <a:r>
              <a:rPr lang="en-US" altLang="en-US" sz="2000" dirty="0">
                <a:latin typeface="Comic Sans MS" pitchFamily="66" charset="0"/>
                <a:cs typeface="Arial" charset="0"/>
              </a:rPr>
              <a:t>)</a:t>
            </a:r>
            <a:endParaRPr lang="en-US" altLang="en-US" sz="2000" dirty="0">
              <a:latin typeface="Comic Sans MS" pitchFamily="66" charset="0"/>
            </a:endParaRPr>
          </a:p>
        </p:txBody>
      </p:sp>
      <p:sp>
        <p:nvSpPr>
          <p:cNvPr id="11268" name="TextBox 17"/>
          <p:cNvSpPr txBox="1">
            <a:spLocks noChangeArrowheads="1"/>
          </p:cNvSpPr>
          <p:nvPr/>
        </p:nvSpPr>
        <p:spPr bwMode="auto">
          <a:xfrm>
            <a:off x="439738" y="404813"/>
            <a:ext cx="3638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b="1" u="sng">
                <a:solidFill>
                  <a:srgbClr val="FFFF00"/>
                </a:solidFill>
                <a:latin typeface="Comic Sans MS" pitchFamily="66" charset="0"/>
              </a:rPr>
              <a:t>Keyword Cipher</a:t>
            </a:r>
          </a:p>
        </p:txBody>
      </p:sp>
    </p:spTree>
    <p:extLst>
      <p:ext uri="{BB962C8B-B14F-4D97-AF65-F5344CB8AC3E}">
        <p14:creationId xmlns:p14="http://schemas.microsoft.com/office/powerpoint/2010/main" val="22281855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900113" y="1628775"/>
            <a:ext cx="76327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IE" altLang="en-US" sz="2800" dirty="0">
                <a:latin typeface="Comic Sans MS" pitchFamily="66" charset="0"/>
              </a:rPr>
              <a:t>The </a:t>
            </a:r>
            <a:r>
              <a:rPr lang="en-IE" altLang="en-US" sz="2800" dirty="0" err="1">
                <a:latin typeface="Comic Sans MS" pitchFamily="66" charset="0"/>
              </a:rPr>
              <a:t>Atbash</a:t>
            </a:r>
            <a:r>
              <a:rPr lang="en-IE" altLang="en-US" sz="2800" dirty="0">
                <a:latin typeface="Comic Sans MS" pitchFamily="66" charset="0"/>
              </a:rPr>
              <a:t> cipher is a very specific case of a substitution cipher where the letters of the alphabet are reversed. In </a:t>
            </a:r>
            <a:r>
              <a:rPr lang="en-IE" altLang="en-US" sz="2800" dirty="0" smtClean="0">
                <a:latin typeface="Comic Sans MS" pitchFamily="66" charset="0"/>
              </a:rPr>
              <a:t>other words, </a:t>
            </a:r>
            <a:r>
              <a:rPr lang="en-IE" altLang="en-US" sz="2800" dirty="0">
                <a:latin typeface="Comic Sans MS" pitchFamily="66" charset="0"/>
              </a:rPr>
              <a:t>all </a:t>
            </a:r>
            <a:r>
              <a:rPr lang="en-IE" altLang="en-US" sz="2800" dirty="0">
                <a:solidFill>
                  <a:srgbClr val="FFFF00"/>
                </a:solidFill>
                <a:latin typeface="Comic Sans MS" pitchFamily="66" charset="0"/>
              </a:rPr>
              <a:t>A</a:t>
            </a:r>
            <a:r>
              <a:rPr lang="en-IE" altLang="en-US" sz="2800" dirty="0">
                <a:latin typeface="Comic Sans MS" pitchFamily="66" charset="0"/>
              </a:rPr>
              <a:t>s are replaced with </a:t>
            </a:r>
            <a:r>
              <a:rPr lang="en-IE" altLang="en-US" sz="2800" dirty="0" err="1">
                <a:solidFill>
                  <a:srgbClr val="FFFF00"/>
                </a:solidFill>
                <a:latin typeface="Comic Sans MS" pitchFamily="66" charset="0"/>
              </a:rPr>
              <a:t>Z</a:t>
            </a:r>
            <a:r>
              <a:rPr lang="en-IE" altLang="en-US" sz="2800" dirty="0" err="1">
                <a:latin typeface="Comic Sans MS" pitchFamily="66" charset="0"/>
              </a:rPr>
              <a:t>s</a:t>
            </a:r>
            <a:r>
              <a:rPr lang="en-IE" altLang="en-US" sz="2800" dirty="0">
                <a:latin typeface="Comic Sans MS" pitchFamily="66" charset="0"/>
              </a:rPr>
              <a:t>, all </a:t>
            </a:r>
            <a:r>
              <a:rPr lang="en-IE" altLang="en-US" sz="2800" dirty="0" err="1">
                <a:solidFill>
                  <a:srgbClr val="FFFF00"/>
                </a:solidFill>
                <a:latin typeface="Comic Sans MS" pitchFamily="66" charset="0"/>
              </a:rPr>
              <a:t>B</a:t>
            </a:r>
            <a:r>
              <a:rPr lang="en-IE" altLang="en-US" sz="2800" dirty="0" err="1">
                <a:latin typeface="Comic Sans MS" pitchFamily="66" charset="0"/>
              </a:rPr>
              <a:t>s</a:t>
            </a:r>
            <a:r>
              <a:rPr lang="en-IE" altLang="en-US" sz="2800" dirty="0">
                <a:latin typeface="Comic Sans MS" pitchFamily="66" charset="0"/>
              </a:rPr>
              <a:t> are replaced with </a:t>
            </a:r>
            <a:r>
              <a:rPr lang="en-IE" altLang="en-US" sz="2800" dirty="0" err="1">
                <a:solidFill>
                  <a:srgbClr val="FFFF00"/>
                </a:solidFill>
                <a:latin typeface="Comic Sans MS" pitchFamily="66" charset="0"/>
              </a:rPr>
              <a:t>Y</a:t>
            </a:r>
            <a:r>
              <a:rPr lang="en-IE" altLang="en-US" sz="2800" dirty="0" err="1">
                <a:latin typeface="Comic Sans MS" pitchFamily="66" charset="0"/>
              </a:rPr>
              <a:t>s</a:t>
            </a:r>
            <a:r>
              <a:rPr lang="en-IE" altLang="en-US" sz="2800" dirty="0">
                <a:latin typeface="Comic Sans MS" pitchFamily="66" charset="0"/>
              </a:rPr>
              <a:t>, and so on.</a:t>
            </a:r>
          </a:p>
          <a:p>
            <a:endParaRPr lang="en-IE" altLang="en-US" sz="2800" dirty="0">
              <a:latin typeface="Comic Sans MS" pitchFamily="66" charset="0"/>
            </a:endParaRPr>
          </a:p>
          <a:p>
            <a:r>
              <a:rPr lang="en-IE" altLang="en-US" sz="2800" dirty="0">
                <a:latin typeface="Comic Sans MS" pitchFamily="66" charset="0"/>
              </a:rPr>
              <a:t>Because reversing the alphabet twice will get you actual alphabet, you can encipher and decipher a message using the exact same algorithm.</a:t>
            </a:r>
          </a:p>
        </p:txBody>
      </p:sp>
      <p:sp>
        <p:nvSpPr>
          <p:cNvPr id="12291" name="TextBox 17"/>
          <p:cNvSpPr txBox="1">
            <a:spLocks noChangeArrowheads="1"/>
          </p:cNvSpPr>
          <p:nvPr/>
        </p:nvSpPr>
        <p:spPr bwMode="auto">
          <a:xfrm>
            <a:off x="574675" y="404813"/>
            <a:ext cx="33686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3600" b="1" u="sng" dirty="0" err="1">
                <a:solidFill>
                  <a:srgbClr val="FFFF00"/>
                </a:solidFill>
                <a:latin typeface="Comic Sans MS" pitchFamily="66" charset="0"/>
              </a:rPr>
              <a:t>Atbash</a:t>
            </a:r>
            <a:r>
              <a:rPr lang="en-GB" altLang="en-US" sz="3600" b="1" u="sng" dirty="0">
                <a:solidFill>
                  <a:srgbClr val="FFFF00"/>
                </a:solidFill>
                <a:latin typeface="Comic Sans MS" pitchFamily="66" charset="0"/>
              </a:rPr>
              <a:t> Cipher</a:t>
            </a:r>
          </a:p>
        </p:txBody>
      </p:sp>
    </p:spTree>
    <p:extLst>
      <p:ext uri="{BB962C8B-B14F-4D97-AF65-F5344CB8AC3E}">
        <p14:creationId xmlns:p14="http://schemas.microsoft.com/office/powerpoint/2010/main" val="35229025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0" y="2446338"/>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dirty="0">
                <a:latin typeface="Comic Sans MS" pitchFamily="66" charset="0"/>
              </a:rPr>
              <a:t>Suppose I change the letters around so…</a:t>
            </a:r>
          </a:p>
        </p:txBody>
      </p:sp>
      <p:sp>
        <p:nvSpPr>
          <p:cNvPr id="10" name="TextBox 9"/>
          <p:cNvSpPr txBox="1">
            <a:spLocks noChangeArrowheads="1"/>
          </p:cNvSpPr>
          <p:nvPr/>
        </p:nvSpPr>
        <p:spPr bwMode="auto">
          <a:xfrm>
            <a:off x="-20638" y="3030538"/>
            <a:ext cx="9144001"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dirty="0">
                <a:solidFill>
                  <a:srgbClr val="FFFF00"/>
                </a:solidFill>
                <a:latin typeface="Comic Sans MS" pitchFamily="66" charset="0"/>
              </a:rPr>
              <a:t>E</a:t>
            </a:r>
            <a:r>
              <a:rPr lang="en-GB" altLang="en-US" dirty="0">
                <a:latin typeface="Comic Sans MS" pitchFamily="66" charset="0"/>
              </a:rPr>
              <a:t> </a:t>
            </a:r>
            <a:r>
              <a:rPr lang="en-GB" altLang="en-US" dirty="0" smtClean="0">
                <a:latin typeface="Comic Sans MS" pitchFamily="66" charset="0"/>
              </a:rPr>
              <a:t>becomes </a:t>
            </a:r>
            <a:r>
              <a:rPr lang="en-GB" altLang="en-US" dirty="0">
                <a:solidFill>
                  <a:srgbClr val="FFFF00"/>
                </a:solidFill>
                <a:latin typeface="Comic Sans MS" pitchFamily="66" charset="0"/>
              </a:rPr>
              <a:t>L</a:t>
            </a:r>
          </a:p>
          <a:p>
            <a:pPr algn="ctr" eaLnBrk="1" hangingPunct="1">
              <a:spcBef>
                <a:spcPct val="0"/>
              </a:spcBef>
              <a:buFontTx/>
              <a:buNone/>
            </a:pPr>
            <a:r>
              <a:rPr lang="en-GB" altLang="en-US" dirty="0">
                <a:solidFill>
                  <a:srgbClr val="FFFF00"/>
                </a:solidFill>
                <a:latin typeface="Comic Sans MS" pitchFamily="66" charset="0"/>
              </a:rPr>
              <a:t>H</a:t>
            </a:r>
            <a:r>
              <a:rPr lang="en-GB" altLang="en-US" dirty="0">
                <a:solidFill>
                  <a:schemeClr val="bg1"/>
                </a:solidFill>
                <a:latin typeface="Comic Sans MS" pitchFamily="66" charset="0"/>
              </a:rPr>
              <a:t> </a:t>
            </a:r>
            <a:r>
              <a:rPr lang="en-GB" altLang="en-US" dirty="0">
                <a:latin typeface="Comic Sans MS" pitchFamily="66" charset="0"/>
              </a:rPr>
              <a:t>becomes </a:t>
            </a:r>
            <a:r>
              <a:rPr lang="en-GB" altLang="en-US" dirty="0">
                <a:solidFill>
                  <a:srgbClr val="FFFF00"/>
                </a:solidFill>
                <a:latin typeface="Comic Sans MS" pitchFamily="66" charset="0"/>
              </a:rPr>
              <a:t>X</a:t>
            </a:r>
          </a:p>
          <a:p>
            <a:pPr algn="ctr" eaLnBrk="1" hangingPunct="1">
              <a:spcBef>
                <a:spcPct val="0"/>
              </a:spcBef>
              <a:buFontTx/>
              <a:buNone/>
            </a:pPr>
            <a:r>
              <a:rPr lang="en-GB" altLang="en-US" dirty="0">
                <a:solidFill>
                  <a:srgbClr val="FFFF00"/>
                </a:solidFill>
                <a:latin typeface="Comic Sans MS" pitchFamily="66" charset="0"/>
              </a:rPr>
              <a:t>L</a:t>
            </a:r>
            <a:r>
              <a:rPr lang="en-GB" altLang="en-US" dirty="0">
                <a:solidFill>
                  <a:schemeClr val="bg1"/>
                </a:solidFill>
                <a:latin typeface="Comic Sans MS" pitchFamily="66" charset="0"/>
              </a:rPr>
              <a:t> </a:t>
            </a:r>
            <a:r>
              <a:rPr lang="en-GB" altLang="en-US" dirty="0">
                <a:latin typeface="Comic Sans MS" pitchFamily="66" charset="0"/>
              </a:rPr>
              <a:t>becomes </a:t>
            </a:r>
            <a:r>
              <a:rPr lang="en-GB" altLang="en-US" dirty="0">
                <a:solidFill>
                  <a:srgbClr val="FFFF00"/>
                </a:solidFill>
                <a:latin typeface="Comic Sans MS" pitchFamily="66" charset="0"/>
              </a:rPr>
              <a:t>P</a:t>
            </a:r>
          </a:p>
          <a:p>
            <a:pPr algn="ctr" eaLnBrk="1" hangingPunct="1">
              <a:spcBef>
                <a:spcPct val="0"/>
              </a:spcBef>
              <a:buFontTx/>
              <a:buNone/>
            </a:pPr>
            <a:r>
              <a:rPr lang="en-GB" altLang="en-US" dirty="0">
                <a:solidFill>
                  <a:srgbClr val="FFFF00"/>
                </a:solidFill>
                <a:latin typeface="Comic Sans MS" pitchFamily="66" charset="0"/>
              </a:rPr>
              <a:t>O</a:t>
            </a:r>
            <a:r>
              <a:rPr lang="en-GB" altLang="en-US" dirty="0">
                <a:solidFill>
                  <a:schemeClr val="bg1"/>
                </a:solidFill>
                <a:latin typeface="Comic Sans MS" pitchFamily="66" charset="0"/>
              </a:rPr>
              <a:t> </a:t>
            </a:r>
            <a:r>
              <a:rPr lang="en-GB" altLang="en-US" dirty="0">
                <a:latin typeface="Comic Sans MS" pitchFamily="66" charset="0"/>
              </a:rPr>
              <a:t>becomes </a:t>
            </a:r>
            <a:r>
              <a:rPr lang="en-GB" altLang="en-US" dirty="0">
                <a:solidFill>
                  <a:srgbClr val="FFFF00"/>
                </a:solidFill>
                <a:latin typeface="Comic Sans MS" pitchFamily="66" charset="0"/>
              </a:rPr>
              <a:t>E</a:t>
            </a:r>
          </a:p>
        </p:txBody>
      </p:sp>
      <p:sp>
        <p:nvSpPr>
          <p:cNvPr id="11" name="TextBox 10"/>
          <p:cNvSpPr txBox="1">
            <a:spLocks noChangeArrowheads="1"/>
          </p:cNvSpPr>
          <p:nvPr/>
        </p:nvSpPr>
        <p:spPr bwMode="auto">
          <a:xfrm>
            <a:off x="0" y="5300663"/>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dirty="0">
                <a:latin typeface="Comic Sans MS" pitchFamily="66" charset="0"/>
              </a:rPr>
              <a:t>…then the word </a:t>
            </a:r>
            <a:r>
              <a:rPr lang="en-GB" altLang="en-US" dirty="0">
                <a:solidFill>
                  <a:srgbClr val="FFFF00"/>
                </a:solidFill>
                <a:latin typeface="Comic Sans MS" pitchFamily="66" charset="0"/>
              </a:rPr>
              <a:t>HELLO</a:t>
            </a:r>
            <a:r>
              <a:rPr lang="en-GB" altLang="en-US" dirty="0">
                <a:solidFill>
                  <a:schemeClr val="bg1"/>
                </a:solidFill>
                <a:latin typeface="Comic Sans MS" pitchFamily="66" charset="0"/>
              </a:rPr>
              <a:t> </a:t>
            </a:r>
            <a:r>
              <a:rPr lang="en-GB" altLang="en-US" dirty="0">
                <a:latin typeface="Comic Sans MS" pitchFamily="66" charset="0"/>
              </a:rPr>
              <a:t>becomes…</a:t>
            </a:r>
          </a:p>
        </p:txBody>
      </p:sp>
      <p:sp>
        <p:nvSpPr>
          <p:cNvPr id="8" name="TextBox 7"/>
          <p:cNvSpPr txBox="1">
            <a:spLocks noChangeArrowheads="1"/>
          </p:cNvSpPr>
          <p:nvPr/>
        </p:nvSpPr>
        <p:spPr bwMode="auto">
          <a:xfrm>
            <a:off x="0" y="6092825"/>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a:solidFill>
                  <a:srgbClr val="FFC000"/>
                </a:solidFill>
                <a:latin typeface="Comic Sans MS" pitchFamily="66" charset="0"/>
              </a:rPr>
              <a:t>XLPPE</a:t>
            </a:r>
          </a:p>
        </p:txBody>
      </p:sp>
      <p:pic>
        <p:nvPicPr>
          <p:cNvPr id="133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90488"/>
            <a:ext cx="61198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64239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3"/>
          <p:cNvSpPr txBox="1">
            <a:spLocks noChangeArrowheads="1"/>
          </p:cNvSpPr>
          <p:nvPr/>
        </p:nvSpPr>
        <p:spPr bwMode="auto">
          <a:xfrm>
            <a:off x="0" y="765175"/>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The reason why this is a good way to make a code is that there are lots of ways of mixing up the alphabet.</a:t>
            </a:r>
          </a:p>
        </p:txBody>
      </p:sp>
      <p:sp>
        <p:nvSpPr>
          <p:cNvPr id="7" name="TextBox 6"/>
          <p:cNvSpPr txBox="1">
            <a:spLocks noChangeArrowheads="1"/>
          </p:cNvSpPr>
          <p:nvPr/>
        </p:nvSpPr>
        <p:spPr bwMode="auto">
          <a:xfrm>
            <a:off x="0" y="1916113"/>
            <a:ext cx="9144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How many ways do you think we could mix up all the letters?</a:t>
            </a:r>
          </a:p>
        </p:txBody>
      </p:sp>
      <p:sp>
        <p:nvSpPr>
          <p:cNvPr id="10" name="TextBox 9"/>
          <p:cNvSpPr txBox="1">
            <a:spLocks noChangeArrowheads="1"/>
          </p:cNvSpPr>
          <p:nvPr/>
        </p:nvSpPr>
        <p:spPr bwMode="auto">
          <a:xfrm>
            <a:off x="0" y="270827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Over 400, 000, 000, 000, 000, 000, 000, 000, 000!</a:t>
            </a:r>
          </a:p>
        </p:txBody>
      </p:sp>
      <p:sp>
        <p:nvSpPr>
          <p:cNvPr id="12" name="TextBox 11"/>
          <p:cNvSpPr txBox="1">
            <a:spLocks noChangeArrowheads="1"/>
          </p:cNvSpPr>
          <p:nvPr/>
        </p:nvSpPr>
        <p:spPr bwMode="auto">
          <a:xfrm>
            <a:off x="0" y="3429000"/>
            <a:ext cx="9144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To say that number out loud it is:</a:t>
            </a:r>
          </a:p>
          <a:p>
            <a:pPr algn="ctr" eaLnBrk="1" hangingPunct="1">
              <a:spcBef>
                <a:spcPct val="0"/>
              </a:spcBef>
              <a:buFontTx/>
              <a:buNone/>
            </a:pPr>
            <a:r>
              <a:rPr lang="en-GB" altLang="en-US" sz="2400" dirty="0">
                <a:solidFill>
                  <a:srgbClr val="FFFF00"/>
                </a:solidFill>
                <a:latin typeface="Comic Sans MS" pitchFamily="66" charset="0"/>
              </a:rPr>
              <a:t>Four Hundred Septillion</a:t>
            </a:r>
          </a:p>
        </p:txBody>
      </p:sp>
      <p:pic>
        <p:nvPicPr>
          <p:cNvPr id="1127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4637088"/>
            <a:ext cx="2195512" cy="222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ular Callout 10"/>
          <p:cNvSpPr/>
          <p:nvPr/>
        </p:nvSpPr>
        <p:spPr>
          <a:xfrm>
            <a:off x="323850" y="4437063"/>
            <a:ext cx="6011863" cy="2160587"/>
          </a:xfrm>
          <a:prstGeom prst="wedgeRoundRectCallout">
            <a:avLst>
              <a:gd name="adj1" fmla="val 74890"/>
              <a:gd name="adj2" fmla="val -2435"/>
              <a:gd name="adj3" fmla="val 16667"/>
            </a:avLst>
          </a:prstGeom>
          <a:solidFill>
            <a:schemeClr val="tx2">
              <a:lumMod val="2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defRPr/>
            </a:pPr>
            <a:r>
              <a:rPr lang="en-GB" b="1" i="1" u="sng" dirty="0">
                <a:solidFill>
                  <a:srgbClr val="00B0F0"/>
                </a:solidFill>
                <a:latin typeface="Comic Sans MS" pitchFamily="66" charset="0"/>
              </a:rPr>
              <a:t>Interesting fact</a:t>
            </a:r>
            <a:r>
              <a:rPr lang="en-GB" i="1" u="sng" dirty="0">
                <a:solidFill>
                  <a:srgbClr val="00B0F0"/>
                </a:solidFill>
                <a:latin typeface="Comic Sans MS" pitchFamily="66" charset="0"/>
              </a:rPr>
              <a:t>: </a:t>
            </a:r>
            <a:r>
              <a:rPr lang="en-GB" dirty="0">
                <a:solidFill>
                  <a:schemeClr val="tx1"/>
                </a:solidFill>
                <a:latin typeface="Comic Sans MS" pitchFamily="66" charset="0"/>
              </a:rPr>
              <a:t>If you read that number in Britain before 1974 the correct way to say it would have been </a:t>
            </a:r>
            <a:r>
              <a:rPr lang="en-GB" dirty="0">
                <a:solidFill>
                  <a:srgbClr val="FFFF00"/>
                </a:solidFill>
                <a:latin typeface="Comic Sans MS" pitchFamily="66" charset="0"/>
              </a:rPr>
              <a:t>four hundred quadrillion</a:t>
            </a:r>
            <a:r>
              <a:rPr lang="en-GB" dirty="0">
                <a:solidFill>
                  <a:schemeClr val="tx1"/>
                </a:solidFill>
                <a:latin typeface="Comic Sans MS" pitchFamily="66" charset="0"/>
              </a:rPr>
              <a:t>. In European countries you would still use the old way, but since 1974 most English speaking countries now use what is called the</a:t>
            </a:r>
            <a:r>
              <a:rPr lang="en-GB" dirty="0">
                <a:solidFill>
                  <a:srgbClr val="FFFF00"/>
                </a:solidFill>
                <a:latin typeface="Comic Sans MS" pitchFamily="66" charset="0"/>
              </a:rPr>
              <a:t> short system </a:t>
            </a:r>
            <a:r>
              <a:rPr lang="en-GB" dirty="0">
                <a:solidFill>
                  <a:schemeClr val="tx1"/>
                </a:solidFill>
                <a:latin typeface="Comic Sans MS" pitchFamily="66" charset="0"/>
              </a:rPr>
              <a:t>(which was previously referred to as the </a:t>
            </a:r>
            <a:r>
              <a:rPr lang="en-GB" dirty="0">
                <a:solidFill>
                  <a:srgbClr val="FFFF00"/>
                </a:solidFill>
                <a:latin typeface="Comic Sans MS" pitchFamily="66" charset="0"/>
              </a:rPr>
              <a:t>American System</a:t>
            </a:r>
            <a:r>
              <a:rPr lang="en-GB" dirty="0">
                <a:solidFill>
                  <a:schemeClr val="tx1"/>
                </a:solidFill>
                <a:latin typeface="Comic Sans MS" pitchFamily="66" charset="0"/>
              </a:rPr>
              <a:t>).</a:t>
            </a:r>
            <a:endParaRPr lang="en-GB" dirty="0">
              <a:solidFill>
                <a:schemeClr val="tx1"/>
              </a:solidFill>
            </a:endParaRPr>
          </a:p>
        </p:txBody>
      </p:sp>
    </p:spTree>
    <p:extLst>
      <p:ext uri="{BB962C8B-B14F-4D97-AF65-F5344CB8AC3E}">
        <p14:creationId xmlns:p14="http://schemas.microsoft.com/office/powerpoint/2010/main" val="25335723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11273"/>
                                        </p:tgtEl>
                                        <p:attrNameLst>
                                          <p:attrName>style.visibility</p:attrName>
                                        </p:attrNameLst>
                                      </p:cBhvr>
                                      <p:to>
                                        <p:strVal val="visible"/>
                                      </p:to>
                                    </p:set>
                                    <p:animEffect transition="in" filter="dissolve">
                                      <p:cBhvr>
                                        <p:cTn id="19" dur="500"/>
                                        <p:tgtEl>
                                          <p:spTgt spid="11273"/>
                                        </p:tgtEl>
                                      </p:cBhvr>
                                    </p:animEffect>
                                  </p:childTnLst>
                                </p:cTn>
                              </p:par>
                            </p:childTnLst>
                          </p:cTn>
                        </p:par>
                        <p:par>
                          <p:cTn id="20" fill="hold" nodeType="afterGroup">
                            <p:stCondLst>
                              <p:cond delay="500"/>
                            </p:stCondLst>
                            <p:childTnLst>
                              <p:par>
                                <p:cTn id="21" presetID="2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8"/>
          <p:cNvSpPr txBox="1">
            <a:spLocks noChangeArrowheads="1"/>
          </p:cNvSpPr>
          <p:nvPr/>
        </p:nvSpPr>
        <p:spPr bwMode="auto">
          <a:xfrm>
            <a:off x="0" y="836613"/>
            <a:ext cx="91440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4400" dirty="0">
                <a:solidFill>
                  <a:srgbClr val="FFFF00"/>
                </a:solidFill>
                <a:latin typeface="Comic Sans MS" pitchFamily="66" charset="0"/>
              </a:rPr>
              <a:t>However!</a:t>
            </a:r>
          </a:p>
        </p:txBody>
      </p:sp>
      <p:grpSp>
        <p:nvGrpSpPr>
          <p:cNvPr id="2" name="Group 10"/>
          <p:cNvGrpSpPr>
            <a:grpSpLocks/>
          </p:cNvGrpSpPr>
          <p:nvPr/>
        </p:nvGrpSpPr>
        <p:grpSpPr bwMode="auto">
          <a:xfrm>
            <a:off x="0" y="1773238"/>
            <a:ext cx="9144000" cy="3927475"/>
            <a:chOff x="0" y="1772816"/>
            <a:chExt cx="9144000" cy="3928194"/>
          </a:xfrm>
        </p:grpSpPr>
        <p:sp>
          <p:nvSpPr>
            <p:cNvPr id="15364" name="TextBox 11"/>
            <p:cNvSpPr txBox="1">
              <a:spLocks noChangeArrowheads="1"/>
            </p:cNvSpPr>
            <p:nvPr/>
          </p:nvSpPr>
          <p:spPr bwMode="auto">
            <a:xfrm>
              <a:off x="0" y="4869160"/>
              <a:ext cx="9144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Mathematicians can crack the code using something </a:t>
              </a:r>
              <a:r>
                <a:rPr lang="en-GB" altLang="en-US" sz="2400" dirty="0">
                  <a:solidFill>
                    <a:schemeClr val="bg1"/>
                  </a:solidFill>
                  <a:latin typeface="Comic Sans MS" pitchFamily="66" charset="0"/>
                </a:rPr>
                <a:t>called </a:t>
              </a:r>
              <a:r>
                <a:rPr lang="en-GB" altLang="en-US" sz="2400" i="1" dirty="0">
                  <a:solidFill>
                    <a:srgbClr val="FFFF00"/>
                  </a:solidFill>
                  <a:latin typeface="Comic Sans MS" pitchFamily="66" charset="0"/>
                </a:rPr>
                <a:t>frequency analysis</a:t>
              </a:r>
              <a:r>
                <a:rPr lang="en-GB" altLang="en-US" sz="2400" dirty="0">
                  <a:solidFill>
                    <a:schemeClr val="bg1"/>
                  </a:solidFill>
                  <a:latin typeface="Comic Sans MS" pitchFamily="66" charset="0"/>
                </a:rPr>
                <a:t>.</a:t>
              </a: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2498" y="1772816"/>
              <a:ext cx="2819003" cy="2819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6095522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3"/>
          <p:cNvSpPr txBox="1">
            <a:spLocks noChangeArrowheads="1"/>
          </p:cNvSpPr>
          <p:nvPr/>
        </p:nvSpPr>
        <p:spPr bwMode="auto">
          <a:xfrm>
            <a:off x="0" y="4868863"/>
            <a:ext cx="9144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What does this graph show us?</a:t>
            </a:r>
          </a:p>
        </p:txBody>
      </p:sp>
      <p:sp>
        <p:nvSpPr>
          <p:cNvPr id="11" name="TextBox 10"/>
          <p:cNvSpPr txBox="1">
            <a:spLocks noChangeArrowheads="1"/>
          </p:cNvSpPr>
          <p:nvPr/>
        </p:nvSpPr>
        <p:spPr bwMode="auto">
          <a:xfrm>
            <a:off x="0" y="566102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a:latin typeface="Comic Sans MS" pitchFamily="66" charset="0"/>
              </a:rPr>
              <a:t>How could we use this to work out what a coded message says? </a:t>
            </a:r>
          </a:p>
        </p:txBody>
      </p:sp>
      <p:pic>
        <p:nvPicPr>
          <p:cNvPr id="163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250" y="908050"/>
            <a:ext cx="4633913"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1841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3"/>
          <p:cNvSpPr txBox="1">
            <a:spLocks noChangeArrowheads="1"/>
          </p:cNvSpPr>
          <p:nvPr/>
        </p:nvSpPr>
        <p:spPr bwMode="auto">
          <a:xfrm>
            <a:off x="0" y="4508500"/>
            <a:ext cx="9144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a:solidFill>
                  <a:schemeClr val="bg1"/>
                </a:solidFill>
                <a:latin typeface="Comic Sans MS" pitchFamily="66" charset="0"/>
              </a:rPr>
              <a:t>We are going to see if we can work out a coded sheet as a class.</a:t>
            </a:r>
            <a:endParaRPr lang="en-GB" altLang="en-US" sz="2400">
              <a:solidFill>
                <a:srgbClr val="FFFF00"/>
              </a:solidFill>
              <a:latin typeface="Comic Sans MS" pitchFamily="66" charset="0"/>
            </a:endParaRPr>
          </a:p>
        </p:txBody>
      </p:sp>
      <p:sp>
        <p:nvSpPr>
          <p:cNvPr id="13" name="TextBox 12"/>
          <p:cNvSpPr txBox="1">
            <a:spLocks noChangeArrowheads="1"/>
          </p:cNvSpPr>
          <p:nvPr/>
        </p:nvSpPr>
        <p:spPr bwMode="auto">
          <a:xfrm>
            <a:off x="-1" y="3908335"/>
            <a:ext cx="9144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smtClean="0">
                <a:latin typeface="Comic Sans MS" pitchFamily="66" charset="0"/>
              </a:rPr>
              <a:t>By Counting the number of times each coded letter appears in the passage you can identify what the coded letter stands for using the above graph.</a:t>
            </a:r>
            <a:endParaRPr lang="en-GB" altLang="en-US" sz="2400" dirty="0">
              <a:latin typeface="Comic Sans MS" pitchFamily="66" charset="0"/>
            </a:endParaRPr>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5043" y="240393"/>
            <a:ext cx="4633913"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0" y="5454106"/>
            <a:ext cx="9144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en-GB" altLang="en-US" sz="2400" dirty="0" smtClean="0">
                <a:latin typeface="Comic Sans MS" pitchFamily="66" charset="0"/>
              </a:rPr>
              <a:t>For example, the letter which appears the most would stand for “e”, the next most frequent letter would stand for “t” and so on.</a:t>
            </a:r>
            <a:endParaRPr lang="en-GB" altLang="en-US" sz="2400" dirty="0">
              <a:latin typeface="Comic Sans MS" pitchFamily="66" charset="0"/>
            </a:endParaRPr>
          </a:p>
        </p:txBody>
      </p:sp>
    </p:spTree>
    <p:extLst>
      <p:ext uri="{BB962C8B-B14F-4D97-AF65-F5344CB8AC3E}">
        <p14:creationId xmlns:p14="http://schemas.microsoft.com/office/powerpoint/2010/main" val="12650879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222" y="4508500"/>
            <a:ext cx="5797550" cy="218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222" y="816883"/>
            <a:ext cx="4633913" cy="352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8"/>
          <p:cNvSpPr txBox="1">
            <a:spLocks noChangeArrowheads="1"/>
          </p:cNvSpPr>
          <p:nvPr/>
        </p:nvSpPr>
        <p:spPr bwMode="auto">
          <a:xfrm>
            <a:off x="-794" y="46946"/>
            <a:ext cx="91440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en-GB" altLang="en-US" sz="4400" dirty="0" smtClean="0">
                <a:solidFill>
                  <a:srgbClr val="FFFF00"/>
                </a:solidFill>
                <a:latin typeface="Comic Sans MS" pitchFamily="66" charset="0"/>
              </a:rPr>
              <a:t>Extension Task:</a:t>
            </a:r>
            <a:endParaRPr lang="en-GB" altLang="en-US" sz="4400" dirty="0">
              <a:solidFill>
                <a:srgbClr val="FFFF00"/>
              </a:solidFill>
              <a:latin typeface="Comic Sans MS" pitchFamily="66" charset="0"/>
            </a:endParaRPr>
          </a:p>
        </p:txBody>
      </p:sp>
      <p:sp>
        <p:nvSpPr>
          <p:cNvPr id="2" name="TextBox 1"/>
          <p:cNvSpPr txBox="1"/>
          <p:nvPr/>
        </p:nvSpPr>
        <p:spPr>
          <a:xfrm>
            <a:off x="5471886" y="816883"/>
            <a:ext cx="3352800" cy="2677656"/>
          </a:xfrm>
          <a:prstGeom prst="rect">
            <a:avLst/>
          </a:prstGeom>
          <a:noFill/>
        </p:spPr>
        <p:txBody>
          <a:bodyPr wrap="square" rtlCol="0">
            <a:spAutoFit/>
          </a:bodyPr>
          <a:lstStyle/>
          <a:p>
            <a:r>
              <a:rPr lang="en-GB" altLang="en-US" sz="2400" dirty="0" smtClean="0">
                <a:latin typeface="Comic Sans MS" pitchFamily="66" charset="0"/>
              </a:rPr>
              <a:t>On the back of the worksheet there is a coded passage. </a:t>
            </a:r>
          </a:p>
          <a:p>
            <a:endParaRPr lang="en-GB" altLang="en-US" sz="2400" dirty="0">
              <a:latin typeface="Comic Sans MS" pitchFamily="66" charset="0"/>
            </a:endParaRPr>
          </a:p>
          <a:p>
            <a:r>
              <a:rPr lang="en-GB" altLang="en-US" sz="2400" dirty="0" smtClean="0">
                <a:latin typeface="Comic Sans MS" pitchFamily="66" charset="0"/>
              </a:rPr>
              <a:t>Using letter frequency analysis can you decode it?</a:t>
            </a:r>
            <a:endParaRPr lang="en-IE" sz="2400" dirty="0"/>
          </a:p>
        </p:txBody>
      </p:sp>
    </p:spTree>
    <p:extLst>
      <p:ext uri="{BB962C8B-B14F-4D97-AF65-F5344CB8AC3E}">
        <p14:creationId xmlns:p14="http://schemas.microsoft.com/office/powerpoint/2010/main" val="28141305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6A8156-FD05-49A0-BC2E-805B7C07C89B}"/>
              </a:ext>
            </a:extLst>
          </p:cNvPr>
          <p:cNvSpPr>
            <a:spLocks noGrp="1"/>
          </p:cNvSpPr>
          <p:nvPr>
            <p:ph type="title"/>
          </p:nvPr>
        </p:nvSpPr>
        <p:spPr/>
        <p:txBody>
          <a:bodyPr>
            <a:normAutofit/>
          </a:bodyPr>
          <a:lstStyle/>
          <a:p>
            <a:pPr algn="ctr"/>
            <a:r>
              <a:rPr lang="en-IE" sz="3600" b="1" dirty="0">
                <a:latin typeface="Comic Sans MS" panose="030F0702030302020204" pitchFamily="66" charset="0"/>
              </a:rPr>
              <a:t>Time to Reflect </a:t>
            </a:r>
            <a:br>
              <a:rPr lang="en-IE" sz="3600" b="1" dirty="0">
                <a:latin typeface="Comic Sans MS" panose="030F0702030302020204" pitchFamily="66" charset="0"/>
              </a:rPr>
            </a:br>
            <a:r>
              <a:rPr lang="en-IE" sz="3600" cap="none" dirty="0">
                <a:latin typeface="Comic Sans MS" panose="030F0702030302020204" pitchFamily="66" charset="0"/>
              </a:rPr>
              <a:t>Fill Into Your Folder</a:t>
            </a:r>
            <a:endParaRPr lang="en-IE"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E51E0882-F327-446C-B0FD-90DEA01249F3}"/>
              </a:ext>
            </a:extLst>
          </p:cNvPr>
          <p:cNvSpPr>
            <a:spLocks noGrp="1"/>
          </p:cNvSpPr>
          <p:nvPr>
            <p:ph idx="1"/>
          </p:nvPr>
        </p:nvSpPr>
        <p:spPr>
          <a:xfrm>
            <a:off x="579120" y="2416388"/>
            <a:ext cx="7772400" cy="3649133"/>
          </a:xfrm>
        </p:spPr>
        <p:txBody>
          <a:bodyPr>
            <a:normAutofit/>
          </a:bodyPr>
          <a:lstStyle/>
          <a:p>
            <a:pPr marL="0" indent="0">
              <a:buNone/>
            </a:pPr>
            <a:r>
              <a:rPr lang="en-IE" sz="2400" b="1" dirty="0" smtClean="0">
                <a:latin typeface="Comic Sans MS" panose="030F0702030302020204" pitchFamily="66" charset="0"/>
              </a:rPr>
              <a:t>Give on example of a code that you learned today and explain how it works:</a:t>
            </a:r>
            <a:endParaRPr lang="en-IE" sz="2400" b="1" dirty="0">
              <a:latin typeface="Comic Sans MS" panose="030F0702030302020204" pitchFamily="66" charset="0"/>
            </a:endParaRPr>
          </a:p>
          <a:p>
            <a:pPr marL="0" indent="0">
              <a:buNone/>
            </a:pPr>
            <a:endParaRPr lang="en-IE" sz="2400" b="1" i="1" dirty="0">
              <a:latin typeface="Comic Sans MS" panose="030F0702030302020204" pitchFamily="66" charset="0"/>
            </a:endParaRPr>
          </a:p>
          <a:p>
            <a:pPr marL="0" indent="0">
              <a:buNone/>
            </a:pPr>
            <a:endParaRPr lang="en-IE" sz="2400" b="1" i="1" dirty="0">
              <a:latin typeface="Comic Sans MS" panose="030F0702030302020204" pitchFamily="66" charset="0"/>
            </a:endParaRPr>
          </a:p>
          <a:p>
            <a:pPr marL="0" indent="0">
              <a:buNone/>
            </a:pPr>
            <a:r>
              <a:rPr lang="en-IE" sz="2400" b="1" i="1" dirty="0">
                <a:latin typeface="Comic Sans MS" panose="030F0702030302020204" pitchFamily="66" charset="0"/>
              </a:rPr>
              <a:t>Have you anything else to add?</a:t>
            </a:r>
          </a:p>
        </p:txBody>
      </p:sp>
    </p:spTree>
    <p:extLst>
      <p:ext uri="{BB962C8B-B14F-4D97-AF65-F5344CB8AC3E}">
        <p14:creationId xmlns:p14="http://schemas.microsoft.com/office/powerpoint/2010/main" val="36678195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xmlns="" id="{58B25CAD-A790-499A-926B-116E10915ED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rot="21267604">
            <a:off x="6424201" y="3905595"/>
            <a:ext cx="2729951" cy="3163289"/>
            <a:chOff x="5281603" y="104899"/>
            <a:chExt cx="6910397" cy="6005491"/>
          </a:xfrm>
        </p:grpSpPr>
        <p:sp>
          <p:nvSpPr>
            <p:cNvPr id="15" name="Freeform 98">
              <a:extLst>
                <a:ext uri="{FF2B5EF4-FFF2-40B4-BE49-F238E27FC236}">
                  <a16:creationId xmlns:a16="http://schemas.microsoft.com/office/drawing/2014/main" xmlns="" id="{76E29510-9A59-43B9-BA40-BF403A9F63E3}"/>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xmlns="" id="{D41DCF14-C3EC-4A84-9BCB-CE737430638C}"/>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5516018" y="331504"/>
              <a:ext cx="6675982" cy="5235326"/>
              <a:chOff x="5516018" y="331504"/>
              <a:chExt cx="6675982" cy="5235326"/>
            </a:xfrm>
          </p:grpSpPr>
          <p:cxnSp>
            <p:nvCxnSpPr>
              <p:cNvPr id="17" name="Straight Connector 16">
                <a:extLst>
                  <a:ext uri="{FF2B5EF4-FFF2-40B4-BE49-F238E27FC236}">
                    <a16:creationId xmlns:a16="http://schemas.microsoft.com/office/drawing/2014/main" xmlns="" id="{323473CE-82AD-4D8D-A232-68772F8249A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6C67ADA3-E620-4348-8071-F9721E422B0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221526D8-6171-42B9-BB1D-D4EBD07C93A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D918272C-9574-485F-8DBA-E779254B6C7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414CAA3E-D915-4597-85D4-DF416AF5399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8749FF6F-6DEA-46A3-A01C-82BD294181C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xmlns="" id="{8853F97E-C428-43BB-903E-E63D7A05DE1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FD4EE22F-D9F6-499B-8595-2CA950937EB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0A598804-7127-47FC-8A02-C6E2FD0D7AB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12A35C24-2BAE-4314-BBF5-81A17F92E10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73A33BF9-E8C7-47A3-BFF6-5419153F723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B8707F62-2F29-4FF0-A976-55E19960036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3D9DB8BF-BBA2-4465-8B80-B354B3A5BA8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1C237BA7-462C-4ABE-B089-4C8938F821B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xmlns="" id="{E14D5F33-8377-427F-B4D1-8B783BF48EF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xmlns="" id="{68114C18-86CF-412F-81BD-4856E83CDB3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xmlns="" id="{ECF1CFD5-877F-4D23-9186-ABBE6060582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FD718FB9-83BB-4BFB-ACF6-7D0A681BB7D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99B007F5-E4FE-4A8F-813F-CC2740BD2EF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41345DFB-742B-4F09-B75A-05377FD401E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7B4845AC-E70E-40A2-9491-05B2DBB92D9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F4111F64-514D-4447-86EB-D6654552481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xmlns="" id="{B20169F1-F2D1-4726-8423-DBB5FE07145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69F80247-CF53-4374-81E2-475BDD5210B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xmlns="" id="{FA5F5D72-947B-414E-8FDD-BBA2BCB95B7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xmlns="" id="{C3AECE77-F2AF-4FCA-9C0E-A3E154EF49E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xmlns="" id="{A357807F-7199-418E-A0A9-B64105ECD23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xmlns="" id="{374400BB-9AFD-4FE0-890E-888B089C261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xmlns="" id="{6B161EE8-5F23-490A-9728-F35D68DF906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xmlns="" id="{EF4E71C7-716A-43DB-8B25-45D376E5D10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xmlns="" id="{CCC85AEA-CCD1-4DF7-8916-0F72027ED7C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xmlns="" id="{2135A1AE-41A5-4D62-8EDA-7E2AE30EF6F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xmlns="" id="{F3CFD903-54FF-40B5-8645-48F3E463AE9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xmlns="" id="{250B0D3E-699D-4045-9BD5-B4CF69C20B2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B430A3E5-50DB-4A25-A497-A9AABF4CD8A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xmlns="" id="{A1B0E32C-6B1D-4061-8FE9-49FE8F48E2C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xmlns="" id="{5933DD09-EE89-4852-AAB4-7C42FEB01CF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xmlns="" id="{211394FF-3D41-4AC3-BF43-D84C4453F97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xmlns="" id="{8E419255-A9D6-42DD-A394-F5330A6F367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xmlns="" id="{7B92B858-83FE-42E7-B526-734880D077C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1AC09C3A-8718-4FF6-89BE-385091356D1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xmlns="" id="{1ACA67A3-5C58-4B01-9A72-136D48845EF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xmlns="" id="{9C479D8B-24CE-4B25-A4B4-1D411A45029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xmlns="" id="{9BF48C75-7374-42F2-A159-526789C3430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xmlns="" id="{D809A4AF-4DE5-4BEA-9D5A-A5236E9AF33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xmlns="" id="{B3EF6033-DAB6-40AE-904A-9B445DBD6EF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xmlns="" id="{B6FAF6D3-9004-48E4-9A1F-BF36CEF7C76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xmlns="" id="{45BF9CAE-C7FC-4A40-83EC-8D4FA543E00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xmlns="" id="{C9D1F7A5-8E54-4E36-9FBB-68F82877C24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xmlns="" id="{2E9B55B9-3B64-43D0-B20B-63D1E69CE3C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xmlns="" id="{AD5DB75D-0B80-49D5-ABF8-FB393DC83BA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xmlns="" id="{F3F5F929-EAAF-471A-9E35-6DCDC3566C8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xmlns="" id="{E4C2BEB3-0299-4A25-830D-6E2DF9FDC8D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xmlns="" id="{04E342A0-615D-466D-9404-CA8BBCEEFC3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xmlns="" id="{6BDFFE1C-1E19-4EF4-A1B2-204A04E3419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xmlns="" id="{6731123C-8680-4E7A-AF54-969919D30C5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8F1F0F71-5F67-496A-85EC-C8272FC6DE8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4EE0D13E-74B4-46D8-9CEB-993A9B02BBA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BBC0AC4E-E40A-4D25-B178-B28024D5DB1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A143B7E6-35F6-4AAF-B75E-D0E3B1CC3BD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8DAAF768-2A67-4FCC-B682-7B14D469938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xmlns="" id="{9A5A9193-6968-40A2-9E95-40B9A300A19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xmlns="" id="{85F665EA-A27F-453A-9F57-4D4B9CE646D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xmlns="" id="{4F6B94B3-C73B-4B26-A066-A4A6EB69207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2C87A408-F5B1-4397-9A9F-65844D7EFBE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B9AC2E82-FE6E-420B-9AB8-7939E196CE5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BAE5E1C4-5F11-44DF-9A63-A3AB706FCCB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3236581D-1127-4822-B364-203311850BD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CF6AFBC9-9C55-4BB4-8DD3-CBFB9D95967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3312F76C-C542-4FF1-88A9-12DED608E7B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xmlns="" id="{AC1AEC1F-364C-4A2C-8798-18571170F73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xmlns="" id="{4960AF63-51EE-4474-9693-18C3FFC5F54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1E186998-8FFC-4B8E-9664-A3EB3DA93F3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A00B2A7C-644E-4B02-8949-68AC413D146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0923CE8B-E88E-4585-A698-30BB686DFED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21148CFA-ECD4-4847-91CE-7E8206F840A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DFAB4226-9991-4F5E-B43B-D873A909D2A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C8548911-9FE4-446D-BD3E-DC72AEF2D6D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grpSp>
        <p:nvGrpSpPr>
          <p:cNvPr id="96" name="Group 95">
            <a:extLst>
              <a:ext uri="{FF2B5EF4-FFF2-40B4-BE49-F238E27FC236}">
                <a16:creationId xmlns:a16="http://schemas.microsoft.com/office/drawing/2014/main" xmlns="" id="{811B40AE-63DC-41CA-B0D1-EF99F055F5E6}"/>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rot="15392608">
            <a:off x="5548054" y="-618857"/>
            <a:ext cx="3686293" cy="4271437"/>
            <a:chOff x="5281603" y="104899"/>
            <a:chExt cx="6910397" cy="6005491"/>
          </a:xfrm>
        </p:grpSpPr>
        <p:sp>
          <p:nvSpPr>
            <p:cNvPr id="97" name="Freeform 17">
              <a:extLst>
                <a:ext uri="{FF2B5EF4-FFF2-40B4-BE49-F238E27FC236}">
                  <a16:creationId xmlns:a16="http://schemas.microsoft.com/office/drawing/2014/main" xmlns="" id="{07BB2A43-A75C-4A17-B68F-E6AB75EE03F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281603" y="104899"/>
              <a:ext cx="6896713" cy="6005491"/>
            </a:xfrm>
            <a:custGeom>
              <a:avLst/>
              <a:gdLst>
                <a:gd name="connsiteX0" fmla="*/ 3912717 w 6896713"/>
                <a:gd name="connsiteY0" fmla="*/ 0 h 6005491"/>
                <a:gd name="connsiteX1" fmla="*/ 6679426 w 6896713"/>
                <a:gd name="connsiteY1" fmla="*/ 1146008 h 6005491"/>
                <a:gd name="connsiteX2" fmla="*/ 6896713 w 6896713"/>
                <a:gd name="connsiteY2" fmla="*/ 1385085 h 6005491"/>
                <a:gd name="connsiteX3" fmla="*/ 6896713 w 6896713"/>
                <a:gd name="connsiteY3" fmla="*/ 1431256 h 6005491"/>
                <a:gd name="connsiteX4" fmla="*/ 6657442 w 6896713"/>
                <a:gd name="connsiteY4" fmla="*/ 1167992 h 6005491"/>
                <a:gd name="connsiteX5" fmla="*/ 3912717 w 6896713"/>
                <a:gd name="connsiteY5" fmla="*/ 31089 h 6005491"/>
                <a:gd name="connsiteX6" fmla="*/ 31089 w 6896713"/>
                <a:gd name="connsiteY6" fmla="*/ 3912717 h 6005491"/>
                <a:gd name="connsiteX7" fmla="*/ 593046 w 6896713"/>
                <a:gd name="connsiteY7" fmla="*/ 5925483 h 6005491"/>
                <a:gd name="connsiteX8" fmla="*/ 633874 w 6896713"/>
                <a:gd name="connsiteY8" fmla="*/ 5989169 h 6005491"/>
                <a:gd name="connsiteX9" fmla="*/ 607415 w 6896713"/>
                <a:gd name="connsiteY9" fmla="*/ 6005491 h 6005491"/>
                <a:gd name="connsiteX10" fmla="*/ 566458 w 6896713"/>
                <a:gd name="connsiteY10" fmla="*/ 5941603 h 6005491"/>
                <a:gd name="connsiteX11" fmla="*/ 0 w 6896713"/>
                <a:gd name="connsiteY11" fmla="*/ 3912717 h 6005491"/>
                <a:gd name="connsiteX12" fmla="*/ 3912717 w 6896713"/>
                <a:gd name="connsiteY12" fmla="*/ 0 h 6005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96713" h="6005491">
                  <a:moveTo>
                    <a:pt x="3912717" y="0"/>
                  </a:moveTo>
                  <a:cubicBezTo>
                    <a:pt x="4993184" y="0"/>
                    <a:pt x="5971363" y="437946"/>
                    <a:pt x="6679426" y="1146008"/>
                  </a:cubicBezTo>
                  <a:lnTo>
                    <a:pt x="6896713" y="1385085"/>
                  </a:lnTo>
                  <a:lnTo>
                    <a:pt x="6896713" y="1431256"/>
                  </a:lnTo>
                  <a:lnTo>
                    <a:pt x="6657442" y="1167992"/>
                  </a:lnTo>
                  <a:cubicBezTo>
                    <a:pt x="5955006" y="465555"/>
                    <a:pt x="4984599" y="31089"/>
                    <a:pt x="3912717" y="31089"/>
                  </a:cubicBezTo>
                  <a:cubicBezTo>
                    <a:pt x="1768953" y="31089"/>
                    <a:pt x="31089" y="1768953"/>
                    <a:pt x="31089" y="3912717"/>
                  </a:cubicBezTo>
                  <a:cubicBezTo>
                    <a:pt x="31089" y="4649636"/>
                    <a:pt x="236442" y="5338592"/>
                    <a:pt x="593046" y="5925483"/>
                  </a:cubicBezTo>
                  <a:lnTo>
                    <a:pt x="633874" y="5989169"/>
                  </a:lnTo>
                  <a:lnTo>
                    <a:pt x="607415" y="6005491"/>
                  </a:lnTo>
                  <a:lnTo>
                    <a:pt x="566458" y="5941603"/>
                  </a:lnTo>
                  <a:cubicBezTo>
                    <a:pt x="206998" y="5350013"/>
                    <a:pt x="0" y="4655538"/>
                    <a:pt x="0" y="3912717"/>
                  </a:cubicBezTo>
                  <a:cubicBezTo>
                    <a:pt x="0" y="1751783"/>
                    <a:pt x="1751783" y="0"/>
                    <a:pt x="3912717" y="0"/>
                  </a:cubicBezTo>
                  <a:close/>
                </a:path>
              </a:pathLst>
            </a:custGeom>
            <a:solidFill>
              <a:srgbClr val="FFFFFF">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a:extLst>
                <a:ext uri="{FF2B5EF4-FFF2-40B4-BE49-F238E27FC236}">
                  <a16:creationId xmlns:a16="http://schemas.microsoft.com/office/drawing/2014/main" xmlns="" id="{40A0BDF4-301A-4EE4-A77D-BD245F18EEAC}"/>
                </a:ext>
                <a:ext uri="{C183D7F6-B498-43B3-948B-1728B52AA6E4}">
                  <adec:decorative xmlns:adec="http://schemas.microsoft.com/office/drawing/2017/decorative" xmlns="" val="1"/>
                </a:ext>
              </a:extLst>
            </p:cNvPr>
            <p:cNvGrpSpPr/>
            <p:nvPr>
              <p:extLst>
                <p:ext uri="{386F3935-93C4-4BCD-93E2-E3B085C9AB24}">
                  <p16:designElem xmlns:p16="http://schemas.microsoft.com/office/powerpoint/2015/main" xmlns="" val="1"/>
                </p:ext>
              </p:extLst>
            </p:nvPr>
          </p:nvGrpSpPr>
          <p:grpSpPr>
            <a:xfrm>
              <a:off x="5516018" y="331504"/>
              <a:ext cx="6675982" cy="5235326"/>
              <a:chOff x="5516018" y="331504"/>
              <a:chExt cx="6675982" cy="5235326"/>
            </a:xfrm>
          </p:grpSpPr>
          <p:cxnSp>
            <p:nvCxnSpPr>
              <p:cNvPr id="99" name="Straight Connector 98">
                <a:extLst>
                  <a:ext uri="{FF2B5EF4-FFF2-40B4-BE49-F238E27FC236}">
                    <a16:creationId xmlns:a16="http://schemas.microsoft.com/office/drawing/2014/main" xmlns="" id="{C4924D57-94BA-40F5-BF53-9B23F7213F3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9266830" y="3315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xmlns="" id="{A14F8BCB-338A-49F5-BB9D-626C7A0CC95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0000" flipH="1">
                <a:off x="9408861" y="3383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xmlns="" id="{DEFC0D9E-285A-4D86-8A71-B985BA83353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0000" flipH="1">
                <a:off x="9551700" y="34763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57015B3C-B28A-40F0-B53A-91B3B9C5FA7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60000" flipH="1">
                <a:off x="9688748" y="36808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xmlns="" id="{1DFD7530-F83D-4D23-9B1F-F8DA8CD5AF9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 flipH="1">
                <a:off x="9824866" y="38922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4DC34F9A-64D4-48B5-8E5A-ED0E3392539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60000" flipH="1">
                <a:off x="9966867" y="41754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xmlns="" id="{3ED77B99-47E0-4D0B-B185-7F5E1B61C07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80000" flipH="1">
                <a:off x="10104425" y="4458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xmlns="" id="{EC09C835-22F6-4E14-9BBE-11DD2333460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900000" flipH="1">
                <a:off x="10240513" y="47948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xmlns="" id="{A02419A0-4AA5-4985-B606-94268DE4159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080000" flipH="1">
                <a:off x="10373882" y="52435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xmlns="" id="{1503FA27-7544-400B-8706-FE12A9B316B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00000" flipH="1">
                <a:off x="10505632" y="570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xmlns="" id="{DD404C57-DD6C-454E-BE13-90369095B13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320000" flipH="1">
                <a:off x="10637382" y="62134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xmlns="" id="{5ABEA11C-C6F5-4FAB-9F3F-384EF23D6CA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440000" flipH="1">
                <a:off x="10760965" y="69043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xmlns="" id="{7CAEDBBC-2C01-496B-929B-849F1CB5349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620000" flipH="1">
                <a:off x="10888991" y="755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xmlns="" id="{2894D4ED-61CE-46A2-9092-A00B9E83772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740000" flipH="1">
                <a:off x="11010193" y="81974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xmlns="" id="{1C5D0262-1B14-45D6-937F-B6D6A915DC3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60000" flipH="1">
                <a:off x="11129014" y="89566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xmlns="" id="{3C7684CB-4F98-4EC9-A35B-1E903CEE667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980000" flipH="1">
                <a:off x="11249872" y="9680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xmlns="" id="{5C25B956-861C-47EE-9D4D-E31C24538EF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160000" flipH="1">
                <a:off x="11366875" y="10480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xmlns="" id="{3DD61AAC-D277-4D2E-AB51-8DDB489040A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280000" flipH="1">
                <a:off x="11474058" y="11315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xmlns="" id="{4A4BA2A9-697F-45E1-8363-5E61A4207E9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00000" flipH="1">
                <a:off x="11583303" y="122179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xmlns="" id="{FD517C0E-A6EE-4A86-9F4C-434CD719151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520000" flipH="1">
                <a:off x="11685344" y="132177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8C170BA-831C-4BA4-A286-65E66E9C465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700000" flipH="1">
                <a:off x="11787704" y="14176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xmlns="" id="{0EAA6EC5-E2BD-492B-9A8B-C27A76AC6C9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820000" flipH="1">
                <a:off x="11880859" y="15179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xmlns="" id="{8485DB25-AEEB-4180-9A14-2CEB267D4FF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940000" flipH="1">
                <a:off x="11969252" y="162743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xmlns="" id="{807A4361-79A5-47AA-98FE-01640EE424C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60000" flipH="1">
                <a:off x="12062016" y="173601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xmlns="" id="{F672975E-CAD3-46F3-BDA2-902C8237DC5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12074680" y="1910249"/>
                <a:ext cx="117320" cy="82912"/>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xmlns="" id="{15679262-AA08-4D50-AB3F-E6F9B4D1D81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flipH="1">
                <a:off x="12149943" y="2083594"/>
                <a:ext cx="39676" cy="21436"/>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xmlns="" id="{61E32D5A-0C93-4E13-B049-914A2F1D299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0000" flipH="1">
                <a:off x="9127990" y="33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xmlns="" id="{941EC8F6-AF84-43B6-9400-F73F6FBADE5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0000" flipH="1">
                <a:off x="8987576" y="33663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xmlns="" id="{E75F074A-16C0-4748-BD13-64A7C32F6A0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20000" flipH="1">
                <a:off x="8844859" y="35117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xmlns="" id="{ECB3D608-CA7C-470E-9AAA-8389005F536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 flipH="1">
                <a:off x="8706904" y="3657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xmlns="" id="{7AB4FD7D-4E8A-4455-933E-99E52E0B490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20000" flipH="1">
                <a:off x="8568008" y="38789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xmlns="" id="{7416DF40-A568-431F-B63F-C32A9175B87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840000" flipH="1">
                <a:off x="8429112" y="4100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xmlns="" id="{1B25E07C-A0EC-4DCF-88EC-51BB5C3FC34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960000" flipH="1">
                <a:off x="8294968" y="4462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xmlns="" id="{96C7DC41-3ADA-4989-AE2A-0F8D9DFCC9E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080000" flipH="1">
                <a:off x="8160824" y="48237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xmlns="" id="{6AE2AB88-5EAC-41EC-98BF-FACD6A21155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260000" flipH="1">
                <a:off x="8027689" y="53184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xmlns="" id="{94E0B17E-9282-4983-AEB1-2B123998A33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380000" flipH="1">
                <a:off x="7894554" y="58132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xmlns="" id="{986E83F1-9CCB-448B-89C9-F55B273BFC0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500000" flipH="1">
                <a:off x="7761419" y="63079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xmlns="" id="{1621D911-2A84-468C-9244-743E3E18D73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620000" flipH="1">
                <a:off x="7636645" y="68980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xmlns="" id="{B29971DC-3B38-4403-ABC9-880A06EBAC9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800000" flipH="1">
                <a:off x="7511871" y="75119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xmlns="" id="{F2D65D61-4C71-4851-B377-83369B38899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1920000" flipH="1">
                <a:off x="7387899" y="81977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xmlns="" id="{804A736D-4A39-4E06-B7A7-2217CEB4ECE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040000" flipH="1">
                <a:off x="7268530" y="89316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xmlns="" id="{33B1531E-B3AC-480D-A8CD-836E8C1788BE}"/>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160000" flipH="1">
                <a:off x="7152030" y="97658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xmlns="" id="{CF076B49-2AA3-4C05-9E50-CFF9137184B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340000" flipH="1">
                <a:off x="7041695" y="106002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xmlns="" id="{FE506FE5-22A7-42E7-BEB9-5442E791844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460000" flipH="1">
                <a:off x="6931360" y="114346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xmlns="" id="{5D634CEF-DD74-4EC0-B7F4-3884BAF1066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580000" flipH="1">
                <a:off x="6819070" y="123586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xmlns="" id="{C4AD2728-E4B9-487D-A682-5E21DD15BB7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700000" flipH="1">
                <a:off x="6721359" y="133274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xmlns="" id="{C422CD3C-92C4-473C-9E31-85A594F6BE2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2880000" flipH="1">
                <a:off x="6617467" y="1429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xmlns="" id="{71509C2B-9D23-4008-B6A1-24076882097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000000" flipH="1">
                <a:off x="6520032" y="15272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xmlns="" id="{007ACD51-E44F-4AF8-8F61-F276D71343F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120000" flipH="1">
                <a:off x="6429579" y="16416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xmlns="" id="{EF5BDAF9-2B69-4209-BE1F-6C5D8A1DFF7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240000" flipH="1">
                <a:off x="6340532" y="17504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xmlns="" id="{9DA27782-8E1F-422F-B106-31C0E1216D59}"/>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420000" flipH="1">
                <a:off x="6261757" y="18601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xmlns="" id="{8E8A221D-84EC-47C2-A895-82538581532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540000" flipH="1">
                <a:off x="6184144" y="197961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xmlns="" id="{F08A0E1C-6626-4DD8-83BE-E83E2DFC840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660000" flipH="1">
                <a:off x="6106531" y="20990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xmlns="" id="{7360D67F-521C-4D9A-B2B1-392386EA51E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780000" flipH="1">
                <a:off x="6043206" y="222255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xmlns="" id="{F29669A1-CC36-41F4-B0F1-B720DB98942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3960000" flipH="1">
                <a:off x="5978913" y="234430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xmlns="" id="{7DC3ADA6-152F-4D7B-9ABD-30DC8F7A251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080000" flipH="1">
                <a:off x="5912438" y="24706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xmlns="" id="{1F6CA5EE-56FA-4EF7-9EC7-BC3FB217ED9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200000" flipH="1">
                <a:off x="5858875" y="2600922"/>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xmlns="" id="{703F9222-217B-48EB-8878-EC0B32E3225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320000" flipH="1">
                <a:off x="5808182" y="273404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xmlns="" id="{B48B9A73-A26B-43DB-9BB2-5658871FEA2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500000" flipH="1">
                <a:off x="5773263" y="286686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xmlns="" id="{EDF9DD53-6F04-4203-B61A-240676B7FDB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620000" flipH="1">
                <a:off x="5735963" y="300206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xmlns="" id="{01065752-DE28-425C-8987-168FE9F51028}"/>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740000" flipH="1">
                <a:off x="5700105" y="313891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xmlns="" id="{4B78A37C-B329-45F9-AF83-26D5CD826542}"/>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4860000" flipH="1">
                <a:off x="5665939" y="3275489"/>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xmlns="" id="{FB70B126-9812-487A-AB78-CBCB1B32D760}"/>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040000" flipH="1">
                <a:off x="5644476" y="341425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xmlns="" id="{62A622F7-EC16-4F46-83B7-7A7DBCF99A26}"/>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160000" flipH="1">
                <a:off x="5626530" y="355462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xmlns="" id="{5607D488-F3A1-4FF6-9C5C-B4C1E147A2C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280000" flipH="1">
                <a:off x="5616429" y="3691831"/>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xmlns="" id="{FDD48CAD-8E9A-434C-9F7E-6031DA9A6A9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400000" flipH="1">
                <a:off x="5611319" y="38353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xmlns="" id="{F70B9979-DEC4-48B9-9462-E3631AC96A9B}"/>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580000" flipH="1">
                <a:off x="5608540" y="3975726"/>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xmlns="" id="{ADB15ACD-534F-474C-8B1A-8F5B94AEFDC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700000" flipH="1">
                <a:off x="5605761" y="411607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xmlns="" id="{8DFFE368-637C-4309-ABAC-BDCED29B6BCD}"/>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820000" flipH="1">
                <a:off x="5624195" y="425421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xmlns="" id="{7D3E8255-AD5A-48F8-B948-7BF97DBEE7A3}"/>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5940000" flipH="1">
                <a:off x="5642629" y="43923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a:extLst>
                  <a:ext uri="{FF2B5EF4-FFF2-40B4-BE49-F238E27FC236}">
                    <a16:creationId xmlns:a16="http://schemas.microsoft.com/office/drawing/2014/main" xmlns="" id="{784682BD-D253-4704-BB29-6D9C7D3006A1}"/>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120000" flipH="1">
                <a:off x="5654818" y="4536385"/>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xmlns="" id="{34113DE4-AE89-4F45-9B12-61B04E3E78AA}"/>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240000" flipH="1">
                <a:off x="5684446" y="467136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xmlns="" id="{8437CF76-AF2F-46BC-9579-872625F1AB74}"/>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360000" flipH="1">
                <a:off x="5714074" y="4808730"/>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xmlns="" id="{AF2AF364-8140-40A5-9AC8-00C03DA479CC}"/>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480000" flipH="1">
                <a:off x="5748464" y="4948474"/>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AFBA166C-DB92-475D-B0D3-1F7EB2B81AB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660000" flipH="1">
                <a:off x="5792091" y="5077607"/>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xmlns="" id="{583F60B4-E774-4D4F-BC7C-A171BB61743F}"/>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780000" flipH="1">
                <a:off x="5847441" y="521122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xmlns="" id="{EF18C06C-0984-4FAA-952A-9CBFC0F95C17}"/>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6900000" flipH="1">
                <a:off x="5900410" y="5342458"/>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xmlns="" id="{BDE44802-FF06-46DC-9F7E-D2A329BB29B5}"/>
                  </a:ext>
                  <a:ext uri="{C183D7F6-B498-43B3-948B-1728B52AA6E4}">
                    <adec:decorative xmlns:adec="http://schemas.microsoft.com/office/drawing/2017/decorative" xmlns="" val="1"/>
                  </a:ext>
                </a:extLst>
              </p:cNvPr>
              <p:cNvCxnSpPr/>
              <p:nvPr>
                <p:extLst>
                  <p:ext uri="{386F3935-93C4-4BCD-93E2-E3B085C9AB24}">
                    <p16:designElem xmlns:p16="http://schemas.microsoft.com/office/powerpoint/2015/main" xmlns="" val="1"/>
                  </p:ext>
                </p:extLst>
              </p:nvPr>
            </p:nvCxnSpPr>
            <p:spPr>
              <a:xfrm rot="-7020000" flipH="1">
                <a:off x="5955760" y="5473693"/>
                <a:ext cx="3394" cy="182880"/>
              </a:xfrm>
              <a:prstGeom prst="line">
                <a:avLst/>
              </a:prstGeom>
              <a:ln>
                <a:solidFill>
                  <a:srgbClr val="FFFFFF">
                    <a:alpha val="30196"/>
                  </a:srgbClr>
                </a:solidFill>
              </a:ln>
            </p:spPr>
            <p:style>
              <a:lnRef idx="1">
                <a:schemeClr val="accent1"/>
              </a:lnRef>
              <a:fillRef idx="0">
                <a:schemeClr val="accent1"/>
              </a:fillRef>
              <a:effectRef idx="0">
                <a:schemeClr val="accent1"/>
              </a:effectRef>
              <a:fontRef idx="minor">
                <a:schemeClr val="tx1"/>
              </a:fontRef>
            </p:style>
          </p:cxnSp>
        </p:grpSp>
      </p:grpSp>
      <p:pic>
        <p:nvPicPr>
          <p:cNvPr id="8" name="Picture 7">
            <a:extLst>
              <a:ext uri="{FF2B5EF4-FFF2-40B4-BE49-F238E27FC236}">
                <a16:creationId xmlns:a16="http://schemas.microsoft.com/office/drawing/2014/main" xmlns="" id="{517127A1-C66F-4CF3-B9F6-236BE64DE420}"/>
              </a:ext>
            </a:extLst>
          </p:cNvPr>
          <p:cNvPicPr>
            <a:picLocks noChangeAspect="1"/>
          </p:cNvPicPr>
          <p:nvPr/>
        </p:nvPicPr>
        <p:blipFill rotWithShape="1">
          <a:blip r:embed="rId2">
            <a:extLst>
              <a:ext uri="{837473B0-CC2E-450A-ABE3-18F120FF3D39}">
                <a1611:picAttrSrcUrl xmlns:a1611="http://schemas.microsoft.com/office/drawing/2016/11/main" xmlns="" r:id="rId4"/>
              </a:ext>
            </a:extLst>
          </a:blip>
          <a:srcRect r="21972" b="3"/>
          <a:stretch/>
        </p:blipFill>
        <p:spPr>
          <a:xfrm>
            <a:off x="6041691" y="-3863"/>
            <a:ext cx="3099565" cy="3445946"/>
          </a:xfrm>
          <a:custGeom>
            <a:avLst/>
            <a:gdLst>
              <a:gd name="connsiteX0" fmla="*/ 303228 w 4638368"/>
              <a:gd name="connsiteY0" fmla="*/ 0 h 3867534"/>
              <a:gd name="connsiteX1" fmla="*/ 4638368 w 4638368"/>
              <a:gd name="connsiteY1" fmla="*/ 0 h 3867534"/>
              <a:gd name="connsiteX2" fmla="*/ 4638368 w 4638368"/>
              <a:gd name="connsiteY2" fmla="*/ 2952747 h 3867534"/>
              <a:gd name="connsiteX3" fmla="*/ 4585825 w 4638368"/>
              <a:gd name="connsiteY3" fmla="*/ 3013864 h 3867534"/>
              <a:gd name="connsiteX4" fmla="*/ 2641346 w 4638368"/>
              <a:gd name="connsiteY4" fmla="*/ 3867534 h 3867534"/>
              <a:gd name="connsiteX5" fmla="*/ 0 w 4638368"/>
              <a:gd name="connsiteY5" fmla="*/ 1226188 h 3867534"/>
              <a:gd name="connsiteX6" fmla="*/ 260466 w 4638368"/>
              <a:gd name="connsiteY6" fmla="*/ 81056 h 3867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38368" h="3867534">
                <a:moveTo>
                  <a:pt x="303228" y="0"/>
                </a:moveTo>
                <a:lnTo>
                  <a:pt x="4638368" y="0"/>
                </a:lnTo>
                <a:lnTo>
                  <a:pt x="4638368" y="2952747"/>
                </a:lnTo>
                <a:lnTo>
                  <a:pt x="4585825" y="3013864"/>
                </a:lnTo>
                <a:cubicBezTo>
                  <a:pt x="4103088" y="3538671"/>
                  <a:pt x="3410622" y="3867534"/>
                  <a:pt x="2641346" y="3867534"/>
                </a:cubicBezTo>
                <a:cubicBezTo>
                  <a:pt x="1182571" y="3867534"/>
                  <a:pt x="0" y="2684963"/>
                  <a:pt x="0" y="1226188"/>
                </a:cubicBezTo>
                <a:cubicBezTo>
                  <a:pt x="0" y="815907"/>
                  <a:pt x="93544" y="427475"/>
                  <a:pt x="260466" y="81056"/>
                </a:cubicBezTo>
                <a:close/>
              </a:path>
            </a:pathLst>
          </a:custGeom>
        </p:spPr>
      </p:pic>
      <p:sp>
        <p:nvSpPr>
          <p:cNvPr id="2" name="Title 1">
            <a:extLst>
              <a:ext uri="{FF2B5EF4-FFF2-40B4-BE49-F238E27FC236}">
                <a16:creationId xmlns:a16="http://schemas.microsoft.com/office/drawing/2014/main" xmlns="" id="{47324019-52AE-47A1-9983-8E57DCEB0ED5}"/>
              </a:ext>
            </a:extLst>
          </p:cNvPr>
          <p:cNvSpPr>
            <a:spLocks noGrp="1"/>
          </p:cNvSpPr>
          <p:nvPr>
            <p:ph type="title"/>
          </p:nvPr>
        </p:nvSpPr>
        <p:spPr>
          <a:xfrm>
            <a:off x="408106" y="1297661"/>
            <a:ext cx="6193804" cy="1456267"/>
          </a:xfrm>
        </p:spPr>
        <p:txBody>
          <a:bodyPr>
            <a:noAutofit/>
          </a:bodyPr>
          <a:lstStyle/>
          <a:p>
            <a:r>
              <a:rPr lang="en-IE" sz="5400" b="1" dirty="0">
                <a:latin typeface="Comic Sans MS" panose="030F0702030302020204" pitchFamily="66" charset="0"/>
              </a:rPr>
              <a:t>Don’t forget….</a:t>
            </a:r>
            <a:br>
              <a:rPr lang="en-IE" sz="5400" b="1" dirty="0">
                <a:latin typeface="Comic Sans MS" panose="030F0702030302020204" pitchFamily="66" charset="0"/>
              </a:rPr>
            </a:br>
            <a:endParaRPr lang="en-IE" sz="4400" b="1" dirty="0">
              <a:latin typeface="Comic Sans MS" panose="030F0702030302020204" pitchFamily="66" charset="0"/>
            </a:endParaRPr>
          </a:p>
        </p:txBody>
      </p:sp>
      <p:sp>
        <p:nvSpPr>
          <p:cNvPr id="3" name="Content Placeholder 2">
            <a:extLst>
              <a:ext uri="{FF2B5EF4-FFF2-40B4-BE49-F238E27FC236}">
                <a16:creationId xmlns:a16="http://schemas.microsoft.com/office/drawing/2014/main" xmlns="" id="{8DE80375-4FFF-4276-B164-A81DA419047E}"/>
              </a:ext>
            </a:extLst>
          </p:cNvPr>
          <p:cNvSpPr>
            <a:spLocks noGrp="1"/>
          </p:cNvSpPr>
          <p:nvPr>
            <p:ph idx="1"/>
          </p:nvPr>
        </p:nvSpPr>
        <p:spPr>
          <a:xfrm>
            <a:off x="414260" y="2998293"/>
            <a:ext cx="4607568" cy="3649133"/>
          </a:xfrm>
        </p:spPr>
        <p:txBody>
          <a:bodyPr anchor="t">
            <a:normAutofit/>
          </a:bodyPr>
          <a:lstStyle/>
          <a:p>
            <a:pPr marL="0" indent="0">
              <a:buNone/>
            </a:pPr>
            <a:r>
              <a:rPr lang="en-IE" b="1" dirty="0">
                <a:latin typeface="Comic Sans MS" panose="030F0702030302020204" pitchFamily="66" charset="0"/>
              </a:rPr>
              <a:t/>
            </a:r>
            <a:br>
              <a:rPr lang="en-IE" b="1" dirty="0">
                <a:latin typeface="Comic Sans MS" panose="030F0702030302020204" pitchFamily="66" charset="0"/>
              </a:rPr>
            </a:br>
            <a:r>
              <a:rPr lang="en-IE" sz="2400" b="1" u="sng" dirty="0">
                <a:latin typeface="Comic Sans MS" panose="030F0702030302020204" pitchFamily="66" charset="0"/>
              </a:rPr>
              <a:t>WORK DUE</a:t>
            </a:r>
          </a:p>
          <a:p>
            <a:pPr marL="0" indent="0">
              <a:buNone/>
            </a:pPr>
            <a:r>
              <a:rPr lang="en-IE" b="1" dirty="0">
                <a:latin typeface="Comic Sans MS" panose="030F0702030302020204" pitchFamily="66" charset="0"/>
              </a:rPr>
              <a:t>Manga High Exercises</a:t>
            </a:r>
          </a:p>
          <a:p>
            <a:pPr marL="0" indent="0">
              <a:buNone/>
            </a:pPr>
            <a:r>
              <a:rPr lang="en-IE" b="1">
                <a:latin typeface="Comic Sans MS" panose="030F0702030302020204" pitchFamily="66" charset="0"/>
              </a:rPr>
              <a:t>Due </a:t>
            </a:r>
            <a:r>
              <a:rPr lang="en-IE" b="1" smtClean="0">
                <a:latin typeface="Comic Sans MS" panose="030F0702030302020204" pitchFamily="66" charset="0"/>
              </a:rPr>
              <a:t>???</a:t>
            </a:r>
            <a:endParaRPr lang="en-IE" b="1" dirty="0">
              <a:latin typeface="Comic Sans MS" panose="030F0702030302020204" pitchFamily="66" charset="0"/>
            </a:endParaRPr>
          </a:p>
        </p:txBody>
      </p:sp>
    </p:spTree>
    <p:extLst>
      <p:ext uri="{BB962C8B-B14F-4D97-AF65-F5344CB8AC3E}">
        <p14:creationId xmlns:p14="http://schemas.microsoft.com/office/powerpoint/2010/main" val="231205538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xmlns=""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FEF5ECBE254C341889A893281102EC0" ma:contentTypeVersion="5" ma:contentTypeDescription="Create a new document." ma:contentTypeScope="" ma:versionID="a47fed9b141860df1efe1f039eb1454c">
  <xsd:schema xmlns:xsd="http://www.w3.org/2001/XMLSchema" xmlns:xs="http://www.w3.org/2001/XMLSchema" xmlns:p="http://schemas.microsoft.com/office/2006/metadata/properties" xmlns:ns2="11742989-9ca5-426b-8889-f000c388302c" targetNamespace="http://schemas.microsoft.com/office/2006/metadata/properties" ma:root="true" ma:fieldsID="6130c1bd91676beb2f304011d15c1e3c" ns2:_="">
    <xsd:import namespace="11742989-9ca5-426b-8889-f000c388302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742989-9ca5-426b-8889-f000c388302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703812A-22F2-4C60-92B7-9DEF3BA340BE}">
  <ds:schemaRefs>
    <ds:schemaRef ds:uri="http://schemas.microsoft.com/sharepoint/v3/contenttype/forms"/>
  </ds:schemaRefs>
</ds:datastoreItem>
</file>

<file path=customXml/itemProps2.xml><?xml version="1.0" encoding="utf-8"?>
<ds:datastoreItem xmlns:ds="http://schemas.openxmlformats.org/officeDocument/2006/customXml" ds:itemID="{80C015A2-646E-4018-AA84-9AE4BBA04A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742989-9ca5-426b-8889-f000c38830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3150D01-0CC9-4431-9973-2E51B1F5302A}">
  <ds:schemaRefs>
    <ds:schemaRef ds:uri="http://schemas.microsoft.com/office/infopath/2007/PartnerControls"/>
    <ds:schemaRef ds:uri="http://www.w3.org/XML/1998/namespace"/>
    <ds:schemaRef ds:uri="http://schemas.microsoft.com/office/2006/documentManagement/types"/>
    <ds:schemaRef ds:uri="http://purl.org/dc/terms/"/>
    <ds:schemaRef ds:uri="http://schemas.openxmlformats.org/package/2006/metadata/core-properties"/>
    <ds:schemaRef ds:uri="http://purl.org/dc/dcmitype/"/>
    <ds:schemaRef ds:uri="11742989-9ca5-426b-8889-f000c388302c"/>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Celestial</Template>
  <TotalTime>80</TotalTime>
  <Words>1012</Words>
  <Application>Microsoft Office PowerPoint</Application>
  <PresentationFormat>On-screen Show (4:3)</PresentationFormat>
  <Paragraphs>122</Paragraphs>
  <Slides>20</Slides>
  <Notes>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Celestial</vt:lpstr>
      <vt:lpstr>Starter – 5 mins Say what you see…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to Reflect  Fill Into Your Folder</vt:lpstr>
      <vt:lpstr>Don’t forget….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Starter</dc:title>
  <dc:creator>S Tallon</dc:creator>
  <cp:lastModifiedBy>Sarah Tallon</cp:lastModifiedBy>
  <cp:revision>12</cp:revision>
  <dcterms:created xsi:type="dcterms:W3CDTF">2018-05-30T18:15:50Z</dcterms:created>
  <dcterms:modified xsi:type="dcterms:W3CDTF">2018-06-11T10:13:41Z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0x0101001FEF5ECBE254C341889A893281102EC0</vt:lpwstr>
  </property>
</Properties>
</file>