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264" r:id="rId9"/>
    <p:sldId id="260" r:id="rId10"/>
    <p:sldId id="265" r:id="rId11"/>
    <p:sldId id="267" r:id="rId12"/>
    <p:sldId id="268" r:id="rId13"/>
    <p:sldId id="269" r:id="rId14"/>
    <p:sldId id="270" r:id="rId15"/>
    <p:sldId id="272" r:id="rId16"/>
    <p:sldId id="266" r:id="rId17"/>
    <p:sldId id="271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1CAB49E9-2670-479A-9C27-96DB0B35E9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7117" y="512764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23</a:t>
            </a:r>
            <a:r>
              <a:rPr lang="en-GB" sz="7200" b="1" baseline="30000" dirty="0">
                <a:latin typeface="Twinkl Precursive" panose="02000000000000000000" pitchFamily="2" charset="0"/>
              </a:rPr>
              <a:t>rd 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57112" y="3250769"/>
            <a:ext cx="23358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68816" y="2271140"/>
            <a:ext cx="22781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47004" y="3079510"/>
            <a:ext cx="197041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527411" y="1716301"/>
            <a:ext cx="25186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749016" y="1774784"/>
            <a:ext cx="21595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You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pic>
        <p:nvPicPr>
          <p:cNvPr id="1026" name="Picture 2" descr="KS1 Reading and Writing Parent Workshop">
            <a:extLst>
              <a:ext uri="{FF2B5EF4-FFF2-40B4-BE49-F238E27FC236}">
                <a16:creationId xmlns:a16="http://schemas.microsoft.com/office/drawing/2014/main" id="{8626469F-9786-48E5-B320-279790787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726" y="962508"/>
            <a:ext cx="3170996" cy="443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ay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139366" y="1682706"/>
            <a:ext cx="30283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tray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1074242" y="3788343"/>
            <a:ext cx="403668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spr</a:t>
            </a:r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6255351" y="1192887"/>
            <a:ext cx="540404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holid</a:t>
            </a:r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8862337" y="3006145"/>
            <a:ext cx="31902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stay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7081077" y="4221797"/>
            <a:ext cx="321594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pl</a:t>
            </a:r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535993" y="2408539"/>
            <a:ext cx="480131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crayon</a:t>
            </a: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97286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9917" y="-98563"/>
            <a:ext cx="10058400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02385AF-4478-4587-BD48-B2A56FAFB9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538"/>
          <a:stretch/>
        </p:blipFill>
        <p:spPr>
          <a:xfrm>
            <a:off x="206237" y="1406196"/>
            <a:ext cx="3597138" cy="16800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FC6020-08D9-402F-87B4-FEE372B4BF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8369" y="3193772"/>
            <a:ext cx="3752077" cy="17618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53C31A-E7E0-4EC3-AAD0-3E82F7DC6A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4585" y="1421646"/>
            <a:ext cx="3597138" cy="168009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AB086B-5DE0-40B6-A535-FC57753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6261" y="3148130"/>
            <a:ext cx="3571671" cy="169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6" y="1772823"/>
            <a:ext cx="11478868" cy="238760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b="1" dirty="0">
                <a:latin typeface="Twinkl Precursive" panose="02000000000000000000" pitchFamily="2" charset="0"/>
              </a:rPr>
              <a:t>Can </a:t>
            </a:r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400" b="1" dirty="0">
                <a:latin typeface="Twinkl Precursive" panose="02000000000000000000" pitchFamily="2" charset="0"/>
              </a:rPr>
              <a:t> pl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4400" b="1" dirty="0">
                <a:latin typeface="Twinkl Precursive" panose="02000000000000000000" pitchFamily="2" charset="0"/>
              </a:rPr>
              <a:t> with </a:t>
            </a:r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</a:t>
            </a:r>
            <a:r>
              <a:rPr lang="en-GB" sz="4400" b="1" dirty="0">
                <a:latin typeface="Twinkl Precursive" panose="02000000000000000000" pitchFamily="2" charset="0"/>
              </a:rPr>
              <a:t> tod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4400" b="1" dirty="0">
                <a:latin typeface="Twinkl Precursive" panose="02000000000000000000" pitchFamily="2" charset="0"/>
              </a:rPr>
              <a:t>?</a:t>
            </a:r>
          </a:p>
          <a:p>
            <a:endParaRPr lang="en-GB" sz="4400" b="1" dirty="0">
              <a:latin typeface="Twinkl Precursive" panose="02000000000000000000" pitchFamily="2" charset="0"/>
            </a:endParaRPr>
          </a:p>
          <a:p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400" b="1" dirty="0">
                <a:latin typeface="Twinkl Precursive" panose="02000000000000000000" pitchFamily="2" charset="0"/>
              </a:rPr>
              <a:t> will p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4400" b="1" dirty="0">
                <a:latin typeface="Twinkl Precursive" panose="02000000000000000000" pitchFamily="2" charset="0"/>
              </a:rPr>
              <a:t> for </a:t>
            </a:r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400" b="1" dirty="0">
                <a:latin typeface="Twinkl Precursive" panose="02000000000000000000" pitchFamily="2" charset="0"/>
              </a:rPr>
              <a:t> holid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4400" b="1" dirty="0">
                <a:latin typeface="Twinkl Precursive" panose="02000000000000000000" pitchFamily="2" charset="0"/>
              </a:rPr>
              <a:t> in M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44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400" b="1" dirty="0">
              <a:latin typeface="Twinkl Precursive" panose="02000000000000000000" pitchFamily="2" charset="0"/>
            </a:endParaRPr>
          </a:p>
          <a:p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</a:t>
            </a:r>
            <a:r>
              <a:rPr lang="en-GB" sz="4400" b="1" dirty="0">
                <a:latin typeface="Twinkl Precursive" panose="02000000000000000000" pitchFamily="2" charset="0"/>
              </a:rPr>
              <a:t> will </a:t>
            </a:r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all</a:t>
            </a:r>
            <a:r>
              <a:rPr lang="en-GB" sz="4400" b="1" dirty="0">
                <a:latin typeface="Twinkl Precursive" panose="02000000000000000000" pitchFamily="2" charset="0"/>
              </a:rPr>
              <a:t> pl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4400" b="1" dirty="0">
                <a:latin typeface="Twinkl Precursive" panose="02000000000000000000" pitchFamily="2" charset="0"/>
              </a:rPr>
              <a:t> with cl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4400" b="1" dirty="0">
                <a:latin typeface="Twinkl Precursive" panose="02000000000000000000" pitchFamily="2" charset="0"/>
              </a:rPr>
              <a:t> on Mond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ay</a:t>
            </a:r>
            <a:r>
              <a:rPr lang="en-GB" sz="4400" b="1" dirty="0">
                <a:latin typeface="Twinkl Precursive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CD14D813-3B2F-461E-A74D-839B7C41A875}"/>
              </a:ext>
            </a:extLst>
          </p:cNvPr>
          <p:cNvSpPr txBox="1">
            <a:spLocks/>
          </p:cNvSpPr>
          <p:nvPr/>
        </p:nvSpPr>
        <p:spPr>
          <a:xfrm>
            <a:off x="1524000" y="408955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latin typeface="Twinkl Precursive" panose="02000000000000000000" pitchFamily="2" charset="0"/>
              </a:rPr>
              <a:t>Wednesday 24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57112" y="3250769"/>
            <a:ext cx="23358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68816" y="2271140"/>
            <a:ext cx="22781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47004" y="3079510"/>
            <a:ext cx="197041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527411" y="1716301"/>
            <a:ext cx="25186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735764" y="1712652"/>
            <a:ext cx="21595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You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11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EC3796-1228-438A-9797-138B5E93C6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593" y="1287359"/>
            <a:ext cx="3042616" cy="317490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1426A7-3E99-4F57-9196-28B2FF045F74}"/>
              </a:ext>
            </a:extLst>
          </p:cNvPr>
          <p:cNvSpPr/>
          <p:nvPr/>
        </p:nvSpPr>
        <p:spPr>
          <a:xfrm>
            <a:off x="5074895" y="4107022"/>
            <a:ext cx="15440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ee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266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60015" y="4594651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8671931" y="4092357"/>
            <a:ext cx="34163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week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7327740" y="2018224"/>
            <a:ext cx="469391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speech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4314902" y="1084493"/>
            <a:ext cx="35621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three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4370644" y="3446868"/>
            <a:ext cx="40463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street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170346" y="2961603"/>
            <a:ext cx="39453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Queen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103749" y="1280452"/>
            <a:ext cx="366318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sleep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16116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/>
          </a:bodyPr>
          <a:lstStyle/>
          <a:p>
            <a:r>
              <a:rPr lang="en-GB" sz="88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4D0ECE-D692-4FCA-8B7E-334EF592F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78" y="1468403"/>
            <a:ext cx="3457936" cy="16325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2C190A-26D9-4A2E-B59B-57C7040EA2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4168" y="3179693"/>
            <a:ext cx="3457936" cy="16325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7C53CB-34B6-4EFD-A684-A3C85F4D29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6308" y="1414669"/>
            <a:ext cx="3457935" cy="16325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204F31-A3EB-4EED-B1BA-75702747EF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8626" y="3125959"/>
            <a:ext cx="3457935" cy="164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756611"/>
            <a:ext cx="12191999" cy="247850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latin typeface="Twinkl Precursive" panose="02000000000000000000" pitchFamily="2" charset="0"/>
              </a:rPr>
              <a:t>Did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</a:t>
            </a:r>
            <a:r>
              <a:rPr lang="en-GB" sz="4000" b="1" dirty="0">
                <a:latin typeface="Twinkl Precursive" panose="02000000000000000000" pitchFamily="2" charset="0"/>
              </a:rPr>
              <a:t> m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Qu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n?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</a:t>
            </a:r>
            <a:r>
              <a:rPr lang="en-GB" sz="4000" b="1" dirty="0">
                <a:latin typeface="Twinkl Precursive" panose="02000000000000000000" pitchFamily="2" charset="0"/>
              </a:rPr>
              <a:t> dad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 </a:t>
            </a:r>
            <a:r>
              <a:rPr lang="en-GB" sz="4000" b="1" dirty="0">
                <a:latin typeface="Twinkl Precursive" panose="02000000000000000000" pitchFamily="2" charset="0"/>
              </a:rPr>
              <a:t>k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p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</a:t>
            </a:r>
            <a:r>
              <a:rPr lang="en-GB" sz="4000" b="1" dirty="0">
                <a:latin typeface="Twinkl Precursive" panose="02000000000000000000" pitchFamily="2" charset="0"/>
              </a:rPr>
              <a:t> f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t off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seat.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300" b="1" dirty="0">
                <a:latin typeface="Twinkl Precursive" panose="02000000000000000000" pitchFamily="2" charset="0"/>
              </a:rPr>
              <a:t> have lost thr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4300" b="1" dirty="0">
                <a:latin typeface="Twinkl Precursive" panose="02000000000000000000" pitchFamily="2" charset="0"/>
              </a:rPr>
              <a:t> 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4300" b="1" dirty="0">
                <a:latin typeface="Twinkl Precursive" panose="02000000000000000000" pitchFamily="2" charset="0"/>
              </a:rPr>
              <a:t>th this w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ee</a:t>
            </a:r>
            <a:r>
              <a:rPr lang="en-GB" sz="4300" b="1" dirty="0">
                <a:latin typeface="Twinkl Precursive" panose="02000000000000000000" pitchFamily="2" charset="0"/>
              </a:rPr>
              <a:t>k.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53407ADC-C880-4248-A3D6-891859689176}"/>
              </a:ext>
            </a:extLst>
          </p:cNvPr>
          <p:cNvSpPr txBox="1">
            <a:spLocks/>
          </p:cNvSpPr>
          <p:nvPr/>
        </p:nvSpPr>
        <p:spPr>
          <a:xfrm>
            <a:off x="1524000" y="585650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latin typeface="Twinkl Precursive" panose="02000000000000000000" pitchFamily="2" charset="0"/>
              </a:rPr>
              <a:t>Thursday 25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57112" y="3250769"/>
            <a:ext cx="23358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68816" y="2271140"/>
            <a:ext cx="22781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47004" y="3079510"/>
            <a:ext cx="197041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527411" y="1716301"/>
            <a:ext cx="25186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735764" y="1712652"/>
            <a:ext cx="21595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You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67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41426A7-3E99-4F57-9196-28B2FF045F74}"/>
              </a:ext>
            </a:extLst>
          </p:cNvPr>
          <p:cNvSpPr/>
          <p:nvPr/>
        </p:nvSpPr>
        <p:spPr>
          <a:xfrm>
            <a:off x="4648494" y="3914517"/>
            <a:ext cx="23968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igh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EFE7FB-7B54-4CB2-9673-BA3CAED48F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692" y="1287359"/>
            <a:ext cx="2824413" cy="284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658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04359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igh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691658" y="3428999"/>
            <a:ext cx="357020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right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158846" y="1330202"/>
            <a:ext cx="32480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high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7802657" y="3429000"/>
            <a:ext cx="43893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bright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3406851" y="2322781"/>
            <a:ext cx="50321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delight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271700" y="1159347"/>
            <a:ext cx="45592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knight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igh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0C0264-DA22-4D12-BC7C-336EE6AC9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53" y="1287360"/>
            <a:ext cx="4209352" cy="17927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1225D5D-EE06-48B9-A641-068BFF4EBB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8685" y="3185425"/>
            <a:ext cx="4195762" cy="19035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9C9ED80-D651-417A-A89A-C5B9E56B69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2007" y="1238563"/>
            <a:ext cx="4195761" cy="18757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D43BD9-6CA8-4D41-BFAA-BF551BA24B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0100" y="3185425"/>
            <a:ext cx="4209352" cy="185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 fontScale="90000"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igh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677503"/>
            <a:ext cx="12191999" cy="247850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latin typeface="Twinkl Precursive" panose="02000000000000000000" pitchFamily="2" charset="0"/>
              </a:rPr>
              <a:t>At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end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 the </a:t>
            </a:r>
            <a:r>
              <a:rPr lang="en-GB" sz="4000" b="1" dirty="0">
                <a:latin typeface="Twinkl Precursive" panose="02000000000000000000" pitchFamily="2" charset="0"/>
              </a:rPr>
              <a:t>street turn r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igh</a:t>
            </a:r>
            <a:r>
              <a:rPr lang="en-GB" sz="4000" b="1" dirty="0">
                <a:latin typeface="Twinkl Precursive" panose="02000000000000000000" pitchFamily="2" charset="0"/>
              </a:rPr>
              <a:t>t.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latin typeface="Twinkl Precursive" panose="02000000000000000000" pitchFamily="2" charset="0"/>
              </a:rPr>
              <a:t>Can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</a:t>
            </a:r>
            <a:r>
              <a:rPr lang="en-GB" sz="4000" b="1" dirty="0">
                <a:latin typeface="Twinkl Precursive" panose="02000000000000000000" pitchFamily="2" charset="0"/>
              </a:rPr>
              <a:t> please put on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l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igh</a:t>
            </a:r>
            <a:r>
              <a:rPr lang="en-GB" sz="4000" b="1" dirty="0">
                <a:latin typeface="Twinkl Precursive" panose="02000000000000000000" pitchFamily="2" charset="0"/>
              </a:rPr>
              <a:t>t.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Her </a:t>
            </a:r>
            <a:r>
              <a:rPr lang="en-GB" sz="4300" b="1" dirty="0">
                <a:latin typeface="Twinkl Precursive" panose="02000000000000000000" pitchFamily="2" charset="0"/>
              </a:rPr>
              <a:t>dog had a fr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igh</a:t>
            </a:r>
            <a:r>
              <a:rPr lang="en-GB" sz="4300" b="1" dirty="0">
                <a:latin typeface="Twinkl Precursive" panose="02000000000000000000" pitchFamily="2" charset="0"/>
              </a:rPr>
              <a:t>t at n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igh</a:t>
            </a:r>
            <a:r>
              <a:rPr lang="en-GB" sz="4300" b="1" dirty="0">
                <a:latin typeface="Twinkl Precursive" panose="02000000000000000000" pitchFamily="2" charset="0"/>
              </a:rPr>
              <a:t>t.</a:t>
            </a:r>
          </a:p>
        </p:txBody>
      </p:sp>
    </p:spTree>
    <p:extLst>
      <p:ext uri="{BB962C8B-B14F-4D97-AF65-F5344CB8AC3E}">
        <p14:creationId xmlns:p14="http://schemas.microsoft.com/office/powerpoint/2010/main" val="263898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9B446AFC-CD4E-41CE-BD13-C49C2D9DE187}"/>
              </a:ext>
            </a:extLst>
          </p:cNvPr>
          <p:cNvSpPr txBox="1">
            <a:spLocks/>
          </p:cNvSpPr>
          <p:nvPr/>
        </p:nvSpPr>
        <p:spPr>
          <a:xfrm>
            <a:off x="1524000" y="426625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latin typeface="Twinkl Precursive" panose="02000000000000000000" pitchFamily="2" charset="0"/>
              </a:rPr>
              <a:t>Friday 26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57112" y="3250769"/>
            <a:ext cx="23358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68816" y="2271140"/>
            <a:ext cx="22781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47004" y="3079510"/>
            <a:ext cx="197041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527411" y="1716301"/>
            <a:ext cx="25186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735764" y="1712652"/>
            <a:ext cx="21595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You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894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1B4ECF-053D-4631-B64C-ADED628B89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0604" y="1251264"/>
            <a:ext cx="2819901" cy="286047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4597640" y="3962643"/>
            <a:ext cx="20858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ow</a:t>
            </a:r>
          </a:p>
        </p:txBody>
      </p:sp>
    </p:spTree>
    <p:extLst>
      <p:ext uri="{BB962C8B-B14F-4D97-AF65-F5344CB8AC3E}">
        <p14:creationId xmlns:p14="http://schemas.microsoft.com/office/powerpoint/2010/main" val="3033955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-1" y="3444336"/>
            <a:ext cx="45207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pillow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204038" y="1309478"/>
            <a:ext cx="36904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snow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4108509" y="2376907"/>
            <a:ext cx="344517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blow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7414203" y="3300511"/>
            <a:ext cx="467467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yellow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6515088" y="1246993"/>
            <a:ext cx="54345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window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929371-7EFE-4A9F-B0EA-B48B2C918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53" y="1128007"/>
            <a:ext cx="4417093" cy="20001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3D389C-9C71-4659-A055-D1271ED9B8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" b="1630"/>
          <a:stretch/>
        </p:blipFill>
        <p:spPr>
          <a:xfrm>
            <a:off x="2207043" y="3152259"/>
            <a:ext cx="4417093" cy="19806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C6FC25-710B-4F1B-990E-CB5B6A96EE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2881" y="1195654"/>
            <a:ext cx="4417093" cy="18889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99FB85A-FAD4-4FEF-8C00-445A88D0A9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7354" y="3152259"/>
            <a:ext cx="4417093" cy="187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677503"/>
            <a:ext cx="12191999" cy="288246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wind made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sn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latin typeface="Twinkl Precursive" panose="02000000000000000000" pitchFamily="2" charset="0"/>
              </a:rPr>
              <a:t> bl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latin typeface="Twinkl Precursive" panose="02000000000000000000" pitchFamily="2" charset="0"/>
              </a:rPr>
              <a:t> everywhere.</a:t>
            </a:r>
          </a:p>
          <a:p>
            <a:endParaRPr lang="en-GB" sz="32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3600" b="1" dirty="0">
                <a:latin typeface="Twinkl Precursive" panose="02000000000000000000" pitchFamily="2" charset="0"/>
              </a:rPr>
              <a:t> is a beautiful rainb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pPr algn="l"/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I </a:t>
            </a:r>
            <a:r>
              <a:rPr lang="en-GB" sz="3600" b="1" dirty="0">
                <a:latin typeface="Twinkl Precursive" panose="02000000000000000000" pitchFamily="2" charset="0"/>
              </a:rPr>
              <a:t>have a yell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600" b="1" dirty="0">
                <a:latin typeface="Twinkl Precursive" panose="02000000000000000000" pitchFamily="2" charset="0"/>
              </a:rPr>
              <a:t> 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600" b="1" dirty="0">
                <a:latin typeface="Twinkl Precursive" panose="02000000000000000000" pitchFamily="2" charset="0"/>
              </a:rPr>
              <a:t> tie.</a:t>
            </a: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26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57112" y="3250769"/>
            <a:ext cx="233589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68816" y="2271140"/>
            <a:ext cx="22781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47004" y="3079510"/>
            <a:ext cx="197041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527411" y="1716301"/>
            <a:ext cx="25186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735764" y="1712652"/>
            <a:ext cx="21595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You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78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This weeks sounds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1B4ECF-053D-4631-B64C-ADED628B89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6840" y="1398009"/>
            <a:ext cx="2819901" cy="28604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DE042A-F774-4F88-8C3D-F8122211A4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262" y="1398009"/>
            <a:ext cx="2819900" cy="28199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005259-44B7-44D2-97FB-3F04313E75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6101" y="1398009"/>
            <a:ext cx="2819900" cy="2819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BD40E7-9054-47E8-BE8D-80FEB39319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0793" y="1398009"/>
            <a:ext cx="2801254" cy="2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7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232</Words>
  <Application>Microsoft Office PowerPoint</Application>
  <PresentationFormat>Widescreen</PresentationFormat>
  <Paragraphs>97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Twinkl Precursive</vt:lpstr>
      <vt:lpstr>Office Theme</vt:lpstr>
      <vt:lpstr>Tuesday 23rd  March 2021</vt:lpstr>
      <vt:lpstr>This week’s Red words</vt:lpstr>
      <vt:lpstr>Today’s sound is</vt:lpstr>
      <vt:lpstr>ay words</vt:lpstr>
      <vt:lpstr>ay alien words</vt:lpstr>
      <vt:lpstr>ay sentences</vt:lpstr>
      <vt:lpstr>PowerPoint Presentation</vt:lpstr>
      <vt:lpstr>This week’s Red words</vt:lpstr>
      <vt:lpstr>PowerPoint Presentation</vt:lpstr>
      <vt:lpstr>ee words</vt:lpstr>
      <vt:lpstr>ee alien words</vt:lpstr>
      <vt:lpstr>ee sentences</vt:lpstr>
      <vt:lpstr>PowerPoint Presentation</vt:lpstr>
      <vt:lpstr>This week’s Red words</vt:lpstr>
      <vt:lpstr>PowerPoint Presentation</vt:lpstr>
      <vt:lpstr>igh words</vt:lpstr>
      <vt:lpstr>PowerPoint Presentation</vt:lpstr>
      <vt:lpstr>igh sentences</vt:lpstr>
      <vt:lpstr>PowerPoint Presentation</vt:lpstr>
      <vt:lpstr>This week’s Red words</vt:lpstr>
      <vt:lpstr>PowerPoint Presentation</vt:lpstr>
      <vt:lpstr>ow words</vt:lpstr>
      <vt:lpstr>PowerPoint Presentation</vt:lpstr>
      <vt:lpstr>ow sentences</vt:lpstr>
      <vt:lpstr>Friday 26th   March 2021</vt:lpstr>
      <vt:lpstr>This week’s Red words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14</cp:revision>
  <dcterms:created xsi:type="dcterms:W3CDTF">2020-09-20T14:39:07Z</dcterms:created>
  <dcterms:modified xsi:type="dcterms:W3CDTF">2021-03-21T14:06:43Z</dcterms:modified>
</cp:coreProperties>
</file>