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6" d="100"/>
          <a:sy n="76" d="100"/>
        </p:scale>
        <p:origin x="-480" y="1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3075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7964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53455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189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9084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306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72494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7199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9922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705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202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0F4DF0-65DF-414A-937A-3B8017EC8FF5}" type="datetimeFigureOut">
              <a:rPr lang="en-GB" smtClean="0"/>
              <a:t>25/04/2021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07BBD2-3AED-46AB-8C7F-654D3E65742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1616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18ZEpSe9t7w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Twinkl Cursive Looped" panose="02000000000000000000" pitchFamily="2" charset="0"/>
              </a:rPr>
              <a:t>LO: To compare two stories based on the same theme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Twinkl Cursive Looped" panose="02000000000000000000" pitchFamily="2" charset="0"/>
              </a:rPr>
              <a:t>Wednesday 5</a:t>
            </a:r>
            <a:r>
              <a:rPr lang="en-GB" baseline="30000" dirty="0">
                <a:latin typeface="Twinkl Cursive Looped" panose="02000000000000000000" pitchFamily="2" charset="0"/>
              </a:rPr>
              <a:t>th</a:t>
            </a:r>
            <a:r>
              <a:rPr lang="en-GB" dirty="0">
                <a:latin typeface="Twinkl Cursive Looped" panose="02000000000000000000" pitchFamily="2" charset="0"/>
              </a:rPr>
              <a:t> May 2021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2852" y="3837884"/>
            <a:ext cx="2274005" cy="234106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1375" y="3661809"/>
            <a:ext cx="1627773" cy="2572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7753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52945"/>
            <a:ext cx="10515600" cy="872837"/>
          </a:xfrm>
        </p:spPr>
        <p:txBody>
          <a:bodyPr>
            <a:no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Yesterday we read the story of Little Red Riding Hood. It’s a story we all know and love. </a:t>
            </a:r>
            <a:br>
              <a:rPr lang="en-GB" sz="3000" dirty="0">
                <a:latin typeface="Twinkl Precursive" panose="02000000000000000000" pitchFamily="2" charset="0"/>
              </a:rPr>
            </a:b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597236"/>
            <a:ext cx="10515600" cy="579726"/>
          </a:xfrm>
        </p:spPr>
        <p:txBody>
          <a:bodyPr/>
          <a:lstStyle/>
          <a:p>
            <a:r>
              <a:rPr lang="en-GB" dirty="0">
                <a:latin typeface="Twinkl Precursive" panose="02000000000000000000" pitchFamily="2" charset="0"/>
                <a:hlinkClick r:id="rId2"/>
              </a:rPr>
              <a:t>The Last Wolf </a:t>
            </a:r>
            <a:r>
              <a:rPr lang="en-GB" dirty="0" err="1">
                <a:latin typeface="Twinkl Precursive" panose="02000000000000000000" pitchFamily="2" charset="0"/>
                <a:hlinkClick r:id="rId2"/>
              </a:rPr>
              <a:t>Youtube</a:t>
            </a:r>
            <a:r>
              <a:rPr lang="en-GB" dirty="0">
                <a:latin typeface="Twinkl Precursive" panose="02000000000000000000" pitchFamily="2" charset="0"/>
                <a:hlinkClick r:id="rId2"/>
              </a:rPr>
              <a:t> Clip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2452255"/>
            <a:ext cx="106195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Sometimes authors write a story that is based on a well known story, which allows us to compare the two tales and think about things in a different way. </a:t>
            </a:r>
            <a:br>
              <a:rPr lang="en-GB" sz="3000" dirty="0">
                <a:latin typeface="Twinkl Precursive" panose="02000000000000000000" pitchFamily="2" charset="0"/>
              </a:rPr>
            </a:br>
            <a:r>
              <a:rPr lang="en-GB" sz="3000" dirty="0">
                <a:latin typeface="Twinkl Precursive" panose="02000000000000000000" pitchFamily="2" charset="0"/>
              </a:rPr>
              <a:t/>
            </a:r>
            <a:br>
              <a:rPr lang="en-GB" sz="3000" dirty="0">
                <a:latin typeface="Twinkl Precursive" panose="02000000000000000000" pitchFamily="2" charset="0"/>
              </a:rPr>
            </a:br>
            <a:r>
              <a:rPr lang="en-GB" sz="3000" dirty="0">
                <a:latin typeface="Twinkl Precursive" panose="02000000000000000000" pitchFamily="2" charset="0"/>
              </a:rPr>
              <a:t>Let’s watch the story of The Last Wolf. 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2193735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52945"/>
            <a:ext cx="10515600" cy="872837"/>
          </a:xfrm>
        </p:spPr>
        <p:txBody>
          <a:bodyPr>
            <a:no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Now we have heard both stories, we need to think about some important things. </a:t>
            </a:r>
            <a:br>
              <a:rPr lang="en-GB" sz="3000" dirty="0">
                <a:latin typeface="Twinkl Precursive" panose="02000000000000000000" pitchFamily="2" charset="0"/>
              </a:rPr>
            </a:b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2036619"/>
            <a:ext cx="106195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Who are the main characters in Little Red Riding Hood?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3052282"/>
            <a:ext cx="1551653" cy="276662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79135" y="3052282"/>
            <a:ext cx="2260221" cy="241761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24177" y="3086024"/>
            <a:ext cx="1749570" cy="238387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2568" y="3052282"/>
            <a:ext cx="2270414" cy="234347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61803" y="3052282"/>
            <a:ext cx="1266825" cy="286702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9281" y="6068291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Grandma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830929" y="5698959"/>
            <a:ext cx="23863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76069" y="5685104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Mum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62388" y="5495743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Wolf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160640" y="5929791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Huntsman</a:t>
            </a:r>
          </a:p>
        </p:txBody>
      </p:sp>
    </p:spTree>
    <p:extLst>
      <p:ext uri="{BB962C8B-B14F-4D97-AF65-F5344CB8AC3E}">
        <p14:creationId xmlns:p14="http://schemas.microsoft.com/office/powerpoint/2010/main" val="27674131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1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52945"/>
            <a:ext cx="10515600" cy="872837"/>
          </a:xfrm>
        </p:spPr>
        <p:txBody>
          <a:bodyPr>
            <a:no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Now let’s think about the story of The Last Wolf.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38200" y="2036619"/>
            <a:ext cx="1061950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>
                <a:latin typeface="Twinkl Precursive" panose="02000000000000000000" pitchFamily="2" charset="0"/>
              </a:rPr>
              <a:t>Who are the main characters in The Last Wolf?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7406" y="5311077"/>
            <a:ext cx="23863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  <a:p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830929" y="5698959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Mum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76069" y="5685104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Bear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962388" y="5495743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160640" y="5929791"/>
            <a:ext cx="23863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lynx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968" y="3052282"/>
            <a:ext cx="1571625" cy="20002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9487" y="2805206"/>
            <a:ext cx="1857375" cy="285750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15525" y="2829935"/>
            <a:ext cx="1626487" cy="25711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71191" y="2951999"/>
            <a:ext cx="1428750" cy="241935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69856" y="2787226"/>
            <a:ext cx="2352675" cy="2819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4869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1" grpId="0"/>
      <p:bldP spid="12" grpId="0"/>
      <p:bldP spid="13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124208" y="2373592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</p:spTree>
    <p:extLst>
      <p:ext uri="{BB962C8B-B14F-4D97-AF65-F5344CB8AC3E}">
        <p14:creationId xmlns:p14="http://schemas.microsoft.com/office/powerpoint/2010/main" val="3893935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164281" y="32045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</p:spTree>
    <p:extLst>
      <p:ext uri="{BB962C8B-B14F-4D97-AF65-F5344CB8AC3E}">
        <p14:creationId xmlns:p14="http://schemas.microsoft.com/office/powerpoint/2010/main" val="736936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124208" y="2156154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</p:spTree>
    <p:extLst>
      <p:ext uri="{BB962C8B-B14F-4D97-AF65-F5344CB8AC3E}">
        <p14:creationId xmlns:p14="http://schemas.microsoft.com/office/powerpoint/2010/main" val="30816985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</p:spTree>
    <p:extLst>
      <p:ext uri="{BB962C8B-B14F-4D97-AF65-F5344CB8AC3E}">
        <p14:creationId xmlns:p14="http://schemas.microsoft.com/office/powerpoint/2010/main" val="29009250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387444" y="2373592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</a:p>
        </p:txBody>
      </p:sp>
    </p:spTree>
    <p:extLst>
      <p:ext uri="{BB962C8B-B14F-4D97-AF65-F5344CB8AC3E}">
        <p14:creationId xmlns:p14="http://schemas.microsoft.com/office/powerpoint/2010/main" val="39019726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</a:p>
        </p:txBody>
      </p:sp>
    </p:spTree>
    <p:extLst>
      <p:ext uri="{BB962C8B-B14F-4D97-AF65-F5344CB8AC3E}">
        <p14:creationId xmlns:p14="http://schemas.microsoft.com/office/powerpoint/2010/main" val="38083020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387444" y="243365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goes hunting.</a:t>
            </a:r>
          </a:p>
        </p:txBody>
      </p:sp>
    </p:spTree>
    <p:extLst>
      <p:ext uri="{BB962C8B-B14F-4D97-AF65-F5344CB8AC3E}">
        <p14:creationId xmlns:p14="http://schemas.microsoft.com/office/powerpoint/2010/main" val="1515146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3378" y="2558258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goes hunting.</a:t>
            </a:r>
          </a:p>
        </p:txBody>
      </p:sp>
    </p:spTree>
    <p:extLst>
      <p:ext uri="{BB962C8B-B14F-4D97-AF65-F5344CB8AC3E}">
        <p14:creationId xmlns:p14="http://schemas.microsoft.com/office/powerpoint/2010/main" val="42794832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3378" y="2558258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15153" y="2369172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 wolf is a goodie.</a:t>
            </a:r>
          </a:p>
        </p:txBody>
      </p:sp>
    </p:spTree>
    <p:extLst>
      <p:ext uri="{BB962C8B-B14F-4D97-AF65-F5344CB8AC3E}">
        <p14:creationId xmlns:p14="http://schemas.microsoft.com/office/powerpoint/2010/main" val="4328979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6527" y="443345"/>
            <a:ext cx="10515600" cy="872837"/>
          </a:xfrm>
        </p:spPr>
        <p:txBody>
          <a:bodyPr>
            <a:noAutofit/>
          </a:bodyPr>
          <a:lstStyle/>
          <a:p>
            <a:r>
              <a:rPr lang="en-GB" sz="2500" dirty="0">
                <a:latin typeface="Twinkl Precursive" panose="02000000000000000000" pitchFamily="2" charset="0"/>
              </a:rPr>
              <a:t>I want you to think about these statements and think if they match Little Red Riding Hood, The Last Wolf OR both stories. 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444336" y="1911927"/>
            <a:ext cx="8859982" cy="4668981"/>
            <a:chOff x="616527" y="1565564"/>
            <a:chExt cx="8859982" cy="4668981"/>
          </a:xfrm>
        </p:grpSpPr>
        <p:sp>
          <p:nvSpPr>
            <p:cNvPr id="5" name="Oval 4"/>
            <p:cNvSpPr/>
            <p:nvPr/>
          </p:nvSpPr>
          <p:spPr>
            <a:xfrm>
              <a:off x="616527" y="1565564"/>
              <a:ext cx="5756563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/>
            <p:cNvSpPr/>
            <p:nvPr/>
          </p:nvSpPr>
          <p:spPr>
            <a:xfrm>
              <a:off x="3948544" y="1565564"/>
              <a:ext cx="5527965" cy="4668981"/>
            </a:xfrm>
            <a:prstGeom prst="ellipse">
              <a:avLst/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" name="Arc 6"/>
            <p:cNvSpPr/>
            <p:nvPr/>
          </p:nvSpPr>
          <p:spPr>
            <a:xfrm>
              <a:off x="3948544" y="1967345"/>
              <a:ext cx="2299854" cy="3865418"/>
            </a:xfrm>
            <a:prstGeom prst="arc">
              <a:avLst>
                <a:gd name="adj1" fmla="val 16200000"/>
                <a:gd name="adj2" fmla="val 5400000"/>
              </a:avLst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703118" y="1911927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Little Red Riding Hood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9116290" y="1588761"/>
            <a:ext cx="20158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The Last Wolf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5598966" y="2373592"/>
            <a:ext cx="2015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Both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480826" y="2830837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Grandma is eaten.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316681" y="335698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There is a wolf in the story 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958684" y="4049669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has a red cape.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3378" y="2558258"/>
            <a:ext cx="18045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Little Red goes hunting.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741227" y="4127919"/>
            <a:ext cx="18045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latin typeface="Twinkl Precursive" panose="02000000000000000000" pitchFamily="2" charset="0"/>
              </a:rPr>
              <a:t>The wolf is a goodie.</a:t>
            </a:r>
          </a:p>
        </p:txBody>
      </p:sp>
    </p:spTree>
    <p:extLst>
      <p:ext uri="{BB962C8B-B14F-4D97-AF65-F5344CB8AC3E}">
        <p14:creationId xmlns:p14="http://schemas.microsoft.com/office/powerpoint/2010/main" val="25592362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winkl Precursive" panose="02000000000000000000" pitchFamily="2" charset="0"/>
              </a:rPr>
              <a:t>Your Task 	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Your task is to sort the statements into the </a:t>
            </a:r>
            <a:r>
              <a:rPr lang="en-GB" dirty="0" err="1">
                <a:latin typeface="Twinkl Precursive" panose="02000000000000000000" pitchFamily="2" charset="0"/>
              </a:rPr>
              <a:t>venn</a:t>
            </a:r>
            <a:r>
              <a:rPr lang="en-GB" dirty="0">
                <a:latin typeface="Twinkl Precursive" panose="02000000000000000000" pitchFamily="2" charset="0"/>
              </a:rPr>
              <a:t> diagram.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Think carefully. Some might be about Little Red Riding Hood, some might be about The Last Wolf and some might be true about BOTH stories. 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If it is true about both stories it goes in the middle section! </a:t>
            </a:r>
          </a:p>
        </p:txBody>
      </p:sp>
    </p:spTree>
    <p:extLst>
      <p:ext uri="{BB962C8B-B14F-4D97-AF65-F5344CB8AC3E}">
        <p14:creationId xmlns:p14="http://schemas.microsoft.com/office/powerpoint/2010/main" val="319660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Twinkl Precursive" panose="02000000000000000000" pitchFamily="2" charset="0"/>
              </a:rPr>
              <a:t>Can you think of a statement that could go in the </a:t>
            </a:r>
            <a:r>
              <a:rPr lang="en-GB" dirty="0" err="1">
                <a:latin typeface="Twinkl Precursive" panose="02000000000000000000" pitchFamily="2" charset="0"/>
              </a:rPr>
              <a:t>venn</a:t>
            </a:r>
            <a:r>
              <a:rPr lang="en-GB" dirty="0">
                <a:latin typeface="Twinkl Precursive" panose="02000000000000000000" pitchFamily="2" charset="0"/>
              </a:rPr>
              <a:t>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Think about the statements you sorted. </a:t>
            </a: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Talk with the person sat next to you, can you come up with a statement that could fit in the Venn diagram.</a:t>
            </a:r>
          </a:p>
          <a:p>
            <a:pPr marL="0" indent="0">
              <a:buNone/>
            </a:pPr>
            <a:endParaRPr lang="en-GB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dirty="0">
                <a:latin typeface="Twinkl Precursive" panose="02000000000000000000" pitchFamily="2" charset="0"/>
              </a:rPr>
              <a:t>Which section would it go in? </a:t>
            </a:r>
          </a:p>
        </p:txBody>
      </p:sp>
    </p:spTree>
    <p:extLst>
      <p:ext uri="{BB962C8B-B14F-4D97-AF65-F5344CB8AC3E}">
        <p14:creationId xmlns:p14="http://schemas.microsoft.com/office/powerpoint/2010/main" val="2882089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54</TotalTime>
  <Words>764</Words>
  <Application>Microsoft Office PowerPoint</Application>
  <PresentationFormat>Custom</PresentationFormat>
  <Paragraphs>99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LO: To compare two stories based on the same theme</vt:lpstr>
      <vt:lpstr>Yesterday we read the story of Little Red Riding Hood. It’s a story we all know and love.  </vt:lpstr>
      <vt:lpstr>Now we have heard both stories, we need to think about some important things.  </vt:lpstr>
      <vt:lpstr>Now let’s think about the story of The Last Wolf.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I want you to think about these statements and think if they match Little Red Riding Hood, The Last Wolf OR both stories. </vt:lpstr>
      <vt:lpstr>Your Task  </vt:lpstr>
      <vt:lpstr>Can you think of a statement that could go in the venn?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Tricky Words</dc:title>
  <dc:creator>J Geals BTP</dc:creator>
  <cp:lastModifiedBy>Liz King</cp:lastModifiedBy>
  <cp:revision>12</cp:revision>
  <dcterms:created xsi:type="dcterms:W3CDTF">2021-04-25T12:10:27Z</dcterms:created>
  <dcterms:modified xsi:type="dcterms:W3CDTF">2021-04-25T16:32:00Z</dcterms:modified>
</cp:coreProperties>
</file>