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" ContentType="image/tiff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23"/>
  </p:notesMasterIdLst>
  <p:handoutMasterIdLst>
    <p:handoutMasterId r:id="rId24"/>
  </p:handoutMasterIdLst>
  <p:sldIdLst>
    <p:sldId id="293" r:id="rId2"/>
    <p:sldId id="294" r:id="rId3"/>
    <p:sldId id="264" r:id="rId4"/>
    <p:sldId id="324" r:id="rId5"/>
    <p:sldId id="295" r:id="rId6"/>
    <p:sldId id="296" r:id="rId7"/>
    <p:sldId id="298" r:id="rId8"/>
    <p:sldId id="297" r:id="rId9"/>
    <p:sldId id="325" r:id="rId10"/>
    <p:sldId id="326" r:id="rId11"/>
    <p:sldId id="327" r:id="rId12"/>
    <p:sldId id="328" r:id="rId13"/>
    <p:sldId id="329" r:id="rId14"/>
    <p:sldId id="330" r:id="rId15"/>
    <p:sldId id="331" r:id="rId16"/>
    <p:sldId id="332" r:id="rId17"/>
    <p:sldId id="311" r:id="rId18"/>
    <p:sldId id="334" r:id="rId19"/>
    <p:sldId id="306" r:id="rId20"/>
    <p:sldId id="335" r:id="rId21"/>
    <p:sldId id="267" r:id="rId22"/>
  </p:sldIdLst>
  <p:sldSz cx="9144000" cy="6858000" type="screen4x3"/>
  <p:notesSz cx="6858000" cy="9144000"/>
  <p:embeddedFontLst>
    <p:embeddedFont>
      <p:font typeface="Twinkl" panose="020B0604020202020204" charset="0"/>
      <p:regular r:id="rId25"/>
      <p:bold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 userDrawn="1">
          <p15:clr>
            <a:srgbClr val="A4A3A4"/>
          </p15:clr>
        </p15:guide>
        <p15:guide id="2" pos="2857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68" userDrawn="1">
          <p15:clr>
            <a:srgbClr val="A4A3A4"/>
          </p15:clr>
        </p15:guide>
        <p15:guide id="8" pos="453" userDrawn="1">
          <p15:clr>
            <a:srgbClr val="A4A3A4"/>
          </p15:clr>
        </p15:guide>
        <p15:guide id="9" orient="horz" pos="527" userDrawn="1">
          <p15:clr>
            <a:srgbClr val="A4A3A4"/>
          </p15:clr>
        </p15:guide>
        <p15:guide id="10" orient="horz" pos="3906" userDrawn="1">
          <p15:clr>
            <a:srgbClr val="A4A3A4"/>
          </p15:clr>
        </p15:guide>
        <p15:guide id="11" pos="381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39641"/>
    <a:srgbClr val="183F16"/>
    <a:srgbClr val="11743A"/>
    <a:srgbClr val="85BD33"/>
    <a:srgbClr val="A873B0"/>
    <a:srgbClr val="8C368C"/>
    <a:srgbClr val="6FBD84"/>
    <a:srgbClr val="25B7BC"/>
    <a:srgbClr val="009640"/>
    <a:srgbClr val="4A368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777" autoAdjust="0"/>
    <p:restoredTop sz="95859" autoAdjust="0"/>
  </p:normalViewPr>
  <p:slideViewPr>
    <p:cSldViewPr snapToGrid="0" showGuides="1">
      <p:cViewPr varScale="1">
        <p:scale>
          <a:sx n="81" d="100"/>
          <a:sy n="81" d="100"/>
        </p:scale>
        <p:origin x="1242" y="78"/>
      </p:cViewPr>
      <p:guideLst>
        <p:guide orient="horz" pos="2205"/>
        <p:guide pos="2857"/>
        <p:guide pos="363"/>
        <p:guide orient="horz" pos="3974"/>
        <p:guide pos="5420"/>
        <p:guide orient="horz" pos="368"/>
        <p:guide pos="453"/>
        <p:guide orient="horz" pos="527"/>
        <p:guide orient="horz" pos="3906"/>
        <p:guide pos="381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>
              <a:latin typeface="Twinkl" pitchFamily="2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>
                <a:latin typeface="Twinkl" pitchFamily="2" charset="0"/>
              </a:rPr>
              <a:t>20/01/2021</a:t>
            </a:fld>
            <a:endParaRPr lang="en-GB" dirty="0">
              <a:latin typeface="Twinkl" pitchFamily="2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>
              <a:latin typeface="Twinkl" pitchFamily="2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>
                <a:latin typeface="Twinkl" pitchFamily="2" charset="0"/>
              </a:rPr>
              <a:t>‹#›</a:t>
            </a:fld>
            <a:endParaRPr lang="en-GB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winkl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winkl" pitchFamily="2" charset="0"/>
              </a:defRPr>
            </a:lvl1pPr>
          </a:lstStyle>
          <a:p>
            <a:fld id="{3D02C5D1-7818-41B5-ABAD-5E4B38A5388F}" type="datetimeFigureOut">
              <a:rPr lang="en-GB" smtClean="0"/>
              <a:pPr/>
              <a:t>20/01/2021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winkl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Twinkl" pitchFamily="2" charset="0"/>
              </a:defRPr>
            </a:lvl1pPr>
          </a:lstStyle>
          <a:p>
            <a:fld id="{FA521341-850D-40E1-BB3D-87946DC9B06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www.twinkl.co.uk/resources/ks1-twinkl-originals-key-stage-1/twinkl-educational-publishing-fiction-story-books-story-primary-resources-english-key-stage-1/knights-and-dragons-unite-fiction-ks1-twinkl-originals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www.twinkl.co.uk/resources/ks1-twinkl-originals-key-stage-1/twinkl-educational-publishing-fiction-story-books-story-primary-resources-english-key-stage-1/knights-and-dragons-unite-fiction-ks1-twinkl-original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1-twinkl-originals-key-stage-1/twinkl-educational-publishing-fiction-story-books-story-primary-resources-english-key-stage-1/doris-the-loris-fiction-ks1-twinkl-originals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tif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tif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1-twinkl-originals-key-stage-1/twinkl-educational-publishing-fiction-story-books-story-primary-resources-english-key-stage-1/doris-the-loris-fiction-ks1-twinkl-originals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/>
        </p:nvSpPr>
        <p:spPr>
          <a:xfrm>
            <a:off x="3933645" y="5512279"/>
            <a:ext cx="1268083" cy="7073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1900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1703686"/>
            <a:ext cx="357328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Read the story ‘Doris the Loris’ and look at the illustrations.</a:t>
            </a:r>
          </a:p>
          <a:p>
            <a:pPr algn="ctr"/>
            <a:endParaRPr lang="en-GB" dirty="0">
              <a:latin typeface="Twinkl" pitchFamily="2" charset="0"/>
            </a:endParaRPr>
          </a:p>
          <a:p>
            <a:pPr algn="ctr"/>
            <a:r>
              <a:rPr lang="en-GB" dirty="0">
                <a:latin typeface="Twinkl" pitchFamily="2" charset="0"/>
              </a:rPr>
              <a:t>To see a question about the story, click this button: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935975" y="659757"/>
            <a:ext cx="327205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latin typeface="Twinkl" pitchFamily="2" charset="0"/>
              </a:rPr>
              <a:t>Doris the Loris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2114882" y="3901777"/>
            <a:ext cx="763130" cy="763130"/>
            <a:chOff x="4060519" y="2969495"/>
            <a:chExt cx="959708" cy="959708"/>
          </a:xfrm>
        </p:grpSpPr>
        <p:sp>
          <p:nvSpPr>
            <p:cNvPr id="20" name="Oval 19"/>
            <p:cNvSpPr/>
            <p:nvPr/>
          </p:nvSpPr>
          <p:spPr>
            <a:xfrm>
              <a:off x="4060519" y="2969495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19" name="Oval 18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52DB7C10-127A-884C-977A-E547AB4599C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5070" y="2180490"/>
            <a:ext cx="3454400" cy="373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325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278557" y="1497656"/>
            <a:ext cx="2021124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What do you think this story is about?</a:t>
            </a:r>
          </a:p>
        </p:txBody>
      </p:sp>
      <p:sp>
        <p:nvSpPr>
          <p:cNvPr id="26" name="Rectangle 25"/>
          <p:cNvSpPr/>
          <p:nvPr/>
        </p:nvSpPr>
        <p:spPr>
          <a:xfrm>
            <a:off x="6278557" y="3048982"/>
            <a:ext cx="1648427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Where do you think this story is set?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278557" y="4948655"/>
            <a:ext cx="219703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What is a loris?</a:t>
            </a:r>
          </a:p>
        </p:txBody>
      </p:sp>
      <p:grpSp>
        <p:nvGrpSpPr>
          <p:cNvPr id="16" name="Q1"/>
          <p:cNvGrpSpPr/>
          <p:nvPr/>
        </p:nvGrpSpPr>
        <p:grpSpPr>
          <a:xfrm>
            <a:off x="5427567" y="1388538"/>
            <a:ext cx="763130" cy="763130"/>
            <a:chOff x="4060519" y="2969496"/>
            <a:chExt cx="959708" cy="959708"/>
          </a:xfrm>
        </p:grpSpPr>
        <p:sp>
          <p:nvSpPr>
            <p:cNvPr id="17" name="Oval 16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8" name="Oval 17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grpSp>
        <p:nvGrpSpPr>
          <p:cNvPr id="19" name="Q2"/>
          <p:cNvGrpSpPr/>
          <p:nvPr/>
        </p:nvGrpSpPr>
        <p:grpSpPr>
          <a:xfrm>
            <a:off x="5459248" y="3048982"/>
            <a:ext cx="763130" cy="763130"/>
            <a:chOff x="4060519" y="2969496"/>
            <a:chExt cx="959708" cy="959708"/>
          </a:xfrm>
        </p:grpSpPr>
        <p:sp>
          <p:nvSpPr>
            <p:cNvPr id="20" name="Oval 19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21" name="Oval 20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grpSp>
        <p:nvGrpSpPr>
          <p:cNvPr id="22" name="Q3"/>
          <p:cNvGrpSpPr/>
          <p:nvPr/>
        </p:nvGrpSpPr>
        <p:grpSpPr>
          <a:xfrm>
            <a:off x="5425710" y="4705590"/>
            <a:ext cx="763130" cy="763130"/>
            <a:chOff x="4060519" y="2969496"/>
            <a:chExt cx="959708" cy="959708"/>
          </a:xfrm>
        </p:grpSpPr>
        <p:sp>
          <p:nvSpPr>
            <p:cNvPr id="23" name="Oval 22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24" name="Oval 23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3" name="Rounded Rectangle 2"/>
          <p:cNvSpPr/>
          <p:nvPr/>
        </p:nvSpPr>
        <p:spPr>
          <a:xfrm>
            <a:off x="5332733" y="4515655"/>
            <a:ext cx="3096050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5332732" y="2861310"/>
            <a:ext cx="3096050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5332733" y="1199344"/>
            <a:ext cx="3096050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50" y="1263456"/>
            <a:ext cx="4331088" cy="43310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5" grpId="0"/>
      <p:bldP spid="26" grpId="0"/>
      <p:bldP spid="13" grpId="0"/>
      <p:bldP spid="3" grpId="0" animBg="1"/>
      <p:bldP spid="31" grpId="0" animBg="1"/>
      <p:bldP spid="3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278557" y="1398315"/>
            <a:ext cx="2021124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Who do you think Doris’s friends will be?</a:t>
            </a:r>
          </a:p>
        </p:txBody>
      </p:sp>
      <p:sp>
        <p:nvSpPr>
          <p:cNvPr id="26" name="Rectangle 25"/>
          <p:cNvSpPr/>
          <p:nvPr/>
        </p:nvSpPr>
        <p:spPr>
          <a:xfrm>
            <a:off x="6278557" y="3286689"/>
            <a:ext cx="164842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What is a ‘tale’?</a:t>
            </a:r>
          </a:p>
        </p:txBody>
      </p:sp>
      <p:grpSp>
        <p:nvGrpSpPr>
          <p:cNvPr id="16" name="Q1"/>
          <p:cNvGrpSpPr/>
          <p:nvPr/>
        </p:nvGrpSpPr>
        <p:grpSpPr>
          <a:xfrm>
            <a:off x="5427567" y="1388538"/>
            <a:ext cx="763130" cy="763130"/>
            <a:chOff x="4060519" y="2969496"/>
            <a:chExt cx="959708" cy="959708"/>
          </a:xfrm>
        </p:grpSpPr>
        <p:sp>
          <p:nvSpPr>
            <p:cNvPr id="17" name="Oval 16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8" name="Oval 17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grpSp>
        <p:nvGrpSpPr>
          <p:cNvPr id="19" name="Q2"/>
          <p:cNvGrpSpPr/>
          <p:nvPr/>
        </p:nvGrpSpPr>
        <p:grpSpPr>
          <a:xfrm>
            <a:off x="5459248" y="3048982"/>
            <a:ext cx="763130" cy="763130"/>
            <a:chOff x="4060519" y="2969496"/>
            <a:chExt cx="959708" cy="959708"/>
          </a:xfrm>
        </p:grpSpPr>
        <p:sp>
          <p:nvSpPr>
            <p:cNvPr id="20" name="Oval 19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21" name="Oval 20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31" name="Rounded Rectangle 30"/>
          <p:cNvSpPr/>
          <p:nvPr/>
        </p:nvSpPr>
        <p:spPr>
          <a:xfrm>
            <a:off x="5332732" y="2861310"/>
            <a:ext cx="3096050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5332733" y="1199344"/>
            <a:ext cx="3096050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50" y="1263456"/>
            <a:ext cx="4331088" cy="43310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93730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5" grpId="0"/>
      <p:bldP spid="26" grpId="0"/>
      <p:bldP spid="31" grpId="0" animBg="1"/>
      <p:bldP spid="3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252" y="5382084"/>
            <a:ext cx="667543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Which animal do you think is Doris? Why?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1" y="765505"/>
            <a:ext cx="7631377" cy="38156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02605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3" y="5382084"/>
            <a:ext cx="507718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Where is Putu the pangolin going?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1" y="765505"/>
            <a:ext cx="7631377" cy="38156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45864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382084"/>
            <a:ext cx="587389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What is the tiger doing in Doris’s story?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1" y="765505"/>
            <a:ext cx="7631377" cy="38156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90530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382084"/>
            <a:ext cx="568376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What do you think Doris is thinking?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971" y="765505"/>
            <a:ext cx="7630057" cy="38156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06232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382084"/>
            <a:ext cx="568376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What do you think Doris is trying to do with the leaf?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1" y="765505"/>
            <a:ext cx="7631377" cy="38156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61247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382084"/>
            <a:ext cx="568376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What type of story is Doris writing for Gita?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1" y="765505"/>
            <a:ext cx="7631377" cy="38156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56555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382084"/>
            <a:ext cx="568376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What is a non-fiction book?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1" y="765505"/>
            <a:ext cx="7631377" cy="38156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80443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382084"/>
            <a:ext cx="568376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What was Putu ‘right’ about?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1" y="765505"/>
            <a:ext cx="7631377" cy="38156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11249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382084"/>
            <a:ext cx="568376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Why is Putu smiling?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1" y="765505"/>
            <a:ext cx="7631377" cy="38156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00983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382084"/>
            <a:ext cx="6397935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What do you think is going to be in the tree beside Doris?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1" y="765505"/>
            <a:ext cx="7631377" cy="38156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34786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699866" y="5301341"/>
            <a:ext cx="6397935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What does Doris say the animals should do when they have finished reading their story?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1" y="765505"/>
            <a:ext cx="7631377" cy="38156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12826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382084"/>
            <a:ext cx="6397935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What is a library? Have you ever been to one?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1" y="765505"/>
            <a:ext cx="7631377" cy="38156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30926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972932" y="5383902"/>
            <a:ext cx="1918973" cy="645705"/>
          </a:xfrm>
          <a:prstGeom prst="roundRect">
            <a:avLst/>
          </a:prstGeom>
          <a:solidFill>
            <a:srgbClr val="183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Putu</a:t>
            </a:r>
          </a:p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 the pangolin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3598437" y="5383902"/>
            <a:ext cx="1918973" cy="645705"/>
          </a:xfrm>
          <a:prstGeom prst="roundRect">
            <a:avLst/>
          </a:prstGeom>
          <a:solidFill>
            <a:srgbClr val="183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Doris the loris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223942" y="5383902"/>
            <a:ext cx="1918973" cy="645705"/>
          </a:xfrm>
          <a:prstGeom prst="roundRect">
            <a:avLst/>
          </a:prstGeom>
          <a:solidFill>
            <a:srgbClr val="183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err="1">
                <a:solidFill>
                  <a:schemeClr val="bg1"/>
                </a:solidFill>
                <a:latin typeface="Twinkl" pitchFamily="2" charset="0"/>
              </a:rPr>
              <a:t>Harta</a:t>
            </a:r>
            <a:endParaRPr lang="en-GB" b="1" dirty="0">
              <a:solidFill>
                <a:schemeClr val="bg1"/>
              </a:solidFill>
              <a:latin typeface="Twinkl" pitchFamily="2" charset="0"/>
            </a:endParaRPr>
          </a:p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 the hornbill</a:t>
            </a:r>
          </a:p>
        </p:txBody>
      </p:sp>
      <p:sp>
        <p:nvSpPr>
          <p:cNvPr id="32" name="Rectangle 31"/>
          <p:cNvSpPr/>
          <p:nvPr/>
        </p:nvSpPr>
        <p:spPr>
          <a:xfrm>
            <a:off x="2674622" y="1195912"/>
            <a:ext cx="4679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Who is the main character in this story?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1708776" y="765175"/>
            <a:ext cx="5726447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grpSp>
        <p:nvGrpSpPr>
          <p:cNvPr id="10" name="Q1"/>
          <p:cNvGrpSpPr/>
          <p:nvPr/>
        </p:nvGrpSpPr>
        <p:grpSpPr>
          <a:xfrm>
            <a:off x="1810135" y="952847"/>
            <a:ext cx="763130" cy="763130"/>
            <a:chOff x="4060519" y="2969496"/>
            <a:chExt cx="959708" cy="959708"/>
          </a:xfrm>
        </p:grpSpPr>
        <p:sp>
          <p:nvSpPr>
            <p:cNvPr id="11" name="Oval 10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8AA232B5-8864-D345-946F-E72F72BA1BF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263" y="3230769"/>
            <a:ext cx="2857689" cy="157649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FB41813-D0BA-4946-9B71-CD259B6A51B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87237" y="2631958"/>
            <a:ext cx="2280500" cy="22338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7B39B8E-E0A5-0D4E-9171-0AD1A8B4D76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7903" y="2714799"/>
            <a:ext cx="1334502" cy="2233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320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4" grpId="0" animBg="1"/>
      <p:bldP spid="13" grpId="0" animBg="1"/>
      <p:bldP spid="14" grpId="0" animBg="1"/>
      <p:bldP spid="32" grpId="0"/>
      <p:bldP spid="3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751876" y="4999670"/>
            <a:ext cx="2172767" cy="1029937"/>
          </a:xfrm>
          <a:prstGeom prst="roundRect">
            <a:avLst/>
          </a:prstGeom>
          <a:solidFill>
            <a:srgbClr val="183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Twinkl" pitchFamily="2" charset="0"/>
              </a:rPr>
              <a:t>So her friends</a:t>
            </a:r>
          </a:p>
          <a:p>
            <a:pPr algn="ctr"/>
            <a:r>
              <a:rPr lang="en-GB" b="1" dirty="0">
                <a:latin typeface="Twinkl" pitchFamily="2" charset="0"/>
              </a:rPr>
              <a:t> can take them wherever they go.</a:t>
            </a:r>
            <a:endParaRPr lang="en-GB" b="1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3660514" y="4999669"/>
            <a:ext cx="1918973" cy="1029938"/>
          </a:xfrm>
          <a:prstGeom prst="roundRect">
            <a:avLst/>
          </a:prstGeom>
          <a:solidFill>
            <a:srgbClr val="183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Twinkl" pitchFamily="2" charset="0"/>
              </a:rPr>
              <a:t>Because she </a:t>
            </a:r>
          </a:p>
          <a:p>
            <a:pPr algn="ctr"/>
            <a:r>
              <a:rPr lang="en-GB" b="1" dirty="0">
                <a:latin typeface="Twinkl" pitchFamily="2" charset="0"/>
              </a:rPr>
              <a:t>is bored.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315358" y="4999669"/>
            <a:ext cx="2076766" cy="1029938"/>
          </a:xfrm>
          <a:prstGeom prst="roundRect">
            <a:avLst/>
          </a:prstGeom>
          <a:solidFill>
            <a:srgbClr val="183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Twinkl" pitchFamily="2" charset="0"/>
              </a:rPr>
              <a:t>Because she keeps forgetting her stories.</a:t>
            </a:r>
            <a:endParaRPr lang="en-GB" b="1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2674622" y="1195912"/>
            <a:ext cx="4679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Why does Doris decide to make some books?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1708776" y="765175"/>
            <a:ext cx="5726447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grpSp>
        <p:nvGrpSpPr>
          <p:cNvPr id="10" name="Q1"/>
          <p:cNvGrpSpPr/>
          <p:nvPr/>
        </p:nvGrpSpPr>
        <p:grpSpPr>
          <a:xfrm>
            <a:off x="1810135" y="952847"/>
            <a:ext cx="763130" cy="763130"/>
            <a:chOff x="4060519" y="2969496"/>
            <a:chExt cx="959708" cy="959708"/>
          </a:xfrm>
        </p:grpSpPr>
        <p:sp>
          <p:nvSpPr>
            <p:cNvPr id="11" name="Oval 10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FB329DBF-4C12-CA4A-B089-FCE75AA67D0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15358" y="2505396"/>
            <a:ext cx="2076766" cy="2076766"/>
          </a:xfrm>
          <a:prstGeom prst="rect">
            <a:avLst/>
          </a:prstGeom>
          <a:ln w="28575">
            <a:noFill/>
          </a:ln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7BD6FA1-603A-3B42-863A-75BEB57147A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617" y="2513842"/>
            <a:ext cx="2076766" cy="2076766"/>
          </a:xfrm>
          <a:prstGeom prst="rect">
            <a:avLst/>
          </a:prstGeom>
          <a:ln w="19050">
            <a:noFill/>
          </a:ln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BE92DCC8-97D1-E047-A2A6-BD2E9C66F96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878" y="2513842"/>
            <a:ext cx="2076765" cy="2076765"/>
          </a:xfrm>
          <a:prstGeom prst="rect">
            <a:avLst/>
          </a:prstGeom>
          <a:ln w="28575">
            <a:noFill/>
          </a:ln>
        </p:spPr>
      </p:pic>
    </p:spTree>
    <p:extLst>
      <p:ext uri="{BB962C8B-B14F-4D97-AF65-F5344CB8AC3E}">
        <p14:creationId xmlns:p14="http://schemas.microsoft.com/office/powerpoint/2010/main" val="3165280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4" grpId="0" animBg="1"/>
      <p:bldP spid="13" grpId="0" animBg="1"/>
      <p:bldP spid="14" grpId="0" animBg="1"/>
      <p:bldP spid="32" grpId="0"/>
      <p:bldP spid="3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/>
          <p:cNvSpPr/>
          <p:nvPr/>
        </p:nvSpPr>
        <p:spPr>
          <a:xfrm>
            <a:off x="3603470" y="1057413"/>
            <a:ext cx="2869758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Do you think Doris’s idea was good? Why?</a:t>
            </a:r>
          </a:p>
          <a:p>
            <a:r>
              <a:rPr lang="en-GB" dirty="0">
                <a:latin typeface="Twinkl" pitchFamily="2" charset="0"/>
              </a:rPr>
              <a:t/>
            </a:r>
            <a:br>
              <a:rPr lang="en-GB" dirty="0">
                <a:latin typeface="Twinkl" pitchFamily="2" charset="0"/>
              </a:rPr>
            </a:br>
            <a:endParaRPr lang="en-GB" dirty="0">
              <a:latin typeface="Twinkl" pitchFamily="2" charset="0"/>
            </a:endParaRPr>
          </a:p>
        </p:txBody>
      </p:sp>
      <p:sp>
        <p:nvSpPr>
          <p:cNvPr id="39" name="Rounded Rectangle 38"/>
          <p:cNvSpPr/>
          <p:nvPr/>
        </p:nvSpPr>
        <p:spPr>
          <a:xfrm>
            <a:off x="2637621" y="765175"/>
            <a:ext cx="3835607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grpSp>
        <p:nvGrpSpPr>
          <p:cNvPr id="10" name="Q1"/>
          <p:cNvGrpSpPr/>
          <p:nvPr/>
        </p:nvGrpSpPr>
        <p:grpSpPr>
          <a:xfrm>
            <a:off x="2738980" y="952847"/>
            <a:ext cx="763130" cy="763130"/>
            <a:chOff x="4060519" y="2969496"/>
            <a:chExt cx="959708" cy="959708"/>
          </a:xfrm>
        </p:grpSpPr>
        <p:sp>
          <p:nvSpPr>
            <p:cNvPr id="11" name="Oval 10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1244" y="2297762"/>
            <a:ext cx="7526080" cy="3763040"/>
          </a:xfrm>
          <a:prstGeom prst="roundRect">
            <a:avLst>
              <a:gd name="adj" fmla="val 5897"/>
            </a:avLst>
          </a:prstGeom>
          <a:ln w="28575">
            <a:solidFill>
              <a:srgbClr val="11743A"/>
            </a:solidFill>
          </a:ln>
        </p:spPr>
      </p:pic>
    </p:spTree>
    <p:extLst>
      <p:ext uri="{BB962C8B-B14F-4D97-AF65-F5344CB8AC3E}">
        <p14:creationId xmlns:p14="http://schemas.microsoft.com/office/powerpoint/2010/main" val="3737805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32" grpId="0"/>
      <p:bldP spid="3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278557" y="1448627"/>
            <a:ext cx="2150225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Did you enjoy this story? What was your favourite part?</a:t>
            </a:r>
          </a:p>
        </p:txBody>
      </p:sp>
      <p:sp>
        <p:nvSpPr>
          <p:cNvPr id="26" name="Rectangle 25"/>
          <p:cNvSpPr/>
          <p:nvPr/>
        </p:nvSpPr>
        <p:spPr>
          <a:xfrm>
            <a:off x="6278557" y="3095792"/>
            <a:ext cx="2021124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Can you name all of the animals we meet?</a:t>
            </a:r>
          </a:p>
        </p:txBody>
      </p:sp>
      <p:grpSp>
        <p:nvGrpSpPr>
          <p:cNvPr id="16" name="Q1"/>
          <p:cNvGrpSpPr/>
          <p:nvPr/>
        </p:nvGrpSpPr>
        <p:grpSpPr>
          <a:xfrm>
            <a:off x="5427567" y="1388538"/>
            <a:ext cx="763130" cy="763130"/>
            <a:chOff x="4060519" y="2969496"/>
            <a:chExt cx="959708" cy="959708"/>
          </a:xfrm>
        </p:grpSpPr>
        <p:sp>
          <p:nvSpPr>
            <p:cNvPr id="17" name="Oval 16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8" name="Oval 17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grpSp>
        <p:nvGrpSpPr>
          <p:cNvPr id="19" name="Q2"/>
          <p:cNvGrpSpPr/>
          <p:nvPr/>
        </p:nvGrpSpPr>
        <p:grpSpPr>
          <a:xfrm>
            <a:off x="5459248" y="3048982"/>
            <a:ext cx="763130" cy="763130"/>
            <a:chOff x="4060519" y="2969496"/>
            <a:chExt cx="959708" cy="959708"/>
          </a:xfrm>
        </p:grpSpPr>
        <p:sp>
          <p:nvSpPr>
            <p:cNvPr id="20" name="Oval 19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21" name="Oval 20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31" name="Rounded Rectangle 30"/>
          <p:cNvSpPr/>
          <p:nvPr/>
        </p:nvSpPr>
        <p:spPr>
          <a:xfrm>
            <a:off x="5332732" y="2861310"/>
            <a:ext cx="3096050" cy="1259428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5332733" y="1199344"/>
            <a:ext cx="3096050" cy="1259428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50" y="1263456"/>
            <a:ext cx="4331088" cy="43310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43774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5" grpId="0"/>
      <p:bldP spid="26" grpId="0"/>
      <p:bldP spid="31" grpId="0" animBg="1"/>
      <p:bldP spid="3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/>
        </p:nvSpPr>
        <p:spPr>
          <a:xfrm>
            <a:off x="3916392" y="3088256"/>
            <a:ext cx="1268083" cy="7073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4711</TotalTime>
  <Words>293</Words>
  <Application>Microsoft Office PowerPoint</Application>
  <PresentationFormat>On-screen Show (4:3)</PresentationFormat>
  <Paragraphs>60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4" baseType="lpstr">
      <vt:lpstr>Twinkl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Twinkl</dc:creator>
  <cp:lastModifiedBy>J Geals BTP</cp:lastModifiedBy>
  <cp:revision>134</cp:revision>
  <dcterms:created xsi:type="dcterms:W3CDTF">2019-10-29T15:21:24Z</dcterms:created>
  <dcterms:modified xsi:type="dcterms:W3CDTF">2021-01-20T15:56:57Z</dcterms:modified>
</cp:coreProperties>
</file>