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75" r:id="rId4"/>
    <p:sldId id="277" r:id="rId5"/>
    <p:sldId id="278" r:id="rId6"/>
    <p:sldId id="281" r:id="rId7"/>
    <p:sldId id="283" r:id="rId8"/>
    <p:sldId id="284" r:id="rId9"/>
    <p:sldId id="287" r:id="rId10"/>
    <p:sldId id="288" r:id="rId11"/>
    <p:sldId id="285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writing-and-grammar/poetry" TargetMode="Externa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6351618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8802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03896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7873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15247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93286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0109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5" r:id="rId12"/>
    <p:sldLayoutId id="2147483686" r:id="rId13"/>
    <p:sldLayoutId id="2147483688" r:id="rId14"/>
    <p:sldLayoutId id="2147483689" r:id="rId15"/>
    <p:sldLayoutId id="2147483692" r:id="rId16"/>
    <p:sldLayoutId id="2147483694" r:id="rId17"/>
    <p:sldLayoutId id="2147483695" r:id="rId18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v68954h5Uw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Wednesday 20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January 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</a:t>
            </a:r>
            <a:r>
              <a:rPr lang="en-GB" dirty="0" smtClean="0">
                <a:latin typeface="Comic Sans MS" panose="030F0702030302020204" pitchFamily="66" charset="0"/>
              </a:rPr>
              <a:t>write a performance poem from the viewpoint of a rainforest animal.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6" y="428217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861" y="475842"/>
            <a:ext cx="2705100" cy="169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561" y="513942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883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1CDEA77-3F1A-4E89-9D4C-B903D03C6717}"/>
              </a:ext>
            </a:extLst>
          </p:cNvPr>
          <p:cNvSpPr/>
          <p:nvPr/>
        </p:nvSpPr>
        <p:spPr>
          <a:xfrm>
            <a:off x="2279649" y="3015287"/>
            <a:ext cx="6740619" cy="1160713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People choose to write poetry about many different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things. It is a way to express thoughts and feelings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about something in a creative way.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2279650" y="1473202"/>
            <a:ext cx="7039384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Poetry is a style of reading and writing.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Comic Sans MS" panose="030F0702030302020204" pitchFamily="66" charset="0"/>
              </a:rPr>
              <a:t>What is Poetry?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4781525-AE78-47F3-BE2D-DBB6279FF4B4}"/>
              </a:ext>
            </a:extLst>
          </p:cNvPr>
          <p:cNvSpPr/>
          <p:nvPr/>
        </p:nvSpPr>
        <p:spPr>
          <a:xfrm>
            <a:off x="2279650" y="2176426"/>
            <a:ext cx="6858314" cy="547779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It is imaginative writing, written by anybody.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D9F993-AFBD-4235-8C71-353DB2F551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15" b="22236"/>
          <a:stretch/>
        </p:blipFill>
        <p:spPr>
          <a:xfrm>
            <a:off x="5370791" y="2625588"/>
            <a:ext cx="5297209" cy="423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09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2279650" y="1473202"/>
            <a:ext cx="7632700" cy="547779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chemeClr val="tx1"/>
                </a:solidFill>
              </a:rPr>
              <a:t>Performance Poetry brings the </a:t>
            </a:r>
            <a:r>
              <a:rPr lang="en-US" dirty="0">
                <a:solidFill>
                  <a:schemeClr val="tx1"/>
                </a:solidFill>
              </a:rPr>
              <a:t>poetry words to life through actions.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15950" y="298002"/>
            <a:ext cx="10960100" cy="994306"/>
          </a:xfrm>
        </p:spPr>
        <p:txBody>
          <a:bodyPr/>
          <a:lstStyle/>
          <a:p>
            <a:r>
              <a:rPr lang="en-GB" sz="3600" dirty="0">
                <a:latin typeface="Comic Sans MS" panose="030F0702030302020204" pitchFamily="66" charset="0"/>
              </a:rPr>
              <a:t>What is Performance Poetry?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4781525-AE78-47F3-BE2D-DBB6279FF4B4}"/>
              </a:ext>
            </a:extLst>
          </p:cNvPr>
          <p:cNvSpPr/>
          <p:nvPr/>
        </p:nvSpPr>
        <p:spPr>
          <a:xfrm>
            <a:off x="2279650" y="2107273"/>
            <a:ext cx="7632700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Poetry can be performed anywhere. Can you think of any places?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EA404D3-AB01-4236-8153-F62489D8888F}"/>
              </a:ext>
            </a:extLst>
          </p:cNvPr>
          <p:cNvGrpSpPr/>
          <p:nvPr/>
        </p:nvGrpSpPr>
        <p:grpSpPr>
          <a:xfrm>
            <a:off x="2279652" y="2741343"/>
            <a:ext cx="1808461" cy="2227355"/>
            <a:chOff x="755651" y="2741342"/>
            <a:chExt cx="1808461" cy="2227355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283D07EA-F3B7-4E22-BF51-60480CDF3AA0}"/>
                </a:ext>
              </a:extLst>
            </p:cNvPr>
            <p:cNvSpPr/>
            <p:nvPr/>
          </p:nvSpPr>
          <p:spPr>
            <a:xfrm>
              <a:off x="755651" y="4420918"/>
              <a:ext cx="1808461" cy="547779"/>
            </a:xfrm>
            <a:prstGeom prst="roundRect">
              <a:avLst/>
            </a:prstGeom>
            <a:solidFill>
              <a:srgbClr val="C1D9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US" dirty="0">
                  <a:solidFill>
                    <a:schemeClr val="tx1"/>
                  </a:solidFill>
                </a:rPr>
                <a:t>a bedroom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D18E1FC-23B6-4587-A146-3AF8ECE1EC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44" r="14644"/>
            <a:stretch/>
          </p:blipFill>
          <p:spPr>
            <a:xfrm>
              <a:off x="767725" y="2741342"/>
              <a:ext cx="1784313" cy="1784313"/>
            </a:xfrm>
            <a:prstGeom prst="ellipse">
              <a:avLst/>
            </a:prstGeom>
            <a:ln w="28575">
              <a:solidFill>
                <a:srgbClr val="8BADDB"/>
              </a:solidFill>
            </a:ln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BBE58CB-19D4-44B6-86F9-54F5B1DF47FF}"/>
              </a:ext>
            </a:extLst>
          </p:cNvPr>
          <p:cNvGrpSpPr/>
          <p:nvPr/>
        </p:nvGrpSpPr>
        <p:grpSpPr>
          <a:xfrm>
            <a:off x="4217040" y="3827351"/>
            <a:ext cx="1808461" cy="2265475"/>
            <a:chOff x="2701086" y="4311821"/>
            <a:chExt cx="1808461" cy="2265475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E0A1D9FC-3E68-4D89-B941-C666A43296D8}"/>
                </a:ext>
              </a:extLst>
            </p:cNvPr>
            <p:cNvSpPr/>
            <p:nvPr/>
          </p:nvSpPr>
          <p:spPr>
            <a:xfrm>
              <a:off x="2701086" y="6029517"/>
              <a:ext cx="1808461" cy="547779"/>
            </a:xfrm>
            <a:prstGeom prst="roundRect">
              <a:avLst/>
            </a:prstGeom>
            <a:solidFill>
              <a:srgbClr val="C1D9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US" dirty="0">
                  <a:solidFill>
                    <a:schemeClr val="tx1"/>
                  </a:solidFill>
                </a:rPr>
                <a:t>a playground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521E60E-8FBB-4CF1-8026-6D1609360C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11" t="7693" r="25446" b="12063"/>
            <a:stretch/>
          </p:blipFill>
          <p:spPr>
            <a:xfrm>
              <a:off x="2713160" y="4311821"/>
              <a:ext cx="1784313" cy="1784313"/>
            </a:xfrm>
            <a:prstGeom prst="ellipse">
              <a:avLst/>
            </a:prstGeom>
            <a:ln w="28575">
              <a:solidFill>
                <a:srgbClr val="8BADDB"/>
              </a:solidFill>
            </a:ln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E28ECA5-E864-4415-A950-D89660DCCF13}"/>
              </a:ext>
            </a:extLst>
          </p:cNvPr>
          <p:cNvGrpSpPr/>
          <p:nvPr/>
        </p:nvGrpSpPr>
        <p:grpSpPr>
          <a:xfrm>
            <a:off x="6154428" y="2741344"/>
            <a:ext cx="1808461" cy="2227353"/>
            <a:chOff x="4671712" y="2741343"/>
            <a:chExt cx="1808461" cy="2227353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A7A066C-9878-4512-84BF-21B86DDFF23B}"/>
                </a:ext>
              </a:extLst>
            </p:cNvPr>
            <p:cNvSpPr/>
            <p:nvPr/>
          </p:nvSpPr>
          <p:spPr>
            <a:xfrm>
              <a:off x="4671712" y="4420917"/>
              <a:ext cx="1808461" cy="547779"/>
            </a:xfrm>
            <a:prstGeom prst="roundRect">
              <a:avLst/>
            </a:prstGeom>
            <a:solidFill>
              <a:srgbClr val="C1D9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US" dirty="0">
                  <a:solidFill>
                    <a:schemeClr val="tx1"/>
                  </a:solidFill>
                </a:rPr>
                <a:t>a stage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6E38C07-E359-4454-AFC1-2F3E05308B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2" r="28627"/>
            <a:stretch/>
          </p:blipFill>
          <p:spPr>
            <a:xfrm>
              <a:off x="4683785" y="2741343"/>
              <a:ext cx="1784314" cy="1784314"/>
            </a:xfrm>
            <a:prstGeom prst="ellipse">
              <a:avLst/>
            </a:prstGeom>
            <a:ln w="28575">
              <a:solidFill>
                <a:srgbClr val="8BADDB"/>
              </a:solidFill>
            </a:ln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3986D70-7E41-47E8-A1E3-CE31FD038651}"/>
              </a:ext>
            </a:extLst>
          </p:cNvPr>
          <p:cNvGrpSpPr/>
          <p:nvPr/>
        </p:nvGrpSpPr>
        <p:grpSpPr>
          <a:xfrm>
            <a:off x="8091815" y="3824041"/>
            <a:ext cx="1808461" cy="2268785"/>
            <a:chOff x="6555740" y="4308511"/>
            <a:chExt cx="1808461" cy="2268785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BF484554-E6C7-4C40-9944-A4C6B6E11BB0}"/>
                </a:ext>
              </a:extLst>
            </p:cNvPr>
            <p:cNvSpPr/>
            <p:nvPr/>
          </p:nvSpPr>
          <p:spPr>
            <a:xfrm>
              <a:off x="6555740" y="6029517"/>
              <a:ext cx="1808461" cy="547779"/>
            </a:xfrm>
            <a:prstGeom prst="roundRect">
              <a:avLst/>
            </a:prstGeom>
            <a:solidFill>
              <a:srgbClr val="C1D9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US" dirty="0">
                  <a:solidFill>
                    <a:schemeClr val="tx1"/>
                  </a:solidFill>
                </a:rPr>
                <a:t>a garden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120C5B1-90A7-480B-A5A7-16483CB07E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44" r="14644"/>
            <a:stretch/>
          </p:blipFill>
          <p:spPr>
            <a:xfrm>
              <a:off x="6567813" y="4308511"/>
              <a:ext cx="1784314" cy="1784314"/>
            </a:xfrm>
            <a:prstGeom prst="ellipse">
              <a:avLst/>
            </a:prstGeom>
            <a:ln w="28575">
              <a:solidFill>
                <a:srgbClr val="8BADDB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93136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2279650" y="1279328"/>
            <a:ext cx="7632700" cy="854246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When performing poetry, the reader will play with the words. It’s fun to experiment with the different words and make the poem come to life: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721454"/>
          </a:xfrm>
        </p:spPr>
        <p:txBody>
          <a:bodyPr/>
          <a:lstStyle/>
          <a:p>
            <a:r>
              <a:rPr lang="en-GB" sz="3600" dirty="0">
                <a:latin typeface="Comic Sans MS" panose="030F0702030302020204" pitchFamily="66" charset="0"/>
              </a:rPr>
              <a:t>How Can You Perform Poetry?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4781525-AE78-47F3-BE2D-DBB6279FF4B4}"/>
              </a:ext>
            </a:extLst>
          </p:cNvPr>
          <p:cNvSpPr/>
          <p:nvPr/>
        </p:nvSpPr>
        <p:spPr>
          <a:xfrm>
            <a:off x="2279650" y="2212552"/>
            <a:ext cx="7623170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You may read some words </a:t>
            </a:r>
            <a:r>
              <a:rPr lang="en-US" b="1" dirty="0">
                <a:solidFill>
                  <a:schemeClr val="tx1"/>
                </a:solidFill>
              </a:rPr>
              <a:t>loudly</a:t>
            </a:r>
            <a:r>
              <a:rPr lang="en-US" dirty="0">
                <a:solidFill>
                  <a:schemeClr val="tx1"/>
                </a:solidFill>
              </a:rPr>
              <a:t> in a booming voice.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C08B4E6-5762-4A05-8D4D-3D09103B8E84}"/>
              </a:ext>
            </a:extLst>
          </p:cNvPr>
          <p:cNvSpPr/>
          <p:nvPr/>
        </p:nvSpPr>
        <p:spPr>
          <a:xfrm>
            <a:off x="2279651" y="2839308"/>
            <a:ext cx="6885475" cy="547779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You could read some words </a:t>
            </a:r>
            <a:r>
              <a:rPr lang="en-US" b="1" dirty="0">
                <a:solidFill>
                  <a:schemeClr val="tx1"/>
                </a:solidFill>
              </a:rPr>
              <a:t>quietly</a:t>
            </a:r>
            <a:r>
              <a:rPr lang="en-US" dirty="0">
                <a:solidFill>
                  <a:schemeClr val="tx1"/>
                </a:solidFill>
              </a:rPr>
              <a:t>, whispering softly.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CBB2F30-8710-4ADA-ACB1-B6DEBAC60970}"/>
              </a:ext>
            </a:extLst>
          </p:cNvPr>
          <p:cNvSpPr/>
          <p:nvPr/>
        </p:nvSpPr>
        <p:spPr>
          <a:xfrm>
            <a:off x="2279651" y="3466063"/>
            <a:ext cx="6776833" cy="854246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You may read a poem </a:t>
            </a:r>
            <a:r>
              <a:rPr lang="en-US" b="1" dirty="0">
                <a:solidFill>
                  <a:schemeClr val="tx1"/>
                </a:solidFill>
              </a:rPr>
              <a:t>quickly</a:t>
            </a:r>
            <a:r>
              <a:rPr lang="en-US" dirty="0">
                <a:solidFill>
                  <a:schemeClr val="tx1"/>
                </a:solidFill>
              </a:rPr>
              <a:t>, racing through 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the words.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3A590B9-F71A-4694-868A-DB5D411D81DC}"/>
              </a:ext>
            </a:extLst>
          </p:cNvPr>
          <p:cNvSpPr/>
          <p:nvPr/>
        </p:nvSpPr>
        <p:spPr>
          <a:xfrm>
            <a:off x="2270121" y="4399286"/>
            <a:ext cx="6786363" cy="854246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You could read the poem </a:t>
            </a:r>
            <a:r>
              <a:rPr lang="en-US" b="1" dirty="0">
                <a:solidFill>
                  <a:schemeClr val="tx1"/>
                </a:solidFill>
              </a:rPr>
              <a:t>slowly</a:t>
            </a:r>
            <a:r>
              <a:rPr lang="en-US" dirty="0">
                <a:solidFill>
                  <a:schemeClr val="tx1"/>
                </a:solidFill>
              </a:rPr>
              <a:t>, taking your 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time with every word.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AC71164-E051-4CE0-A9E5-8FD36A65B58C}"/>
              </a:ext>
            </a:extLst>
          </p:cNvPr>
          <p:cNvSpPr/>
          <p:nvPr/>
        </p:nvSpPr>
        <p:spPr>
          <a:xfrm>
            <a:off x="2270120" y="5332511"/>
            <a:ext cx="7632700" cy="854246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What about mixing it up? The poet might 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perform using all of these styles.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7A090E-687B-4FC0-8B92-83BA3598D1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919" y="2838947"/>
            <a:ext cx="2863012" cy="375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B23FEDA-486F-46FA-89CB-5D7B21E9ED13}"/>
              </a:ext>
            </a:extLst>
          </p:cNvPr>
          <p:cNvSpPr/>
          <p:nvPr/>
        </p:nvSpPr>
        <p:spPr>
          <a:xfrm>
            <a:off x="2279650" y="2860375"/>
            <a:ext cx="6300932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b="1" dirty="0">
                <a:solidFill>
                  <a:schemeClr val="tx1"/>
                </a:solidFill>
              </a:rPr>
              <a:t>standing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– How might your chosen animal stand?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644F39F-CC93-44B0-B0C6-65FFEEEB0A84}"/>
              </a:ext>
            </a:extLst>
          </p:cNvPr>
          <p:cNvSpPr/>
          <p:nvPr/>
        </p:nvSpPr>
        <p:spPr>
          <a:xfrm>
            <a:off x="2279650" y="3873867"/>
            <a:ext cx="6300932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b="1" dirty="0">
                <a:solidFill>
                  <a:schemeClr val="tx1"/>
                </a:solidFill>
              </a:rPr>
              <a:t>sitting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– How might your chosen animal sit?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6E73AAC-CCB5-4620-A189-B140A5F14740}"/>
              </a:ext>
            </a:extLst>
          </p:cNvPr>
          <p:cNvSpPr/>
          <p:nvPr/>
        </p:nvSpPr>
        <p:spPr>
          <a:xfrm>
            <a:off x="2279651" y="4887359"/>
            <a:ext cx="5580495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b="1" dirty="0">
                <a:solidFill>
                  <a:schemeClr val="tx1"/>
                </a:solidFill>
              </a:rPr>
              <a:t>laying down </a:t>
            </a:r>
            <a:r>
              <a:rPr lang="en-US" dirty="0" smtClean="0">
                <a:solidFill>
                  <a:schemeClr val="tx1"/>
                </a:solidFill>
              </a:rPr>
              <a:t>– How might your chosen animal lie down?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: Rounded Corners 2"/>
          <p:cNvSpPr/>
          <p:nvPr/>
        </p:nvSpPr>
        <p:spPr>
          <a:xfrm>
            <a:off x="2279650" y="1473202"/>
            <a:ext cx="7632700" cy="547779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You can even use your body to perform poems: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15950" y="246040"/>
            <a:ext cx="10960100" cy="994306"/>
          </a:xfrm>
        </p:spPr>
        <p:txBody>
          <a:bodyPr/>
          <a:lstStyle/>
          <a:p>
            <a:r>
              <a:rPr lang="en-GB" sz="3600" dirty="0">
                <a:latin typeface="Comic Sans MS" panose="030F0702030302020204" pitchFamily="66" charset="0"/>
              </a:rPr>
              <a:t>Actions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A09743-C973-49F2-95E4-05FB530879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431" y="1614292"/>
            <a:ext cx="2882441" cy="471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85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  <p:bldP spid="18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4CDB220-A164-48B9-80F5-A2B0FDC4241B}"/>
              </a:ext>
            </a:extLst>
          </p:cNvPr>
          <p:cNvSpPr/>
          <p:nvPr/>
        </p:nvSpPr>
        <p:spPr>
          <a:xfrm>
            <a:off x="6545642" y="3387690"/>
            <a:ext cx="2632562" cy="854246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r"/>
            <a:r>
              <a:rPr lang="en-US" dirty="0" smtClean="0">
                <a:solidFill>
                  <a:schemeClr val="tx1"/>
                </a:solidFill>
              </a:rPr>
              <a:t>Swinging </a:t>
            </a:r>
            <a:r>
              <a:rPr lang="en-US" dirty="0" smtClean="0">
                <a:solidFill>
                  <a:schemeClr val="tx1"/>
                </a:solidFill>
              </a:rPr>
              <a:t>through the trees.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9138DEFF-F7A6-4775-805F-D7CC4973E53B}"/>
              </a:ext>
            </a:extLst>
          </p:cNvPr>
          <p:cNvSpPr/>
          <p:nvPr/>
        </p:nvSpPr>
        <p:spPr>
          <a:xfrm>
            <a:off x="3056130" y="5211976"/>
            <a:ext cx="2341529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 smtClean="0">
                <a:solidFill>
                  <a:schemeClr val="tx1"/>
                </a:solidFill>
              </a:rPr>
              <a:t>Eating a green leaf.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D0FE9FA-4F5C-4B6A-911E-2FE1D10D5772}"/>
              </a:ext>
            </a:extLst>
          </p:cNvPr>
          <p:cNvSpPr/>
          <p:nvPr/>
        </p:nvSpPr>
        <p:spPr>
          <a:xfrm>
            <a:off x="2863204" y="3718900"/>
            <a:ext cx="1943493" cy="547779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r"/>
            <a:r>
              <a:rPr lang="en-US" dirty="0" smtClean="0">
                <a:solidFill>
                  <a:schemeClr val="tx1"/>
                </a:solidFill>
              </a:rPr>
              <a:t>Sitting in a tree.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B23FEDA-486F-46FA-89CB-5D7B21E9ED13}"/>
              </a:ext>
            </a:extLst>
          </p:cNvPr>
          <p:cNvSpPr/>
          <p:nvPr/>
        </p:nvSpPr>
        <p:spPr>
          <a:xfrm>
            <a:off x="2279650" y="2323601"/>
            <a:ext cx="7632700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Imagine acting out some of these actions as part of your Poetry Performance.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2279650" y="1265286"/>
            <a:ext cx="7632700" cy="854246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chemeClr val="tx1"/>
                </a:solidFill>
              </a:rPr>
              <a:t>Actions can be as simple as small gestures. This could be pointing to objects, gentle flicks of the wrist or miming with your hands.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15950" y="233473"/>
            <a:ext cx="10960100" cy="994306"/>
          </a:xfrm>
        </p:spPr>
        <p:txBody>
          <a:bodyPr/>
          <a:lstStyle/>
          <a:p>
            <a:r>
              <a:rPr lang="en-GB" sz="3600" dirty="0">
                <a:latin typeface="Comic Sans MS" panose="030F0702030302020204" pitchFamily="66" charset="0"/>
              </a:rPr>
              <a:t>Actions</a:t>
            </a:r>
          </a:p>
        </p:txBody>
      </p:sp>
      <p:pic>
        <p:nvPicPr>
          <p:cNvPr id="2050" name="Picture 2" descr="Holwer monkeys swinging from a v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5362" y="3202291"/>
            <a:ext cx="1151028" cy="172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owler monkey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259" y="2921950"/>
            <a:ext cx="1349834" cy="2028439"/>
          </a:xfrm>
          <a:prstGeom prst="rect">
            <a:avLst/>
          </a:prstGeom>
        </p:spPr>
      </p:pic>
      <p:pic>
        <p:nvPicPr>
          <p:cNvPr id="2054" name="Picture 6" descr="Howler monkey - Stock Image - C013/9831 - Science Photo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753" y="4758245"/>
            <a:ext cx="1829979" cy="121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79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5" grpId="0" animBg="1"/>
      <p:bldP spid="14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6C00B7-D82E-4FFF-A516-23114305BC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50" y="2309491"/>
            <a:ext cx="7632700" cy="3855063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2279650" y="1365779"/>
            <a:ext cx="7632700" cy="854246"/>
          </a:xfrm>
          <a:prstGeom prst="roundRect">
            <a:avLst/>
          </a:prstGeom>
          <a:solidFill>
            <a:srgbClr val="8BAD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Watch this poem by Joseph Coelho and see if you can </a:t>
            </a:r>
            <a:r>
              <a:rPr lang="en-US" dirty="0" err="1">
                <a:solidFill>
                  <a:schemeClr val="tx1"/>
                </a:solidFill>
              </a:rPr>
              <a:t>recognise</a:t>
            </a:r>
            <a:r>
              <a:rPr lang="en-US" dirty="0">
                <a:solidFill>
                  <a:schemeClr val="tx1"/>
                </a:solidFill>
              </a:rPr>
              <a:t> any of the features you have learnt.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Performance Poetry</a:t>
            </a:r>
            <a:endParaRPr lang="en-GB" sz="3600" dirty="0">
              <a:latin typeface="+mn-lt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CE1ED9C-1AE8-4CE3-B17B-97019D465387}"/>
              </a:ext>
            </a:extLst>
          </p:cNvPr>
          <p:cNvGrpSpPr/>
          <p:nvPr/>
        </p:nvGrpSpPr>
        <p:grpSpPr>
          <a:xfrm>
            <a:off x="5448677" y="3106909"/>
            <a:ext cx="1294646" cy="1294646"/>
            <a:chOff x="3313568" y="3775295"/>
            <a:chExt cx="1294646" cy="1294646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E38BC09-89C8-4B81-BC6A-D19F9971FFA2}"/>
                </a:ext>
              </a:extLst>
            </p:cNvPr>
            <p:cNvSpPr/>
            <p:nvPr/>
          </p:nvSpPr>
          <p:spPr>
            <a:xfrm>
              <a:off x="3313568" y="3775295"/>
              <a:ext cx="1294646" cy="1294646"/>
            </a:xfrm>
            <a:prstGeom prst="ellipse">
              <a:avLst/>
            </a:prstGeom>
            <a:solidFill>
              <a:srgbClr val="C1D9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Isosceles Triangle 3">
              <a:extLst>
                <a:ext uri="{FF2B5EF4-FFF2-40B4-BE49-F238E27FC236}">
                  <a16:creationId xmlns:a16="http://schemas.microsoft.com/office/drawing/2014/main" id="{7E73BA72-1861-461B-9143-6AE397904260}"/>
                </a:ext>
              </a:extLst>
            </p:cNvPr>
            <p:cNvSpPr/>
            <p:nvPr/>
          </p:nvSpPr>
          <p:spPr>
            <a:xfrm rot="5400000">
              <a:off x="3621386" y="4101220"/>
              <a:ext cx="878186" cy="642796"/>
            </a:xfrm>
            <a:prstGeom prst="triangle">
              <a:avLst/>
            </a:prstGeom>
            <a:solidFill>
              <a:srgbClr val="8BAD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" name="Rectangle: Rounded Corners 10">
            <a:hlinkClick r:id="rId3"/>
            <a:extLst>
              <a:ext uri="{FF2B5EF4-FFF2-40B4-BE49-F238E27FC236}">
                <a16:creationId xmlns:a16="http://schemas.microsoft.com/office/drawing/2014/main" id="{16FB934D-1964-4E11-9BDE-8E17CA644A10}"/>
              </a:ext>
            </a:extLst>
          </p:cNvPr>
          <p:cNvSpPr/>
          <p:nvPr/>
        </p:nvSpPr>
        <p:spPr>
          <a:xfrm>
            <a:off x="5448677" y="4491021"/>
            <a:ext cx="1294646" cy="547779"/>
          </a:xfrm>
          <a:prstGeom prst="roundRect">
            <a:avLst/>
          </a:prstGeom>
          <a:solidFill>
            <a:srgbClr val="C1D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click here</a:t>
            </a:r>
          </a:p>
        </p:txBody>
      </p:sp>
    </p:spTree>
    <p:extLst>
      <p:ext uri="{BB962C8B-B14F-4D97-AF65-F5344CB8AC3E}">
        <p14:creationId xmlns:p14="http://schemas.microsoft.com/office/powerpoint/2010/main" val="329873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322422" y="705395"/>
            <a:ext cx="4937760" cy="56954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latin typeface="Comic Sans MS" panose="030F0702030302020204" pitchFamily="66" charset="0"/>
              </a:rPr>
              <a:t>What animal have I chosen to write my poem about? </a:t>
            </a:r>
            <a:endParaRPr lang="en-GB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60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6718" y="129449"/>
            <a:ext cx="10058400" cy="954088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Howler Monkeys!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Holwer monkeys swinging from a v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790" y="1277059"/>
            <a:ext cx="2272937" cy="341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252" y="1277059"/>
            <a:ext cx="2496472" cy="3751529"/>
          </a:xfrm>
          <a:prstGeom prst="rect">
            <a:avLst/>
          </a:prstGeom>
        </p:spPr>
      </p:pic>
      <p:pic>
        <p:nvPicPr>
          <p:cNvPr id="6" name="Picture 6" descr="Howler monkey - Stock Image - C013/9831 - Science Photo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013" y="4015379"/>
            <a:ext cx="3229719" cy="214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8686" y="1277059"/>
            <a:ext cx="3814463" cy="488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5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owler monkey - Stock Image - C013/9831 - Science Photo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707" y="432283"/>
            <a:ext cx="3260800" cy="216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237315"/>
              </p:ext>
            </p:extLst>
          </p:nvPr>
        </p:nvGraphicFramePr>
        <p:xfrm>
          <a:off x="216262" y="432283"/>
          <a:ext cx="8128000" cy="374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761">
                  <a:extLst>
                    <a:ext uri="{9D8B030D-6E8A-4147-A177-3AD203B41FA5}">
                      <a16:colId xmlns:a16="http://schemas.microsoft.com/office/drawing/2014/main" val="1454315820"/>
                    </a:ext>
                  </a:extLst>
                </a:gridCol>
                <a:gridCol w="7508239">
                  <a:extLst>
                    <a:ext uri="{9D8B030D-6E8A-4147-A177-3AD203B41FA5}">
                      <a16:colId xmlns:a16="http://schemas.microsoft.com/office/drawing/2014/main" val="24541165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H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owls echo</a:t>
                      </a:r>
                      <a:r>
                        <a:rPr lang="en-GB" sz="3500" baseline="0" dirty="0" smtClean="0">
                          <a:latin typeface="Comic Sans MS" panose="030F0702030302020204" pitchFamily="66" charset="0"/>
                        </a:rPr>
                        <a:t> through the forest.</a:t>
                      </a:r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50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O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pen</a:t>
                      </a:r>
                      <a:r>
                        <a:rPr lang="en-GB" sz="3500" baseline="0" dirty="0" smtClean="0">
                          <a:latin typeface="Comic Sans MS" panose="030F0702030302020204" pitchFamily="66" charset="0"/>
                        </a:rPr>
                        <a:t> mouth and golden fur.</a:t>
                      </a:r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7165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W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ill the</a:t>
                      </a:r>
                      <a:r>
                        <a:rPr lang="en-GB" sz="3500" baseline="0" dirty="0" smtClean="0">
                          <a:latin typeface="Comic Sans MS" panose="030F0702030302020204" pitchFamily="66" charset="0"/>
                        </a:rPr>
                        <a:t> baby ever let go?</a:t>
                      </a:r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293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L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3500" dirty="0" err="1" smtClean="0">
                          <a:latin typeface="Comic Sans MS" panose="030F0702030302020204" pitchFamily="66" charset="0"/>
                        </a:rPr>
                        <a:t>ovely</a:t>
                      </a:r>
                      <a:r>
                        <a:rPr lang="en-GB" sz="3500" baseline="0" dirty="0" smtClean="0">
                          <a:latin typeface="Comic Sans MS" panose="030F0702030302020204" pitchFamily="66" charset="0"/>
                        </a:rPr>
                        <a:t> eyes open wide. </a:t>
                      </a:r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250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E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3500" dirty="0" err="1" smtClean="0">
                          <a:latin typeface="Comic Sans MS" panose="030F0702030302020204" pitchFamily="66" charset="0"/>
                        </a:rPr>
                        <a:t>ating</a:t>
                      </a:r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 green leaves</a:t>
                      </a:r>
                      <a:r>
                        <a:rPr lang="en-GB" sz="3500" baseline="0" dirty="0" smtClean="0">
                          <a:latin typeface="Comic Sans MS" panose="030F0702030302020204" pitchFamily="66" charset="0"/>
                        </a:rPr>
                        <a:t> all the time. </a:t>
                      </a:r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9300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sz="3500" dirty="0" smtClean="0">
                          <a:latin typeface="Comic Sans MS" panose="030F0702030302020204" pitchFamily="66" charset="0"/>
                        </a:rPr>
                        <a:t>R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3500" dirty="0" err="1" smtClean="0">
                          <a:latin typeface="Comic Sans MS" panose="030F0702030302020204" pitchFamily="66" charset="0"/>
                        </a:rPr>
                        <a:t>eally</a:t>
                      </a:r>
                      <a:r>
                        <a:rPr lang="en-GB" sz="3500" baseline="0" dirty="0" smtClean="0">
                          <a:latin typeface="Comic Sans MS" panose="030F0702030302020204" pitchFamily="66" charset="0"/>
                        </a:rPr>
                        <a:t> amazing monkeys!</a:t>
                      </a:r>
                      <a:endParaRPr lang="en-GB" sz="35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932532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940526" y="548640"/>
            <a:ext cx="6165668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40526" y="1124614"/>
            <a:ext cx="6165668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940526" y="1700588"/>
            <a:ext cx="6165668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40526" y="2404774"/>
            <a:ext cx="6165668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40526" y="3108960"/>
            <a:ext cx="6165668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40526" y="3634495"/>
            <a:ext cx="6165668" cy="391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0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133600" y="287338"/>
            <a:ext cx="10058400" cy="9398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89964" y="1227138"/>
            <a:ext cx="7407275" cy="4691062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Think about the animal that you wrote your fact file about yesterday. 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fontAlgn="base">
              <a:buNone/>
            </a:pPr>
            <a:r>
              <a:rPr lang="en-GB" dirty="0" smtClean="0">
                <a:latin typeface="Comic Sans MS" panose="030F0702030302020204" pitchFamily="66" charset="0"/>
              </a:rPr>
              <a:t>You should write an acrostic poem about it and then have a go at performing it. </a:t>
            </a:r>
          </a:p>
          <a:p>
            <a:pPr marL="0" indent="0" fontAlgn="base">
              <a:buNone/>
            </a:pPr>
            <a:r>
              <a:rPr lang="en-GB" dirty="0" smtClean="0">
                <a:latin typeface="Comic Sans MS" panose="030F0702030302020204" pitchFamily="66" charset="0"/>
              </a:rPr>
              <a:t>You </a:t>
            </a:r>
            <a:r>
              <a:rPr lang="en-GB" dirty="0">
                <a:latin typeface="Comic Sans MS" panose="030F0702030302020204" pitchFamily="66" charset="0"/>
              </a:rPr>
              <a:t>have 3 options: </a:t>
            </a: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Complete the a</a:t>
            </a:r>
            <a:r>
              <a:rPr lang="en-GB" dirty="0" smtClean="0">
                <a:latin typeface="Comic Sans MS" panose="030F0702030302020204" pitchFamily="66" charset="0"/>
              </a:rPr>
              <a:t>crostic poem template </a:t>
            </a:r>
            <a:r>
              <a:rPr lang="en-GB" dirty="0">
                <a:latin typeface="Comic Sans MS" panose="030F0702030302020204" pitchFamily="66" charset="0"/>
              </a:rPr>
              <a:t>using PowerPoint and </a:t>
            </a:r>
            <a:r>
              <a:rPr lang="en-GB" dirty="0" smtClean="0">
                <a:latin typeface="Comic Sans MS" panose="030F0702030302020204" pitchFamily="66" charset="0"/>
              </a:rPr>
              <a:t>type </a:t>
            </a:r>
            <a:r>
              <a:rPr lang="en-GB" dirty="0">
                <a:latin typeface="Comic Sans MS" panose="030F0702030302020204" pitchFamily="66" charset="0"/>
              </a:rPr>
              <a:t>in your </a:t>
            </a:r>
            <a:r>
              <a:rPr lang="en-GB" dirty="0" smtClean="0">
                <a:latin typeface="Comic Sans MS" panose="030F0702030302020204" pitchFamily="66" charset="0"/>
              </a:rPr>
              <a:t>verses </a:t>
            </a:r>
            <a:r>
              <a:rPr lang="en-GB" dirty="0">
                <a:latin typeface="Comic Sans MS" panose="030F0702030302020204" pitchFamily="66" charset="0"/>
              </a:rPr>
              <a:t>in the boxes provided. </a:t>
            </a:r>
            <a:r>
              <a:rPr lang="en-GB" dirty="0" smtClean="0">
                <a:latin typeface="Comic Sans MS" panose="030F0702030302020204" pitchFamily="66" charset="0"/>
              </a:rPr>
              <a:t>You can add in photos to make it more exciting to look at.</a:t>
            </a:r>
            <a:endParaRPr lang="en-GB" dirty="0">
              <a:latin typeface="Comic Sans MS" panose="030F0702030302020204" pitchFamily="66" charset="0"/>
            </a:endParaRP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Print out the </a:t>
            </a:r>
            <a:r>
              <a:rPr lang="en-GB" dirty="0" smtClean="0">
                <a:latin typeface="Comic Sans MS" panose="030F0702030302020204" pitchFamily="66" charset="0"/>
              </a:rPr>
              <a:t>acrostic poem template and hand write your poem in the boxes provided.</a:t>
            </a:r>
            <a:r>
              <a:rPr lang="en-GB" dirty="0">
                <a:latin typeface="Comic Sans MS" panose="030F0702030302020204" pitchFamily="66" charset="0"/>
              </a:rPr>
              <a:t>  </a:t>
            </a:r>
            <a:r>
              <a:rPr lang="en-GB" dirty="0" smtClean="0">
                <a:latin typeface="Comic Sans MS" panose="030F0702030302020204" pitchFamily="66" charset="0"/>
              </a:rPr>
              <a:t>Draw your own pictures to make it exciting.</a:t>
            </a:r>
            <a:endParaRPr lang="en-GB" dirty="0">
              <a:latin typeface="Comic Sans MS" panose="030F0702030302020204" pitchFamily="66" charset="0"/>
            </a:endParaRP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Create your own </a:t>
            </a:r>
            <a:r>
              <a:rPr lang="en-GB" dirty="0" smtClean="0">
                <a:latin typeface="Comic Sans MS" panose="030F0702030302020204" pitchFamily="66" charset="0"/>
              </a:rPr>
              <a:t>acrostic poem </a:t>
            </a:r>
            <a:r>
              <a:rPr lang="en-GB" dirty="0">
                <a:latin typeface="Comic Sans MS" panose="030F0702030302020204" pitchFamily="66" charset="0"/>
              </a:rPr>
              <a:t>on a blank piece of paper based on the template </a:t>
            </a:r>
            <a:r>
              <a:rPr lang="en-GB" dirty="0" smtClean="0">
                <a:latin typeface="Comic Sans MS" panose="030F0702030302020204" pitchFamily="66" charset="0"/>
              </a:rPr>
              <a:t>given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and add your own pictures. </a:t>
            </a:r>
          </a:p>
          <a:p>
            <a:pPr marL="457200" indent="-457200" fontAlgn="base">
              <a:buAutoNum type="arabicParenR"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fontAlgn="base">
              <a:buNone/>
            </a:pPr>
            <a:r>
              <a:rPr lang="en-GB" dirty="0" smtClean="0">
                <a:latin typeface="Comic Sans MS" panose="030F0702030302020204" pitchFamily="66" charset="0"/>
              </a:rPr>
              <a:t>* You can include questions or exclamations in the poem! Think how you would say these lines out loud.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8270" y="1227138"/>
            <a:ext cx="3803313" cy="195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83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86</TotalTime>
  <Words>517</Words>
  <Application>Microsoft Office PowerPoint</Application>
  <PresentationFormat>Widescreen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Calibri Light</vt:lpstr>
      <vt:lpstr>Comic Sans MS</vt:lpstr>
      <vt:lpstr>Twinkl</vt:lpstr>
      <vt:lpstr>Retrospect</vt:lpstr>
      <vt:lpstr>PowerPoint Presentation</vt:lpstr>
      <vt:lpstr>PowerPoint Presentation</vt:lpstr>
      <vt:lpstr>What is Poetry?</vt:lpstr>
      <vt:lpstr>What is Performance Poetry?</vt:lpstr>
      <vt:lpstr>How Can You Perform Poetry?</vt:lpstr>
      <vt:lpstr>Actions</vt:lpstr>
      <vt:lpstr>Actions</vt:lpstr>
      <vt:lpstr>Performance Poetry</vt:lpstr>
      <vt:lpstr>PowerPoint Presentation</vt:lpstr>
      <vt:lpstr>Howler Monkeys!</vt:lpstr>
      <vt:lpstr>PowerPoint Presentation</vt:lpstr>
      <vt:lpstr>Your Task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16</cp:revision>
  <dcterms:created xsi:type="dcterms:W3CDTF">2021-01-14T15:08:36Z</dcterms:created>
  <dcterms:modified xsi:type="dcterms:W3CDTF">2021-01-14T21:01:23Z</dcterms:modified>
</cp:coreProperties>
</file>