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13" r:id="rId17"/>
    <p:sldId id="301" r:id="rId18"/>
    <p:sldId id="311" r:id="rId19"/>
    <p:sldId id="304" r:id="rId20"/>
    <p:sldId id="308" r:id="rId21"/>
    <p:sldId id="307" r:id="rId22"/>
    <p:sldId id="314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4E2BEF91-116D-4734-8D84-1D27A0D2F0BE}"/>
    <pc:docChg chg="modSld">
      <pc:chgData name="James Clegg" userId="c6df1435-7a36-4b38-be4d-16e68e91152f" providerId="ADAL" clId="{4E2BEF91-116D-4734-8D84-1D27A0D2F0BE}" dt="2021-05-06T19:01:14.985" v="2" actId="14100"/>
      <pc:docMkLst>
        <pc:docMk/>
      </pc:docMkLst>
      <pc:sldChg chg="modSp">
        <pc:chgData name="James Clegg" userId="c6df1435-7a36-4b38-be4d-16e68e91152f" providerId="ADAL" clId="{4E2BEF91-116D-4734-8D84-1D27A0D2F0BE}" dt="2021-05-06T19:01:05.064" v="0" actId="14100"/>
        <pc:sldMkLst>
          <pc:docMk/>
          <pc:sldMk cId="3782242679" sldId="301"/>
        </pc:sldMkLst>
        <pc:spChg chg="mod">
          <ac:chgData name="James Clegg" userId="c6df1435-7a36-4b38-be4d-16e68e91152f" providerId="ADAL" clId="{4E2BEF91-116D-4734-8D84-1D27A0D2F0BE}" dt="2021-05-06T19:01:05.064" v="0" actId="14100"/>
          <ac:spMkLst>
            <pc:docMk/>
            <pc:sldMk cId="3782242679" sldId="301"/>
            <ac:spMk id="3" creationId="{00000000-0000-0000-0000-000000000000}"/>
          </ac:spMkLst>
        </pc:spChg>
      </pc:sldChg>
      <pc:sldChg chg="modSp">
        <pc:chgData name="James Clegg" userId="c6df1435-7a36-4b38-be4d-16e68e91152f" providerId="ADAL" clId="{4E2BEF91-116D-4734-8D84-1D27A0D2F0BE}" dt="2021-05-06T19:01:09.684" v="1" actId="14100"/>
        <pc:sldMkLst>
          <pc:docMk/>
          <pc:sldMk cId="1923779299" sldId="308"/>
        </pc:sldMkLst>
        <pc:spChg chg="mod">
          <ac:chgData name="James Clegg" userId="c6df1435-7a36-4b38-be4d-16e68e91152f" providerId="ADAL" clId="{4E2BEF91-116D-4734-8D84-1D27A0D2F0BE}" dt="2021-05-06T19:01:09.684" v="1" actId="14100"/>
          <ac:spMkLst>
            <pc:docMk/>
            <pc:sldMk cId="1923779299" sldId="308"/>
            <ac:spMk id="3" creationId="{00000000-0000-0000-0000-000000000000}"/>
          </ac:spMkLst>
        </pc:spChg>
      </pc:sldChg>
      <pc:sldChg chg="modSp">
        <pc:chgData name="James Clegg" userId="c6df1435-7a36-4b38-be4d-16e68e91152f" providerId="ADAL" clId="{4E2BEF91-116D-4734-8D84-1D27A0D2F0BE}" dt="2021-05-06T19:01:14.985" v="2" actId="14100"/>
        <pc:sldMkLst>
          <pc:docMk/>
          <pc:sldMk cId="2707793515" sldId="314"/>
        </pc:sldMkLst>
        <pc:spChg chg="mod">
          <ac:chgData name="James Clegg" userId="c6df1435-7a36-4b38-be4d-16e68e91152f" providerId="ADAL" clId="{4E2BEF91-116D-4734-8D84-1D27A0D2F0BE}" dt="2021-05-06T19:01:14.985" v="2" actId="14100"/>
          <ac:spMkLst>
            <pc:docMk/>
            <pc:sldMk cId="2707793515" sldId="314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09/07/2021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09/07/2021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3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1825" y="2276748"/>
            <a:ext cx="6468417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On a number line, what number goes to the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left</a:t>
            </a:r>
            <a:r>
              <a:rPr lang="en-GB" sz="2800" dirty="0">
                <a:latin typeface="Comic Sans MS" panose="030F0702030302020204" pitchFamily="66" charset="0"/>
              </a:rPr>
              <a:t> of 31?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What number goes to the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right</a:t>
            </a:r>
            <a:r>
              <a:rPr lang="en-GB" sz="2800" dirty="0">
                <a:latin typeface="Comic Sans MS" panose="030F0702030302020204" pitchFamily="66" charset="0"/>
              </a:rPr>
              <a:t> of 31?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What hand do you draw with?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What shape is to the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left</a:t>
            </a:r>
            <a:r>
              <a:rPr lang="en-GB" sz="2800" dirty="0">
                <a:latin typeface="Comic Sans MS" panose="030F0702030302020204" pitchFamily="66" charset="0"/>
              </a:rPr>
              <a:t> of the cube?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598" y="4717473"/>
            <a:ext cx="1226527" cy="12265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2313" y="4628763"/>
            <a:ext cx="1403948" cy="140394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2953" y="4639870"/>
            <a:ext cx="1197504" cy="144782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>
            <a:off x="2579427" y="1542197"/>
            <a:ext cx="4131030" cy="0"/>
          </a:xfrm>
          <a:prstGeom prst="straightConnector1">
            <a:avLst/>
          </a:prstGeom>
          <a:ln w="38100"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212286" y="154219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31</a:t>
            </a:r>
          </a:p>
        </p:txBody>
      </p:sp>
      <p:cxnSp>
        <p:nvCxnSpPr>
          <p:cNvPr id="15" name="Straight Connector 14"/>
          <p:cNvCxnSpPr/>
          <p:nvPr/>
        </p:nvCxnSpPr>
        <p:spPr>
          <a:xfrm>
            <a:off x="4539823" y="1289257"/>
            <a:ext cx="0" cy="33482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On a number line, what number goes to the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left</a:t>
            </a:r>
            <a:r>
              <a:rPr lang="en-GB" sz="2800" dirty="0">
                <a:latin typeface="Comic Sans MS" panose="030F0702030302020204" pitchFamily="66" charset="0"/>
              </a:rPr>
              <a:t> of 31?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What number goes to the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right</a:t>
            </a:r>
            <a:r>
              <a:rPr lang="en-GB" sz="2800" dirty="0">
                <a:latin typeface="Comic Sans MS" panose="030F0702030302020204" pitchFamily="66" charset="0"/>
              </a:rPr>
              <a:t> of 31?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What hand do you draw with?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What shape is to the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left</a:t>
            </a:r>
            <a:r>
              <a:rPr lang="en-GB" sz="2800" dirty="0">
                <a:latin typeface="Comic Sans MS" panose="030F0702030302020204" pitchFamily="66" charset="0"/>
              </a:rPr>
              <a:t> of the cube?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22304" y="154219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30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08840" y="2879058"/>
            <a:ext cx="26800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right? left?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59303" y="154219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32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598" y="4717473"/>
            <a:ext cx="1226527" cy="12265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2313" y="4628763"/>
            <a:ext cx="1403948" cy="140394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2953" y="4639870"/>
            <a:ext cx="1197504" cy="1447829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2184085" y="4670200"/>
            <a:ext cx="1150592" cy="1387167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2579427" y="1542197"/>
            <a:ext cx="4131030" cy="0"/>
          </a:xfrm>
          <a:prstGeom prst="straightConnector1">
            <a:avLst/>
          </a:prstGeom>
          <a:ln w="38100"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212286" y="154219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31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4567119" y="1275609"/>
            <a:ext cx="0" cy="33482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3963866" y="1275611"/>
            <a:ext cx="0" cy="33482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5167148" y="1277883"/>
            <a:ext cx="0" cy="33482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2259746" y="4194253"/>
            <a:ext cx="11628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cone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8737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0" grpId="0" animBg="1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79623" y="385612"/>
            <a:ext cx="68815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else can we describe position?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54915" y="2898136"/>
            <a:ext cx="1458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left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317990" y="2898136"/>
            <a:ext cx="1458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right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591255" y="1179727"/>
            <a:ext cx="1458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above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701147" y="5310525"/>
            <a:ext cx="1458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below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6826" y="1678027"/>
            <a:ext cx="1490693" cy="13878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955035">
            <a:off x="3709960" y="4038055"/>
            <a:ext cx="1490693" cy="13878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8541" y="3391779"/>
            <a:ext cx="1997139" cy="185940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138" y="3252079"/>
            <a:ext cx="1997139" cy="185940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77241" y="2898136"/>
            <a:ext cx="1458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left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713779" y="2898136"/>
            <a:ext cx="1458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right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543447" y="446065"/>
            <a:ext cx="1458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above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602440" y="5611193"/>
            <a:ext cx="1458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below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2380" y="2087878"/>
            <a:ext cx="3026936" cy="311314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6844" y="3559008"/>
            <a:ext cx="933542" cy="99365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3012" y="3957757"/>
            <a:ext cx="852325" cy="62248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9935" y="656562"/>
            <a:ext cx="1985567" cy="184863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501137">
            <a:off x="4199043" y="5039773"/>
            <a:ext cx="765948" cy="74201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22457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7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8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9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1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8082" y="1989208"/>
            <a:ext cx="5729607" cy="3005873"/>
          </a:xfrm>
        </p:spPr>
        <p:txBody>
          <a:bodyPr/>
          <a:lstStyle/>
          <a:p>
            <a:r>
              <a:rPr lang="en-GB" dirty="0"/>
              <a:t>Have a go at question 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92337" y="3280463"/>
            <a:ext cx="4860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Here is a bear.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415" y="3975269"/>
            <a:ext cx="2743200" cy="22479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143" y="1610894"/>
            <a:ext cx="2704762" cy="308571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8448" y="84333"/>
            <a:ext cx="2009775" cy="30861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673335" y="2382266"/>
            <a:ext cx="431693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is a balloon </a:t>
            </a:r>
          </a:p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above</a:t>
            </a:r>
            <a:r>
              <a:rPr lang="en-GB" sz="3200" dirty="0">
                <a:latin typeface="Comic Sans MS" panose="030F0702030302020204" pitchFamily="66" charset="0"/>
              </a:rPr>
              <a:t> the bear.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673335" y="3875204"/>
            <a:ext cx="411857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is a barrel </a:t>
            </a:r>
          </a:p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below</a:t>
            </a:r>
            <a:r>
              <a:rPr lang="en-GB" sz="3200" dirty="0">
                <a:latin typeface="Comic Sans MS" panose="030F0702030302020204" pitchFamily="66" charset="0"/>
              </a:rPr>
              <a:t> the bear.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358 -0.01135 L 0.05608 -0.2740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5" y="-13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33333E-6 L 0.01667 0.1594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0" y="8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0" grpId="0"/>
      <p:bldP spid="10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350858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493547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9844" y="2688034"/>
            <a:ext cx="3625027" cy="33750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9789" y="1277459"/>
            <a:ext cx="3802556" cy="354031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667" y="573213"/>
            <a:ext cx="2462499" cy="229267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658704" y="4189341"/>
            <a:ext cx="47121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         is </a:t>
            </a:r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below</a:t>
            </a:r>
            <a:r>
              <a:rPr lang="en-GB" sz="2800" dirty="0">
                <a:latin typeface="Comic Sans MS" panose="030F0702030302020204" pitchFamily="66" charset="0"/>
              </a:rPr>
              <a:t> the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658705" y="2871767"/>
            <a:ext cx="45371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       is </a:t>
            </a:r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above</a:t>
            </a:r>
            <a:r>
              <a:rPr lang="en-GB" sz="2800" dirty="0">
                <a:latin typeface="Comic Sans MS" panose="030F0702030302020204" pitchFamily="66" charset="0"/>
              </a:rPr>
              <a:t> the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356144" y="882016"/>
            <a:ext cx="1824202" cy="169839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8003" y="2453416"/>
            <a:ext cx="1386393" cy="129078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3020" y="1171274"/>
            <a:ext cx="1349909" cy="125681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622950" y="1580156"/>
            <a:ext cx="45690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       is </a:t>
            </a:r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above</a:t>
            </a:r>
            <a:r>
              <a:rPr lang="en-GB" sz="2800" dirty="0">
                <a:latin typeface="Comic Sans MS" panose="030F0702030302020204" pitchFamily="66" charset="0"/>
              </a:rPr>
              <a:t> the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658705" y="5382343"/>
            <a:ext cx="47121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       is </a:t>
            </a:r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below</a:t>
            </a:r>
            <a:r>
              <a:rPr lang="en-GB" sz="2800" dirty="0">
                <a:latin typeface="Comic Sans MS" panose="030F0702030302020204" pitchFamily="66" charset="0"/>
              </a:rPr>
              <a:t> the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261" y="3771291"/>
            <a:ext cx="1349909" cy="125681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456370" y="4646301"/>
            <a:ext cx="1824202" cy="169839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2146" y="4893470"/>
            <a:ext cx="1386393" cy="129078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63017" y="2219018"/>
            <a:ext cx="1824202" cy="169839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363242" y="3516470"/>
            <a:ext cx="1824202" cy="169839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4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8082" y="1832454"/>
            <a:ext cx="5729607" cy="3005873"/>
          </a:xfrm>
        </p:spPr>
        <p:txBody>
          <a:bodyPr/>
          <a:lstStyle/>
          <a:p>
            <a:r>
              <a:rPr lang="en-GB" sz="3600" dirty="0"/>
              <a:t>Have a go at questions 2 and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0292828"/>
              </p:ext>
            </p:extLst>
          </p:nvPr>
        </p:nvGraphicFramePr>
        <p:xfrm>
          <a:off x="3453026" y="1458959"/>
          <a:ext cx="4083054" cy="36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61018">
                  <a:extLst>
                    <a:ext uri="{9D8B030D-6E8A-4147-A177-3AD203B41FA5}">
                      <a16:colId xmlns:a16="http://schemas.microsoft.com/office/drawing/2014/main" val="2789065195"/>
                    </a:ext>
                  </a:extLst>
                </a:gridCol>
                <a:gridCol w="1361018">
                  <a:extLst>
                    <a:ext uri="{9D8B030D-6E8A-4147-A177-3AD203B41FA5}">
                      <a16:colId xmlns:a16="http://schemas.microsoft.com/office/drawing/2014/main" val="1345738745"/>
                    </a:ext>
                  </a:extLst>
                </a:gridCol>
                <a:gridCol w="1361018">
                  <a:extLst>
                    <a:ext uri="{9D8B030D-6E8A-4147-A177-3AD203B41FA5}">
                      <a16:colId xmlns:a16="http://schemas.microsoft.com/office/drawing/2014/main" val="2287564367"/>
                    </a:ext>
                  </a:extLst>
                </a:gridCol>
              </a:tblGrid>
              <a:tr h="120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9207919"/>
                  </a:ext>
                </a:extLst>
              </a:tr>
              <a:tr h="120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5033878"/>
                  </a:ext>
                </a:extLst>
              </a:tr>
              <a:tr h="120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6141746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5277" y="308775"/>
            <a:ext cx="1681986" cy="1382769"/>
          </a:xfrm>
          <a:prstGeom prst="rect">
            <a:avLst/>
          </a:prstGeom>
        </p:spPr>
      </p:pic>
      <p:sp>
        <p:nvSpPr>
          <p:cNvPr id="7" name="5-Point Star 6"/>
          <p:cNvSpPr/>
          <p:nvPr/>
        </p:nvSpPr>
        <p:spPr>
          <a:xfrm>
            <a:off x="1260892" y="1884448"/>
            <a:ext cx="996287" cy="873457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562" y="3975810"/>
            <a:ext cx="1236556" cy="108314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7018" y="2930129"/>
            <a:ext cx="1104036" cy="80770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9184" y="4787949"/>
            <a:ext cx="1146824" cy="101796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732" y="1800225"/>
            <a:ext cx="816042" cy="112990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5534" y="3675176"/>
            <a:ext cx="1383458" cy="85379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4.07407E-6 L 0.40851 0.1337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417" y="66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59259E-6 L 0.28386 -0.0386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84" y="-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11111E-6 L 0.25 -1.11111E-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-0.00093 L 0.3092 0.0564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90" y="2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81481E-6 L 0.26841 0.0018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20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22222E-6 L 0.43872 -0.4657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27" y="-232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8082" y="1989208"/>
            <a:ext cx="5723962" cy="3005873"/>
          </a:xfrm>
        </p:spPr>
        <p:txBody>
          <a:bodyPr/>
          <a:lstStyle/>
          <a:p>
            <a:r>
              <a:rPr lang="en-GB" dirty="0"/>
              <a:t>Have a go at question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70779351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6|9.2|8.4|14.1|5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2.8|3.5|2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8|3|1.9|2.2|3.9|7.4|5.1|7|4.1|5.5|4.5|6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2|4.4|1|6.1|5.4|1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9.6|14.6|8.4|7.4|7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|13.3|15.6|11.8|14.6|13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7059</TotalTime>
  <Words>192</Words>
  <Application>Microsoft Office PowerPoint</Application>
  <PresentationFormat>On-screen Show (4:3)</PresentationFormat>
  <Paragraphs>45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4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Have a go at questions 2 and 3 on the worksheet</vt:lpstr>
      <vt:lpstr>PowerPoint Presentation</vt:lpstr>
      <vt:lpstr>Have a go at question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223</cp:revision>
  <dcterms:created xsi:type="dcterms:W3CDTF">2019-07-05T11:02:13Z</dcterms:created>
  <dcterms:modified xsi:type="dcterms:W3CDTF">2021-07-09T11:59:58Z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