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4" r:id="rId1"/>
  </p:sldMasterIdLst>
  <p:sldIdLst>
    <p:sldId id="256" r:id="rId2"/>
    <p:sldId id="295" r:id="rId3"/>
    <p:sldId id="296" r:id="rId4"/>
    <p:sldId id="298" r:id="rId5"/>
    <p:sldId id="297" r:id="rId6"/>
    <p:sldId id="302" r:id="rId7"/>
    <p:sldId id="299" r:id="rId8"/>
    <p:sldId id="301" r:id="rId9"/>
    <p:sldId id="305" r:id="rId10"/>
    <p:sldId id="303" r:id="rId11"/>
    <p:sldId id="274" r:id="rId12"/>
    <p:sldId id="275" r:id="rId13"/>
    <p:sldId id="276" r:id="rId14"/>
    <p:sldId id="277" r:id="rId15"/>
    <p:sldId id="278" r:id="rId16"/>
    <p:sldId id="282" r:id="rId17"/>
    <p:sldId id="283" r:id="rId18"/>
    <p:sldId id="284" r:id="rId19"/>
    <p:sldId id="285" r:id="rId20"/>
    <p:sldId id="286" r:id="rId21"/>
    <p:sldId id="287" r:id="rId22"/>
    <p:sldId id="288" r:id="rId23"/>
    <p:sldId id="289" r:id="rId24"/>
    <p:sldId id="290" r:id="rId25"/>
    <p:sldId id="291" r:id="rId2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2" d="100"/>
          <a:sy n="72" d="100"/>
        </p:scale>
        <p:origin x="660"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accent1"/>
          </a:solid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109980" y="882376"/>
            <a:ext cx="9966960" cy="2926080"/>
          </a:xfrm>
        </p:spPr>
        <p:txBody>
          <a:bodyPr anchor="b">
            <a:normAutofit/>
          </a:bodyPr>
          <a:lstStyle>
            <a:lvl1pPr algn="ctr">
              <a:lnSpc>
                <a:spcPct val="85000"/>
              </a:lnSpc>
              <a:defRPr sz="7200" b="1" cap="all" baseline="0">
                <a:solidFill>
                  <a:srgbClr val="FFFFFF"/>
                </a:solidFill>
              </a:defRPr>
            </a:lvl1pPr>
          </a:lstStyle>
          <a:p>
            <a:r>
              <a:rPr lang="en-US"/>
              <a:t>Click to edit Master title style</a:t>
            </a:r>
            <a:endParaRPr lang="en-US" dirty="0"/>
          </a:p>
        </p:txBody>
      </p:sp>
      <p:sp>
        <p:nvSpPr>
          <p:cNvPr id="3" name="Subtitle 2"/>
          <p:cNvSpPr>
            <a:spLocks noGrp="1"/>
          </p:cNvSpPr>
          <p:nvPr>
            <p:ph type="subTitle" idx="1"/>
          </p:nvPr>
        </p:nvSpPr>
        <p:spPr>
          <a:xfrm>
            <a:off x="1709530" y="3869634"/>
            <a:ext cx="8767860" cy="1388165"/>
          </a:xfrm>
        </p:spPr>
        <p:txBody>
          <a:bodyPr>
            <a:normAutofit/>
          </a:bodyPr>
          <a:lstStyle>
            <a:lvl1pPr marL="0" indent="0" algn="ctr">
              <a:buNone/>
              <a:defRPr sz="2200">
                <a:solidFill>
                  <a:srgbClr val="FFFFFF"/>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defRPr>
                <a:solidFill>
                  <a:srgbClr val="FFFFFF"/>
                </a:solidFill>
              </a:defRPr>
            </a:lvl1pPr>
          </a:lstStyle>
          <a:p>
            <a:fld id="{E42817BE-09E0-4143-91DE-AC441131C149}" type="datetimeFigureOut">
              <a:rPr lang="en-GB" smtClean="0"/>
              <a:t>30/01/2021</a:t>
            </a:fld>
            <a:endParaRPr lang="en-GB"/>
          </a:p>
        </p:txBody>
      </p:sp>
      <p:sp>
        <p:nvSpPr>
          <p:cNvPr id="5" name="Footer Placeholder 4"/>
          <p:cNvSpPr>
            <a:spLocks noGrp="1"/>
          </p:cNvSpPr>
          <p:nvPr>
            <p:ph type="ftr" sz="quarter" idx="11"/>
          </p:nvPr>
        </p:nvSpPr>
        <p:spPr/>
        <p:txBody>
          <a:bodyPr/>
          <a:lstStyle>
            <a:lvl1pPr>
              <a:defRPr>
                <a:solidFill>
                  <a:srgbClr val="FFFFFF"/>
                </a:solidFill>
              </a:defRPr>
            </a:lvl1pPr>
          </a:lstStyle>
          <a:p>
            <a:endParaRPr lang="en-GB"/>
          </a:p>
        </p:txBody>
      </p:sp>
      <p:sp>
        <p:nvSpPr>
          <p:cNvPr id="6" name="Slide Number Placeholder 5"/>
          <p:cNvSpPr>
            <a:spLocks noGrp="1"/>
          </p:cNvSpPr>
          <p:nvPr>
            <p:ph type="sldNum" sz="quarter" idx="12"/>
          </p:nvPr>
        </p:nvSpPr>
        <p:spPr/>
        <p:txBody>
          <a:bodyPr/>
          <a:lstStyle>
            <a:lvl1pPr>
              <a:defRPr>
                <a:solidFill>
                  <a:srgbClr val="FFFFFF"/>
                </a:solidFill>
              </a:defRPr>
            </a:lvl1pPr>
          </a:lstStyle>
          <a:p>
            <a:fld id="{0AAB2202-0332-4661-BA5C-3D59339F78CC}" type="slidenum">
              <a:rPr lang="en-GB" smtClean="0"/>
              <a:t>‹#›</a:t>
            </a:fld>
            <a:endParaRPr lang="en-GB"/>
          </a:p>
        </p:txBody>
      </p:sp>
      <p:cxnSp>
        <p:nvCxnSpPr>
          <p:cNvPr id="8" name="Straight Connector 7"/>
          <p:cNvCxnSpPr/>
          <p:nvPr/>
        </p:nvCxnSpPr>
        <p:spPr>
          <a:xfrm>
            <a:off x="1978660" y="3733800"/>
            <a:ext cx="8229601" cy="0"/>
          </a:xfrm>
          <a:prstGeom prst="line">
            <a:avLst/>
          </a:prstGeom>
          <a:ln>
            <a:solidFill>
              <a:srgbClr val="FFFFFF"/>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0855116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42817BE-09E0-4143-91DE-AC441131C149}" type="datetimeFigureOut">
              <a:rPr lang="en-GB" smtClean="0"/>
              <a:t>30/01/2021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AAB2202-0332-4661-BA5C-3D59339F78CC}" type="slidenum">
              <a:rPr lang="en-GB" smtClean="0"/>
              <a:t>‹#›</a:t>
            </a:fld>
            <a:endParaRPr lang="en-GB"/>
          </a:p>
        </p:txBody>
      </p:sp>
    </p:spTree>
    <p:extLst>
      <p:ext uri="{BB962C8B-B14F-4D97-AF65-F5344CB8AC3E}">
        <p14:creationId xmlns:p14="http://schemas.microsoft.com/office/powerpoint/2010/main" val="80317723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06424" y="1173575"/>
            <a:ext cx="9966960" cy="2926080"/>
          </a:xfrm>
        </p:spPr>
        <p:txBody>
          <a:bodyPr anchor="b">
            <a:noAutofit/>
          </a:bodyPr>
          <a:lstStyle>
            <a:lvl1pPr algn="ctr">
              <a:lnSpc>
                <a:spcPct val="85000"/>
              </a:lnSpc>
              <a:defRPr sz="7200" b="0" cap="all" baseline="0"/>
            </a:lvl1pPr>
          </a:lstStyle>
          <a:p>
            <a:r>
              <a:rPr lang="en-US"/>
              <a:t>Click to edit Master title style</a:t>
            </a:r>
            <a:endParaRPr lang="en-US" dirty="0"/>
          </a:p>
        </p:txBody>
      </p:sp>
      <p:sp>
        <p:nvSpPr>
          <p:cNvPr id="3" name="Text Placeholder 2"/>
          <p:cNvSpPr>
            <a:spLocks noGrp="1"/>
          </p:cNvSpPr>
          <p:nvPr>
            <p:ph type="body" idx="1"/>
          </p:nvPr>
        </p:nvSpPr>
        <p:spPr>
          <a:xfrm>
            <a:off x="1709928" y="4154520"/>
            <a:ext cx="8769096" cy="1363806"/>
          </a:xfrm>
        </p:spPr>
        <p:txBody>
          <a:bodyPr anchor="t">
            <a:normAutofit/>
          </a:bodyPr>
          <a:lstStyle>
            <a:lvl1pPr marL="0" indent="0" algn="ctr">
              <a:buNone/>
              <a:defRPr sz="2200">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E42817BE-09E0-4143-91DE-AC441131C149}" type="datetimeFigureOut">
              <a:rPr lang="en-GB" smtClean="0"/>
              <a:t>30/01/2021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AAB2202-0332-4661-BA5C-3D59339F78CC}" type="slidenum">
              <a:rPr lang="en-GB" smtClean="0"/>
              <a:t>‹#›</a:t>
            </a:fld>
            <a:endParaRPr lang="en-GB"/>
          </a:p>
        </p:txBody>
      </p:sp>
      <p:cxnSp>
        <p:nvCxnSpPr>
          <p:cNvPr id="7" name="Straight Connector 6"/>
          <p:cNvCxnSpPr/>
          <p:nvPr/>
        </p:nvCxnSpPr>
        <p:spPr>
          <a:xfrm>
            <a:off x="1981200" y="4020408"/>
            <a:ext cx="8229601"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715258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43000" y="2057399"/>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67612" y="2057400"/>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42817BE-09E0-4143-91DE-AC441131C149}" type="datetimeFigureOut">
              <a:rPr lang="en-GB" smtClean="0"/>
              <a:t>30/01/2021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AAB2202-0332-4661-BA5C-3D59339F78CC}" type="slidenum">
              <a:rPr lang="en-GB" smtClean="0"/>
              <a:t>‹#›</a:t>
            </a:fld>
            <a:endParaRPr lang="en-GB"/>
          </a:p>
        </p:txBody>
      </p:sp>
    </p:spTree>
    <p:extLst>
      <p:ext uri="{BB962C8B-B14F-4D97-AF65-F5344CB8AC3E}">
        <p14:creationId xmlns:p14="http://schemas.microsoft.com/office/powerpoint/2010/main" val="21031853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143000" y="2001511"/>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143000" y="2721483"/>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69173" y="1999032"/>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69173" y="2719322"/>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E42817BE-09E0-4143-91DE-AC441131C149}" type="datetimeFigureOut">
              <a:rPr lang="en-GB" smtClean="0"/>
              <a:t>30/01/2021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AAB2202-0332-4661-BA5C-3D59339F78CC}" type="slidenum">
              <a:rPr lang="en-GB" smtClean="0"/>
              <a:t>‹#›</a:t>
            </a:fld>
            <a:endParaRPr lang="en-GB"/>
          </a:p>
        </p:txBody>
      </p:sp>
    </p:spTree>
    <p:extLst>
      <p:ext uri="{BB962C8B-B14F-4D97-AF65-F5344CB8AC3E}">
        <p14:creationId xmlns:p14="http://schemas.microsoft.com/office/powerpoint/2010/main" val="196406037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42817BE-09E0-4143-91DE-AC441131C149}" type="datetimeFigureOut">
              <a:rPr lang="en-GB" smtClean="0"/>
              <a:t>30/01/2021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AAB2202-0332-4661-BA5C-3D59339F78CC}" type="slidenum">
              <a:rPr lang="en-GB" smtClean="0"/>
              <a:t>‹#›</a:t>
            </a:fld>
            <a:endParaRPr lang="en-GB"/>
          </a:p>
        </p:txBody>
      </p:sp>
    </p:spTree>
    <p:extLst>
      <p:ext uri="{BB962C8B-B14F-4D97-AF65-F5344CB8AC3E}">
        <p14:creationId xmlns:p14="http://schemas.microsoft.com/office/powerpoint/2010/main" val="39319544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42817BE-09E0-4143-91DE-AC441131C149}" type="datetimeFigureOut">
              <a:rPr lang="en-GB" smtClean="0"/>
              <a:t>30/01/2021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AAB2202-0332-4661-BA5C-3D59339F78CC}" type="slidenum">
              <a:rPr lang="en-GB" smtClean="0"/>
              <a:t>‹#›</a:t>
            </a:fld>
            <a:endParaRPr lang="en-GB"/>
          </a:p>
        </p:txBody>
      </p:sp>
    </p:spTree>
    <p:extLst>
      <p:ext uri="{BB962C8B-B14F-4D97-AF65-F5344CB8AC3E}">
        <p14:creationId xmlns:p14="http://schemas.microsoft.com/office/powerpoint/2010/main" val="16306068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en-US"/>
              <a:t>Click to edit Master title style</a:t>
            </a:r>
            <a:endParaRPr lang="en-US" dirty="0"/>
          </a:p>
        </p:txBody>
      </p:sp>
      <p:sp>
        <p:nvSpPr>
          <p:cNvPr id="3" name="Content Placeholder 2"/>
          <p:cNvSpPr>
            <a:spLocks noGrp="1"/>
          </p:cNvSpPr>
          <p:nvPr>
            <p:ph idx="1"/>
          </p:nvPr>
        </p:nvSpPr>
        <p:spPr>
          <a:xfrm>
            <a:off x="5852159" y="1097280"/>
            <a:ext cx="5212080" cy="466344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43000" y="2834640"/>
            <a:ext cx="3931920" cy="301752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E42817BE-09E0-4143-91DE-AC441131C149}" type="datetimeFigureOut">
              <a:rPr lang="en-GB" smtClean="0"/>
              <a:t>30/01/2021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AAB2202-0332-4661-BA5C-3D59339F78CC}" type="slidenum">
              <a:rPr lang="en-GB" smtClean="0"/>
              <a:t>‹#›</a:t>
            </a:fld>
            <a:endParaRPr lang="en-GB"/>
          </a:p>
        </p:txBody>
      </p:sp>
    </p:spTree>
    <p:extLst>
      <p:ext uri="{BB962C8B-B14F-4D97-AF65-F5344CB8AC3E}">
        <p14:creationId xmlns:p14="http://schemas.microsoft.com/office/powerpoint/2010/main" val="20593858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5413248" y="1069847"/>
            <a:ext cx="6099048" cy="4800600"/>
          </a:xfrm>
        </p:spPr>
        <p:txBody>
          <a:bodyPr lIns="274320" tIns="182880" anchor="t">
            <a:normAutofit/>
          </a:bodyPr>
          <a:lstStyle>
            <a:lvl1pPr marL="0" indent="0">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43000" y="2834640"/>
            <a:ext cx="3931920" cy="288036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E42817BE-09E0-4143-91DE-AC441131C149}" type="datetimeFigureOut">
              <a:rPr lang="en-GB" smtClean="0"/>
              <a:t>30/01/2021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AAB2202-0332-4661-BA5C-3D59339F78CC}" type="slidenum">
              <a:rPr lang="en-GB" smtClean="0"/>
              <a:t>‹#›</a:t>
            </a:fld>
            <a:endParaRPr lang="en-GB"/>
          </a:p>
        </p:txBody>
      </p:sp>
    </p:spTree>
    <p:extLst>
      <p:ext uri="{BB962C8B-B14F-4D97-AF65-F5344CB8AC3E}">
        <p14:creationId xmlns:p14="http://schemas.microsoft.com/office/powerpoint/2010/main" val="34429943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42817BE-09E0-4143-91DE-AC441131C149}" type="datetimeFigureOut">
              <a:rPr lang="en-GB" smtClean="0"/>
              <a:t>30/01/2021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AAB2202-0332-4661-BA5C-3D59339F78CC}" type="slidenum">
              <a:rPr lang="en-GB" smtClean="0"/>
              <a:t>‹#›</a:t>
            </a:fld>
            <a:endParaRPr lang="en-GB"/>
          </a:p>
        </p:txBody>
      </p:sp>
    </p:spTree>
    <p:extLst>
      <p:ext uri="{BB962C8B-B14F-4D97-AF65-F5344CB8AC3E}">
        <p14:creationId xmlns:p14="http://schemas.microsoft.com/office/powerpoint/2010/main" val="4581063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762000"/>
            <a:ext cx="2324100" cy="54102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143000" y="762000"/>
            <a:ext cx="7429500" cy="541020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42817BE-09E0-4143-91DE-AC441131C149}" type="datetimeFigureOut">
              <a:rPr lang="en-GB" smtClean="0"/>
              <a:t>30/01/2021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AAB2202-0332-4661-BA5C-3D59339F78CC}" type="slidenum">
              <a:rPr lang="en-GB" smtClean="0"/>
              <a:t>‹#›</a:t>
            </a:fld>
            <a:endParaRPr lang="en-GB"/>
          </a:p>
        </p:txBody>
      </p:sp>
    </p:spTree>
    <p:extLst>
      <p:ext uri="{BB962C8B-B14F-4D97-AF65-F5344CB8AC3E}">
        <p14:creationId xmlns:p14="http://schemas.microsoft.com/office/powerpoint/2010/main" val="331275164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28615527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69027289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and Content">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11221180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_Title and Content">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30776994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5_Title and Content">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50044387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7_Title and Content">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05250058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8_Title and Content">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5811751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143000" y="609600"/>
            <a:ext cx="9875520" cy="135636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143000" y="2057400"/>
            <a:ext cx="9872871" cy="40386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142996" y="6223828"/>
            <a:ext cx="2329074" cy="365125"/>
          </a:xfrm>
          <a:prstGeom prst="rect">
            <a:avLst/>
          </a:prstGeom>
        </p:spPr>
        <p:txBody>
          <a:bodyPr vert="horz" lIns="91440" tIns="45720" rIns="91440" bIns="45720" rtlCol="0" anchor="ctr"/>
          <a:lstStyle>
            <a:lvl1pPr algn="l">
              <a:defRPr sz="1200">
                <a:solidFill>
                  <a:schemeClr val="accent1"/>
                </a:solidFill>
              </a:defRPr>
            </a:lvl1pPr>
          </a:lstStyle>
          <a:p>
            <a:fld id="{E42817BE-09E0-4143-91DE-AC441131C149}" type="datetimeFigureOut">
              <a:rPr lang="en-GB" smtClean="0"/>
              <a:t>30/01/2021</a:t>
            </a:fld>
            <a:endParaRPr lang="en-GB"/>
          </a:p>
        </p:txBody>
      </p:sp>
      <p:sp>
        <p:nvSpPr>
          <p:cNvPr id="5" name="Footer Placeholder 4"/>
          <p:cNvSpPr>
            <a:spLocks noGrp="1"/>
          </p:cNvSpPr>
          <p:nvPr>
            <p:ph type="ftr" sz="quarter" idx="3"/>
          </p:nvPr>
        </p:nvSpPr>
        <p:spPr>
          <a:xfrm>
            <a:off x="3949148" y="6223828"/>
            <a:ext cx="4717774" cy="365125"/>
          </a:xfrm>
          <a:prstGeom prst="rect">
            <a:avLst/>
          </a:prstGeom>
        </p:spPr>
        <p:txBody>
          <a:bodyPr vert="horz" lIns="91440" tIns="45720" rIns="91440" bIns="45720" rtlCol="0" anchor="ctr"/>
          <a:lstStyle>
            <a:lvl1pPr algn="ctr">
              <a:defRPr sz="1200">
                <a:solidFill>
                  <a:schemeClr val="accent1"/>
                </a:solidFill>
              </a:defRPr>
            </a:lvl1pPr>
          </a:lstStyle>
          <a:p>
            <a:endParaRPr lang="en-GB"/>
          </a:p>
        </p:txBody>
      </p:sp>
      <p:sp>
        <p:nvSpPr>
          <p:cNvPr id="6" name="Slide Number Placeholder 5"/>
          <p:cNvSpPr>
            <a:spLocks noGrp="1"/>
          </p:cNvSpPr>
          <p:nvPr>
            <p:ph type="sldNum" sz="quarter" idx="4"/>
          </p:nvPr>
        </p:nvSpPr>
        <p:spPr>
          <a:xfrm>
            <a:off x="9329530" y="6223828"/>
            <a:ext cx="1706217" cy="365125"/>
          </a:xfrm>
          <a:prstGeom prst="rect">
            <a:avLst/>
          </a:prstGeom>
        </p:spPr>
        <p:txBody>
          <a:bodyPr vert="horz" lIns="91440" tIns="45720" rIns="91440" bIns="45720" rtlCol="0" anchor="ctr"/>
          <a:lstStyle>
            <a:lvl1pPr algn="r">
              <a:defRPr sz="1200">
                <a:solidFill>
                  <a:schemeClr val="accent1"/>
                </a:solidFill>
              </a:defRPr>
            </a:lvl1pPr>
          </a:lstStyle>
          <a:p>
            <a:fld id="{0AAB2202-0332-4661-BA5C-3D59339F78CC}" type="slidenum">
              <a:rPr lang="en-GB" smtClean="0"/>
              <a:t>‹#›</a:t>
            </a:fld>
            <a:endParaRPr lang="en-GB"/>
          </a:p>
        </p:txBody>
      </p:sp>
    </p:spTree>
    <p:extLst>
      <p:ext uri="{BB962C8B-B14F-4D97-AF65-F5344CB8AC3E}">
        <p14:creationId xmlns:p14="http://schemas.microsoft.com/office/powerpoint/2010/main" val="3144035412"/>
      </p:ext>
    </p:extLst>
  </p:cSld>
  <p:clrMap bg1="lt1" tx1="dk1" bg2="lt2" tx2="dk2" accent1="accent1" accent2="accent2" accent3="accent3" accent4="accent4" accent5="accent5" accent6="accent6" hlink="hlink" folHlink="folHlink"/>
  <p:sldLayoutIdLst>
    <p:sldLayoutId id="2147483705" r:id="rId1"/>
    <p:sldLayoutId id="2147483706" r:id="rId2"/>
    <p:sldLayoutId id="2147483707" r:id="rId3"/>
    <p:sldLayoutId id="2147483708" r:id="rId4"/>
    <p:sldLayoutId id="2147483709" r:id="rId5"/>
    <p:sldLayoutId id="2147483710" r:id="rId6"/>
    <p:sldLayoutId id="2147483711" r:id="rId7"/>
    <p:sldLayoutId id="2147483712" r:id="rId8"/>
    <p:sldLayoutId id="2147483713" r:id="rId9"/>
    <p:sldLayoutId id="2147483714" r:id="rId10"/>
    <p:sldLayoutId id="2147483715" r:id="rId11"/>
    <p:sldLayoutId id="2147483716" r:id="rId12"/>
    <p:sldLayoutId id="2147483697" r:id="rId13"/>
    <p:sldLayoutId id="2147483698" r:id="rId14"/>
    <p:sldLayoutId id="2147483699" r:id="rId15"/>
    <p:sldLayoutId id="2147483700" r:id="rId16"/>
    <p:sldLayoutId id="2147483702" r:id="rId17"/>
    <p:sldLayoutId id="2147483703" r:id="rId18"/>
  </p:sldLayoutIdLst>
  <p:txStyles>
    <p:titleStyle>
      <a:lvl1pPr algn="l" defTabSz="914400" rtl="0" eaLnBrk="1" latinLnBrk="0" hangingPunct="1">
        <a:lnSpc>
          <a:spcPct val="90000"/>
        </a:lnSpc>
        <a:spcBef>
          <a:spcPct val="0"/>
        </a:spcBef>
        <a:buNone/>
        <a:defRPr sz="4400" kern="1200">
          <a:solidFill>
            <a:schemeClr val="accent1"/>
          </a:solidFill>
          <a:latin typeface="+mj-lt"/>
          <a:ea typeface="+mj-ea"/>
          <a:cs typeface="+mj-cs"/>
        </a:defRPr>
      </a:lvl1pPr>
    </p:titleStyle>
    <p:bodyStyle>
      <a:lvl1pPr marL="228600" indent="-182880" algn="l" defTabSz="914400" rtl="0" eaLnBrk="1" latinLnBrk="0" hangingPunct="1">
        <a:lnSpc>
          <a:spcPct val="90000"/>
        </a:lnSpc>
        <a:spcBef>
          <a:spcPts val="1400"/>
        </a:spcBef>
        <a:buClr>
          <a:schemeClr val="accent1"/>
        </a:buClr>
        <a:buSzPct val="80000"/>
        <a:buFont typeface="Corbel" pitchFamily="34" charset="0"/>
        <a:buChar char="•"/>
        <a:defRPr sz="2200" kern="1200">
          <a:solidFill>
            <a:schemeClr val="accent1"/>
          </a:solidFill>
          <a:latin typeface="+mn-lt"/>
          <a:ea typeface="+mn-ea"/>
          <a:cs typeface="+mn-cs"/>
        </a:defRPr>
      </a:lvl1pPr>
      <a:lvl2pPr marL="45720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2000" kern="1200">
          <a:solidFill>
            <a:schemeClr val="accent1"/>
          </a:solidFill>
          <a:latin typeface="+mn-lt"/>
          <a:ea typeface="+mn-ea"/>
          <a:cs typeface="+mn-cs"/>
        </a:defRPr>
      </a:lvl2pPr>
      <a:lvl3pPr marL="73152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800" kern="1200">
          <a:solidFill>
            <a:schemeClr val="accent1"/>
          </a:solidFill>
          <a:latin typeface="+mn-lt"/>
          <a:ea typeface="+mn-ea"/>
          <a:cs typeface="+mn-cs"/>
        </a:defRPr>
      </a:lvl3pPr>
      <a:lvl4pPr marL="100584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4pPr>
      <a:lvl5pPr marL="128016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5pPr>
      <a:lvl6pPr marL="16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6pPr>
      <a:lvl7pPr marL="19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7pPr>
      <a:lvl8pPr marL="22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8pPr>
      <a:lvl9pPr marL="25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090748" y="2660377"/>
            <a:ext cx="10010504" cy="2628944"/>
          </a:xfrm>
        </p:spPr>
        <p:txBody>
          <a:bodyPr>
            <a:normAutofit/>
          </a:bodyPr>
          <a:lstStyle/>
          <a:p>
            <a:r>
              <a:rPr lang="en-GB" sz="3200" cap="none" dirty="0">
                <a:latin typeface="Comic Sans MS" panose="030F0702030302020204" pitchFamily="66" charset="0"/>
              </a:rPr>
              <a:t>LO: To write a diary from the view of the kapok tree. </a:t>
            </a:r>
          </a:p>
        </p:txBody>
      </p:sp>
      <p:sp>
        <p:nvSpPr>
          <p:cNvPr id="4" name="AutoShape 2" descr="What Could Happen if the Rainforest Disappeared | Reader's Digest"/>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 name="Rectangle 1">
            <a:extLst>
              <a:ext uri="{FF2B5EF4-FFF2-40B4-BE49-F238E27FC236}">
                <a16:creationId xmlns:a16="http://schemas.microsoft.com/office/drawing/2014/main" id="{39AE112E-A5CB-4CD9-9A52-8520ED3B66F2}"/>
              </a:ext>
            </a:extLst>
          </p:cNvPr>
          <p:cNvSpPr/>
          <p:nvPr/>
        </p:nvSpPr>
        <p:spPr>
          <a:xfrm>
            <a:off x="1623461" y="383162"/>
            <a:ext cx="8945077" cy="1754326"/>
          </a:xfrm>
          <a:prstGeom prst="rect">
            <a:avLst/>
          </a:prstGeom>
          <a:noFill/>
        </p:spPr>
        <p:txBody>
          <a:bodyPr wrap="none" lIns="91440" tIns="45720" rIns="91440" bIns="45720">
            <a:spAutoFit/>
          </a:bodyPr>
          <a:lstStyle/>
          <a:p>
            <a:pPr algn="ctr"/>
            <a:r>
              <a:rPr lang="en-GB" sz="5400" u="sng" dirty="0">
                <a:latin typeface="Comic Sans MS" panose="030F0702030302020204" pitchFamily="66" charset="0"/>
              </a:rPr>
              <a:t>Tuesday 2</a:t>
            </a:r>
            <a:r>
              <a:rPr lang="en-GB" sz="5400" u="sng" baseline="30000" dirty="0">
                <a:latin typeface="Comic Sans MS" panose="030F0702030302020204" pitchFamily="66" charset="0"/>
              </a:rPr>
              <a:t>nd</a:t>
            </a:r>
            <a:r>
              <a:rPr lang="en-GB" sz="5400" u="sng" dirty="0">
                <a:latin typeface="Comic Sans MS" panose="030F0702030302020204" pitchFamily="66" charset="0"/>
              </a:rPr>
              <a:t> February 2021</a:t>
            </a:r>
          </a:p>
          <a:p>
            <a:pPr algn="ctr"/>
            <a:endParaRPr lang="en-GB" sz="5400" b="0" cap="none" spc="0"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204631817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4049087" y="2214693"/>
            <a:ext cx="5813571" cy="3322041"/>
          </a:xfrm>
          <a:prstGeom prst="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1" name="Title 20"/>
          <p:cNvSpPr>
            <a:spLocks noGrp="1"/>
          </p:cNvSpPr>
          <p:nvPr>
            <p:ph type="title"/>
          </p:nvPr>
        </p:nvSpPr>
        <p:spPr/>
        <p:txBody>
          <a:bodyPr/>
          <a:lstStyle/>
          <a:p>
            <a:r>
              <a:rPr lang="en-US" sz="3600" dirty="0">
                <a:solidFill>
                  <a:schemeClr val="tx1"/>
                </a:solidFill>
                <a:latin typeface="Comic Sans MS" panose="030F0702030302020204" pitchFamily="66" charset="0"/>
              </a:rPr>
              <a:t>Writing a Diary Entry</a:t>
            </a:r>
            <a:endParaRPr lang="en-GB" sz="3600" dirty="0">
              <a:solidFill>
                <a:schemeClr val="tx1"/>
              </a:solidFill>
              <a:latin typeface="Comic Sans MS" panose="030F0702030302020204" pitchFamily="66" charset="0"/>
            </a:endParaRPr>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219537" y="1724774"/>
            <a:ext cx="3368515" cy="4261609"/>
          </a:xfrm>
          <a:prstGeom prst="rect">
            <a:avLst/>
          </a:prstGeom>
        </p:spPr>
      </p:pic>
      <p:sp>
        <p:nvSpPr>
          <p:cNvPr id="8" name="TextBox 7"/>
          <p:cNvSpPr txBox="1"/>
          <p:nvPr/>
        </p:nvSpPr>
        <p:spPr>
          <a:xfrm>
            <a:off x="4976238" y="2285917"/>
            <a:ext cx="4882728" cy="3139321"/>
          </a:xfrm>
          <a:prstGeom prst="rect">
            <a:avLst/>
          </a:prstGeom>
          <a:noFill/>
        </p:spPr>
        <p:txBody>
          <a:bodyPr wrap="square" rtlCol="0">
            <a:spAutoFit/>
          </a:bodyPr>
          <a:lstStyle/>
          <a:p>
            <a:pPr algn="ctr"/>
            <a:r>
              <a:rPr lang="en-US" dirty="0">
                <a:solidFill>
                  <a:schemeClr val="bg1"/>
                </a:solidFill>
                <a:latin typeface="Comic Sans MS" panose="030F0702030302020204" pitchFamily="66" charset="0"/>
              </a:rPr>
              <a:t>When you write a diary entry, you are writing about a day in the life of a real person or character. </a:t>
            </a:r>
          </a:p>
          <a:p>
            <a:pPr algn="ctr"/>
            <a:r>
              <a:rPr lang="en-US" dirty="0">
                <a:solidFill>
                  <a:schemeClr val="bg1"/>
                </a:solidFill>
                <a:latin typeface="Comic Sans MS" panose="030F0702030302020204" pitchFamily="66" charset="0"/>
              </a:rPr>
              <a:t>The diary entry needs to sound as if the person or character has written it, so it needs to be written from their point of view. </a:t>
            </a:r>
          </a:p>
          <a:p>
            <a:pPr algn="ctr"/>
            <a:r>
              <a:rPr lang="en-US" dirty="0">
                <a:solidFill>
                  <a:schemeClr val="bg1"/>
                </a:solidFill>
                <a:latin typeface="Comic Sans MS" panose="030F0702030302020204" pitchFamily="66" charset="0"/>
              </a:rPr>
              <a:t>It also needs to be exciting</a:t>
            </a:r>
            <a:br>
              <a:rPr lang="en-US" dirty="0">
                <a:solidFill>
                  <a:schemeClr val="bg1"/>
                </a:solidFill>
                <a:latin typeface="Comic Sans MS" panose="030F0702030302020204" pitchFamily="66" charset="0"/>
              </a:rPr>
            </a:br>
            <a:r>
              <a:rPr lang="en-US" dirty="0">
                <a:solidFill>
                  <a:schemeClr val="bg1"/>
                </a:solidFill>
                <a:latin typeface="Comic Sans MS" panose="030F0702030302020204" pitchFamily="66" charset="0"/>
              </a:rPr>
              <a:t>and interesting to read. </a:t>
            </a:r>
          </a:p>
          <a:p>
            <a:pPr algn="ctr"/>
            <a:r>
              <a:rPr lang="en-US" dirty="0">
                <a:solidFill>
                  <a:schemeClr val="bg1"/>
                </a:solidFill>
                <a:latin typeface="Comic Sans MS" panose="030F0702030302020204" pitchFamily="66" charset="0"/>
              </a:rPr>
              <a:t>To get this right,</a:t>
            </a:r>
            <a:br>
              <a:rPr lang="en-US" dirty="0">
                <a:solidFill>
                  <a:schemeClr val="bg1"/>
                </a:solidFill>
                <a:latin typeface="Comic Sans MS" panose="030F0702030302020204" pitchFamily="66" charset="0"/>
              </a:rPr>
            </a:br>
            <a:r>
              <a:rPr lang="en-US" dirty="0">
                <a:solidFill>
                  <a:schemeClr val="bg1"/>
                </a:solidFill>
                <a:latin typeface="Comic Sans MS" panose="030F0702030302020204" pitchFamily="66" charset="0"/>
              </a:rPr>
              <a:t>just follow a few easy steps...</a:t>
            </a:r>
          </a:p>
        </p:txBody>
      </p:sp>
    </p:spTree>
    <p:extLst>
      <p:ext uri="{BB962C8B-B14F-4D97-AF65-F5344CB8AC3E}">
        <p14:creationId xmlns:p14="http://schemas.microsoft.com/office/powerpoint/2010/main" val="34277482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1000"/>
                                        <p:tgtEl>
                                          <p:spTgt spid="7"/>
                                        </p:tgtEl>
                                      </p:cBhvr>
                                    </p:animEffect>
                                  </p:childTnLst>
                                </p:cTn>
                              </p:par>
                            </p:childTnLst>
                          </p:cTn>
                        </p:par>
                        <p:par>
                          <p:cTn id="12" fill="hold">
                            <p:stCondLst>
                              <p:cond delay="2000"/>
                            </p:stCondLst>
                            <p:childTnLst>
                              <p:par>
                                <p:cTn id="13" presetID="10" presetClass="entr" presetSubtype="0" fill="hold" grpId="0"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0"/>
          <p:cNvSpPr txBox="1">
            <a:spLocks/>
          </p:cNvSpPr>
          <p:nvPr/>
        </p:nvSpPr>
        <p:spPr>
          <a:xfrm>
            <a:off x="1981199" y="478895"/>
            <a:ext cx="8220075" cy="994306"/>
          </a:xfrm>
          <a:prstGeom prst="roundRect">
            <a:avLst>
              <a:gd name="adj" fmla="val 9641"/>
            </a:avLst>
          </a:prstGeom>
        </p:spPr>
        <p:txBody>
          <a:bodyPr/>
          <a:lst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a:lstStyle>
          <a:p>
            <a:pPr algn="ctr"/>
            <a:r>
              <a:rPr lang="en-US" sz="3600" dirty="0">
                <a:solidFill>
                  <a:schemeClr val="tx1"/>
                </a:solidFill>
                <a:latin typeface="Comic Sans MS" panose="030F0702030302020204" pitchFamily="66" charset="0"/>
              </a:rPr>
              <a:t>Diary Writing Must...</a:t>
            </a:r>
            <a:endParaRPr lang="en-GB" sz="3600" dirty="0">
              <a:solidFill>
                <a:schemeClr val="tx1"/>
              </a:solidFill>
              <a:latin typeface="Comic Sans MS" panose="030F0702030302020204" pitchFamily="66" charset="0"/>
            </a:endParaRPr>
          </a:p>
        </p:txBody>
      </p:sp>
      <p:cxnSp>
        <p:nvCxnSpPr>
          <p:cNvPr id="10" name="Straight Arrow Connector 9"/>
          <p:cNvCxnSpPr/>
          <p:nvPr/>
        </p:nvCxnSpPr>
        <p:spPr>
          <a:xfrm flipH="1">
            <a:off x="7874467" y="2520422"/>
            <a:ext cx="142613" cy="952620"/>
          </a:xfrm>
          <a:prstGeom prst="straightConnector1">
            <a:avLst/>
          </a:prstGeom>
          <a:ln w="57150">
            <a:tailEnd type="triangle"/>
          </a:ln>
        </p:spPr>
        <p:style>
          <a:lnRef idx="1">
            <a:schemeClr val="accent5"/>
          </a:lnRef>
          <a:fillRef idx="0">
            <a:schemeClr val="accent5"/>
          </a:fillRef>
          <a:effectRef idx="0">
            <a:schemeClr val="accent5"/>
          </a:effectRef>
          <a:fontRef idx="minor">
            <a:schemeClr val="tx1"/>
          </a:fontRef>
        </p:style>
      </p:cxnSp>
      <p:sp>
        <p:nvSpPr>
          <p:cNvPr id="12" name="Rectangle 11"/>
          <p:cNvSpPr/>
          <p:nvPr/>
        </p:nvSpPr>
        <p:spPr>
          <a:xfrm>
            <a:off x="3081208" y="2214625"/>
            <a:ext cx="6029587" cy="584775"/>
          </a:xfrm>
          <a:prstGeom prst="rect">
            <a:avLst/>
          </a:prstGeom>
        </p:spPr>
        <p:txBody>
          <a:bodyPr wrap="square">
            <a:spAutoFit/>
          </a:bodyPr>
          <a:lstStyle/>
          <a:p>
            <a:r>
              <a:rPr lang="en-US" sz="1600" dirty="0">
                <a:latin typeface="Comic Sans MS" panose="030F0702030302020204" pitchFamily="66" charset="0"/>
              </a:rPr>
              <a:t>The date or time can be written at the top of the page like this...</a:t>
            </a:r>
          </a:p>
        </p:txBody>
      </p:sp>
      <p:grpSp>
        <p:nvGrpSpPr>
          <p:cNvPr id="15" name="Group 14"/>
          <p:cNvGrpSpPr/>
          <p:nvPr/>
        </p:nvGrpSpPr>
        <p:grpSpPr>
          <a:xfrm>
            <a:off x="3132209" y="1035172"/>
            <a:ext cx="5927582" cy="1111542"/>
            <a:chOff x="1152726" y="1035172"/>
            <a:chExt cx="5927582" cy="1111542"/>
          </a:xfrm>
        </p:grpSpPr>
        <p:grpSp>
          <p:nvGrpSpPr>
            <p:cNvPr id="16" name="Group 15"/>
            <p:cNvGrpSpPr/>
            <p:nvPr/>
          </p:nvGrpSpPr>
          <p:grpSpPr>
            <a:xfrm>
              <a:off x="2114026" y="1229949"/>
              <a:ext cx="4966282" cy="662730"/>
              <a:chOff x="1912690" y="1275127"/>
              <a:chExt cx="4001549" cy="662730"/>
            </a:xfrm>
          </p:grpSpPr>
          <p:sp>
            <p:nvSpPr>
              <p:cNvPr id="18" name="Rectangle 17"/>
              <p:cNvSpPr/>
              <p:nvPr/>
            </p:nvSpPr>
            <p:spPr>
              <a:xfrm>
                <a:off x="1912690" y="1275127"/>
                <a:ext cx="4001549" cy="662730"/>
              </a:xfrm>
              <a:prstGeom prst="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9" name="TextBox 18"/>
              <p:cNvSpPr txBox="1"/>
              <p:nvPr/>
            </p:nvSpPr>
            <p:spPr>
              <a:xfrm>
                <a:off x="2033747" y="1421076"/>
                <a:ext cx="3736846" cy="400110"/>
              </a:xfrm>
              <a:prstGeom prst="rect">
                <a:avLst/>
              </a:prstGeom>
              <a:noFill/>
            </p:spPr>
            <p:txBody>
              <a:bodyPr wrap="square" rtlCol="0" anchor="ctr">
                <a:spAutoFit/>
              </a:bodyPr>
              <a:lstStyle/>
              <a:p>
                <a:pPr algn="ctr"/>
                <a:r>
                  <a:rPr lang="en-US" sz="2000" b="1" dirty="0">
                    <a:solidFill>
                      <a:schemeClr val="bg1"/>
                    </a:solidFill>
                    <a:latin typeface="Comic Sans MS" panose="030F0702030302020204" pitchFamily="66" charset="0"/>
                  </a:rPr>
                  <a:t>include the date and/or time</a:t>
                </a:r>
              </a:p>
            </p:txBody>
          </p:sp>
        </p:grpSp>
        <p:sp>
          <p:nvSpPr>
            <p:cNvPr id="17" name="Oval 16"/>
            <p:cNvSpPr/>
            <p:nvPr/>
          </p:nvSpPr>
          <p:spPr>
            <a:xfrm>
              <a:off x="1152726" y="1035172"/>
              <a:ext cx="1111542" cy="1111542"/>
            </a:xfrm>
            <a:prstGeom prst="ellipse">
              <a:avLst/>
            </a:prstGeom>
            <a:solidFill>
              <a:schemeClr val="bg1"/>
            </a:solidFill>
            <a:ln w="28575">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247220" y="1223032"/>
            <a:ext cx="912839" cy="723215"/>
          </a:xfrm>
          <a:prstGeom prst="rect">
            <a:avLst/>
          </a:prstGeom>
        </p:spPr>
      </p:pic>
      <p:sp>
        <p:nvSpPr>
          <p:cNvPr id="4" name="TextBox 3"/>
          <p:cNvSpPr txBox="1"/>
          <p:nvPr/>
        </p:nvSpPr>
        <p:spPr>
          <a:xfrm>
            <a:off x="3172839" y="3356158"/>
            <a:ext cx="5937956" cy="2862322"/>
          </a:xfrm>
          <a:prstGeom prst="rect">
            <a:avLst/>
          </a:prstGeom>
          <a:noFill/>
        </p:spPr>
        <p:txBody>
          <a:bodyPr wrap="square" rtlCol="0">
            <a:spAutoFit/>
          </a:bodyPr>
          <a:lstStyle/>
          <a:p>
            <a:pPr algn="r"/>
            <a:r>
              <a:rPr lang="en-GB" dirty="0">
                <a:latin typeface="Comic Sans MS" panose="030F0702030302020204" pitchFamily="66" charset="0"/>
              </a:rPr>
              <a:t>Tuesday 2</a:t>
            </a:r>
            <a:r>
              <a:rPr lang="en-GB" baseline="30000" dirty="0">
                <a:latin typeface="Comic Sans MS" panose="030F0702030302020204" pitchFamily="66" charset="0"/>
              </a:rPr>
              <a:t>nd</a:t>
            </a:r>
            <a:r>
              <a:rPr lang="en-GB" dirty="0">
                <a:latin typeface="Comic Sans MS" panose="030F0702030302020204" pitchFamily="66" charset="0"/>
              </a:rPr>
              <a:t> February</a:t>
            </a:r>
          </a:p>
          <a:p>
            <a:pPr algn="r"/>
            <a:endParaRPr lang="en-GB" dirty="0">
              <a:latin typeface="Comic Sans MS" panose="030F0702030302020204" pitchFamily="66" charset="0"/>
            </a:endParaRPr>
          </a:p>
          <a:p>
            <a:r>
              <a:rPr lang="en-GB" dirty="0">
                <a:latin typeface="Comic Sans MS" panose="030F0702030302020204" pitchFamily="66" charset="0"/>
              </a:rPr>
              <a:t>Dear Diary, </a:t>
            </a:r>
          </a:p>
          <a:p>
            <a:endParaRPr lang="en-GB" dirty="0"/>
          </a:p>
          <a:p>
            <a:r>
              <a:rPr lang="en-GB" dirty="0">
                <a:solidFill>
                  <a:srgbClr val="002060"/>
                </a:solidFill>
                <a:latin typeface="Comic Sans MS" panose="030F0702030302020204" pitchFamily="66" charset="0"/>
              </a:rPr>
              <a:t>First</a:t>
            </a:r>
            <a:r>
              <a:rPr lang="en-GB" dirty="0">
                <a:solidFill>
                  <a:srgbClr val="FF0000"/>
                </a:solidFill>
                <a:latin typeface="Comic Sans MS" panose="030F0702030302020204" pitchFamily="66" charset="0"/>
              </a:rPr>
              <a:t>, I</a:t>
            </a:r>
            <a:r>
              <a:rPr lang="en-GB" dirty="0">
                <a:latin typeface="Comic Sans MS" panose="030F0702030302020204" pitchFamily="66" charset="0"/>
              </a:rPr>
              <a:t> woke up at 5am and heard the sound of the animals waking and birds singing. </a:t>
            </a:r>
            <a:r>
              <a:rPr lang="en-GB" dirty="0">
                <a:solidFill>
                  <a:srgbClr val="FF0000"/>
                </a:solidFill>
                <a:latin typeface="Comic Sans MS" panose="030F0702030302020204" pitchFamily="66" charset="0"/>
              </a:rPr>
              <a:t>I</a:t>
            </a:r>
            <a:r>
              <a:rPr lang="en-GB" dirty="0">
                <a:latin typeface="Comic Sans MS" panose="030F0702030302020204" pitchFamily="66" charset="0"/>
              </a:rPr>
              <a:t> rustled my long branches and </a:t>
            </a:r>
            <a:r>
              <a:rPr lang="en-GB" dirty="0">
                <a:solidFill>
                  <a:srgbClr val="FF0000"/>
                </a:solidFill>
                <a:latin typeface="Comic Sans MS" panose="030F0702030302020204" pitchFamily="66" charset="0"/>
              </a:rPr>
              <a:t>I</a:t>
            </a:r>
            <a:r>
              <a:rPr lang="en-GB" dirty="0">
                <a:latin typeface="Comic Sans MS" panose="030F0702030302020204" pitchFamily="66" charset="0"/>
              </a:rPr>
              <a:t> saw </a:t>
            </a:r>
            <a:r>
              <a:rPr lang="en-GB" dirty="0">
                <a:solidFill>
                  <a:srgbClr val="FF0000"/>
                </a:solidFill>
                <a:latin typeface="Comic Sans MS" panose="030F0702030302020204" pitchFamily="66" charset="0"/>
              </a:rPr>
              <a:t>my</a:t>
            </a:r>
            <a:r>
              <a:rPr lang="en-GB" dirty="0">
                <a:latin typeface="Comic Sans MS" panose="030F0702030302020204" pitchFamily="66" charset="0"/>
              </a:rPr>
              <a:t> green leaves moving in the warm breeze. </a:t>
            </a:r>
          </a:p>
          <a:p>
            <a:r>
              <a:rPr lang="en-GB" dirty="0">
                <a:solidFill>
                  <a:srgbClr val="002060"/>
                </a:solidFill>
                <a:latin typeface="Comic Sans MS" panose="030F0702030302020204" pitchFamily="66" charset="0"/>
              </a:rPr>
              <a:t>Then</a:t>
            </a:r>
            <a:r>
              <a:rPr lang="en-GB" dirty="0">
                <a:latin typeface="Comic Sans MS" panose="030F0702030302020204" pitchFamily="66" charset="0"/>
              </a:rPr>
              <a:t> </a:t>
            </a:r>
            <a:r>
              <a:rPr lang="en-GB" dirty="0">
                <a:solidFill>
                  <a:srgbClr val="FF0000"/>
                </a:solidFill>
                <a:latin typeface="Comic Sans MS" panose="030F0702030302020204" pitchFamily="66" charset="0"/>
              </a:rPr>
              <a:t>I</a:t>
            </a:r>
            <a:r>
              <a:rPr lang="en-GB" dirty="0">
                <a:latin typeface="Comic Sans MS" panose="030F0702030302020204" pitchFamily="66" charset="0"/>
              </a:rPr>
              <a:t> noticed something strange below </a:t>
            </a:r>
            <a:r>
              <a:rPr lang="en-GB" dirty="0">
                <a:solidFill>
                  <a:srgbClr val="FF0000"/>
                </a:solidFill>
                <a:latin typeface="Comic Sans MS" panose="030F0702030302020204" pitchFamily="66" charset="0"/>
              </a:rPr>
              <a:t>me</a:t>
            </a:r>
            <a:r>
              <a:rPr lang="en-GB" dirty="0">
                <a:latin typeface="Comic Sans MS" panose="030F0702030302020204" pitchFamily="66" charset="0"/>
              </a:rPr>
              <a:t>…</a:t>
            </a:r>
          </a:p>
          <a:p>
            <a:r>
              <a:rPr lang="en-GB" dirty="0"/>
              <a:t>  </a:t>
            </a:r>
          </a:p>
        </p:txBody>
      </p:sp>
    </p:spTree>
    <p:extLst>
      <p:ext uri="{BB962C8B-B14F-4D97-AF65-F5344CB8AC3E}">
        <p14:creationId xmlns:p14="http://schemas.microsoft.com/office/powerpoint/2010/main" val="34546134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childTnLst>
                                </p:cTn>
                              </p:par>
                            </p:childTnLst>
                          </p:cTn>
                        </p:par>
                        <p:par>
                          <p:cTn id="8" fill="hold">
                            <p:stCondLst>
                              <p:cond delay="1000"/>
                            </p:stCondLst>
                            <p:childTnLst>
                              <p:par>
                                <p:cTn id="9" presetID="10" presetClass="entr" presetSubtype="0" fill="hold"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0"/>
          <p:cNvSpPr txBox="1">
            <a:spLocks/>
          </p:cNvSpPr>
          <p:nvPr/>
        </p:nvSpPr>
        <p:spPr>
          <a:xfrm>
            <a:off x="1981199" y="478895"/>
            <a:ext cx="8220075" cy="994306"/>
          </a:xfrm>
          <a:prstGeom prst="roundRect">
            <a:avLst>
              <a:gd name="adj" fmla="val 9641"/>
            </a:avLst>
          </a:prstGeom>
        </p:spPr>
        <p:txBody>
          <a:bodyPr/>
          <a:lst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a:lstStyle>
          <a:p>
            <a:pPr algn="ctr"/>
            <a:r>
              <a:rPr lang="en-US" sz="3600" dirty="0">
                <a:solidFill>
                  <a:schemeClr val="tx1"/>
                </a:solidFill>
                <a:latin typeface="Comic Sans MS" panose="030F0702030302020204" pitchFamily="66" charset="0"/>
              </a:rPr>
              <a:t>Diary Writing Must...</a:t>
            </a:r>
            <a:endParaRPr lang="en-GB" sz="3600" dirty="0">
              <a:solidFill>
                <a:schemeClr val="tx1"/>
              </a:solidFill>
              <a:latin typeface="Comic Sans MS" panose="030F0702030302020204" pitchFamily="66" charset="0"/>
            </a:endParaRPr>
          </a:p>
        </p:txBody>
      </p:sp>
      <p:sp>
        <p:nvSpPr>
          <p:cNvPr id="12" name="Rectangle 11"/>
          <p:cNvSpPr/>
          <p:nvPr/>
        </p:nvSpPr>
        <p:spPr>
          <a:xfrm>
            <a:off x="2591499" y="2242225"/>
            <a:ext cx="7009002" cy="1107996"/>
          </a:xfrm>
          <a:prstGeom prst="rect">
            <a:avLst/>
          </a:prstGeom>
        </p:spPr>
        <p:txBody>
          <a:bodyPr wrap="square">
            <a:spAutoFit/>
          </a:bodyPr>
          <a:lstStyle/>
          <a:p>
            <a:pPr algn="ctr"/>
            <a:r>
              <a:rPr lang="en-US" sz="1600" dirty="0">
                <a:latin typeface="Comic Sans MS" panose="030F0702030302020204" pitchFamily="66" charset="0"/>
              </a:rPr>
              <a:t>These words are special because they tell us the diary is being</a:t>
            </a:r>
            <a:br>
              <a:rPr lang="en-US" sz="1600" dirty="0">
                <a:latin typeface="Comic Sans MS" panose="030F0702030302020204" pitchFamily="66" charset="0"/>
              </a:rPr>
            </a:br>
            <a:r>
              <a:rPr lang="en-US" sz="1600" dirty="0">
                <a:latin typeface="Comic Sans MS" panose="030F0702030302020204" pitchFamily="66" charset="0"/>
              </a:rPr>
              <a:t>written </a:t>
            </a:r>
            <a:r>
              <a:rPr lang="en-US" sz="1600" b="1" dirty="0">
                <a:latin typeface="Comic Sans MS" panose="030F0702030302020204" pitchFamily="66" charset="0"/>
              </a:rPr>
              <a:t>by</a:t>
            </a:r>
            <a:r>
              <a:rPr lang="en-US" sz="1600" dirty="0">
                <a:latin typeface="Comic Sans MS" panose="030F0702030302020204" pitchFamily="66" charset="0"/>
              </a:rPr>
              <a:t> someone and they are talking about </a:t>
            </a:r>
            <a:r>
              <a:rPr lang="en-US" sz="1600" b="1" dirty="0">
                <a:latin typeface="Comic Sans MS" panose="030F0702030302020204" pitchFamily="66" charset="0"/>
              </a:rPr>
              <a:t>themselves</a:t>
            </a:r>
            <a:r>
              <a:rPr lang="en-US" sz="1600" dirty="0">
                <a:latin typeface="Comic Sans MS" panose="030F0702030302020204" pitchFamily="66" charset="0"/>
              </a:rPr>
              <a:t>.</a:t>
            </a:r>
          </a:p>
          <a:p>
            <a:pPr algn="ctr"/>
            <a:r>
              <a:rPr lang="en-US" sz="1600" dirty="0">
                <a:latin typeface="Comic Sans MS" panose="030F0702030302020204" pitchFamily="66" charset="0"/>
              </a:rPr>
              <a:t>We call this kind of writing ‘</a:t>
            </a:r>
            <a:r>
              <a:rPr lang="en-US" sz="1600" b="1" dirty="0">
                <a:latin typeface="Comic Sans MS" panose="030F0702030302020204" pitchFamily="66" charset="0"/>
              </a:rPr>
              <a:t>first person</a:t>
            </a:r>
            <a:r>
              <a:rPr lang="en-US" sz="1600" dirty="0">
                <a:latin typeface="Comic Sans MS" panose="030F0702030302020204" pitchFamily="66" charset="0"/>
              </a:rPr>
              <a:t>’. Look at these two examples. Which one uses the correct words to be written in </a:t>
            </a:r>
            <a:r>
              <a:rPr lang="en-US" dirty="0">
                <a:latin typeface="Comic Sans MS" panose="030F0702030302020204" pitchFamily="66" charset="0"/>
              </a:rPr>
              <a:t>‘</a:t>
            </a:r>
            <a:r>
              <a:rPr lang="en-US" b="1" dirty="0">
                <a:latin typeface="Comic Sans MS" panose="030F0702030302020204" pitchFamily="66" charset="0"/>
              </a:rPr>
              <a:t>first person</a:t>
            </a:r>
            <a:r>
              <a:rPr lang="en-US" dirty="0">
                <a:latin typeface="Comic Sans MS" panose="030F0702030302020204" pitchFamily="66" charset="0"/>
              </a:rPr>
              <a:t>’?</a:t>
            </a:r>
          </a:p>
        </p:txBody>
      </p:sp>
      <p:sp>
        <p:nvSpPr>
          <p:cNvPr id="14" name="Rectangle 13"/>
          <p:cNvSpPr/>
          <p:nvPr/>
        </p:nvSpPr>
        <p:spPr>
          <a:xfrm>
            <a:off x="2465815" y="3373511"/>
            <a:ext cx="7009002" cy="1323439"/>
          </a:xfrm>
          <a:prstGeom prst="rect">
            <a:avLst/>
          </a:prstGeom>
        </p:spPr>
        <p:txBody>
          <a:bodyPr wrap="square">
            <a:spAutoFit/>
          </a:bodyPr>
          <a:lstStyle/>
          <a:p>
            <a:pPr algn="ctr"/>
            <a:r>
              <a:rPr lang="en-US" sz="1600" b="1" dirty="0">
                <a:latin typeface="Comic Sans MS" panose="030F0702030302020204" pitchFamily="66" charset="0"/>
              </a:rPr>
              <a:t>I</a:t>
            </a:r>
            <a:r>
              <a:rPr lang="en-US" sz="1600" dirty="0">
                <a:latin typeface="Comic Sans MS" panose="030F0702030302020204" pitchFamily="66" charset="0"/>
              </a:rPr>
              <a:t> looked around my rainforest home.</a:t>
            </a:r>
            <a:br>
              <a:rPr lang="en-US" sz="1600" dirty="0">
                <a:latin typeface="Comic Sans MS" panose="030F0702030302020204" pitchFamily="66" charset="0"/>
              </a:rPr>
            </a:br>
            <a:r>
              <a:rPr lang="en-US" sz="1600" dirty="0">
                <a:latin typeface="Comic Sans MS" panose="030F0702030302020204" pitchFamily="66" charset="0"/>
              </a:rPr>
              <a:t>When the tree frog climbed up </a:t>
            </a:r>
            <a:r>
              <a:rPr lang="en-US" sz="1600" b="1" dirty="0">
                <a:latin typeface="Comic Sans MS" panose="030F0702030302020204" pitchFamily="66" charset="0"/>
              </a:rPr>
              <a:t>me</a:t>
            </a:r>
            <a:r>
              <a:rPr lang="en-US" sz="1600" dirty="0">
                <a:latin typeface="Comic Sans MS" panose="030F0702030302020204" pitchFamily="66" charset="0"/>
              </a:rPr>
              <a:t>, I felt his tiny feet on my thick bark . </a:t>
            </a:r>
            <a:r>
              <a:rPr lang="en-US" sz="1600" b="1" dirty="0">
                <a:solidFill>
                  <a:schemeClr val="bg1"/>
                </a:solidFill>
                <a:latin typeface="Comic Sans MS" panose="030F0702030302020204" pitchFamily="66" charset="0"/>
              </a:rPr>
              <a:t>First person!</a:t>
            </a:r>
            <a:br>
              <a:rPr lang="en-US" sz="1600" b="1" dirty="0">
                <a:solidFill>
                  <a:schemeClr val="bg1"/>
                </a:solidFill>
                <a:latin typeface="Comic Sans MS" panose="030F0702030302020204" pitchFamily="66" charset="0"/>
              </a:rPr>
            </a:br>
            <a:endParaRPr lang="en-GB" sz="1600" dirty="0">
              <a:solidFill>
                <a:schemeClr val="bg1"/>
              </a:solidFill>
              <a:latin typeface="Comic Sans MS" panose="030F0702030302020204" pitchFamily="66" charset="0"/>
            </a:endParaRPr>
          </a:p>
          <a:p>
            <a:pPr algn="ctr"/>
            <a:r>
              <a:rPr lang="en-US" sz="1600" dirty="0">
                <a:latin typeface="Comic Sans MS" panose="030F0702030302020204" pitchFamily="66" charset="0"/>
              </a:rPr>
              <a:t>     </a:t>
            </a:r>
            <a:endParaRPr lang="en-US" sz="1600" b="1" dirty="0">
              <a:solidFill>
                <a:schemeClr val="accent5"/>
              </a:solidFill>
              <a:latin typeface="Comic Sans MS" panose="030F0702030302020204" pitchFamily="66" charset="0"/>
            </a:endParaRPr>
          </a:p>
        </p:txBody>
      </p:sp>
      <p:grpSp>
        <p:nvGrpSpPr>
          <p:cNvPr id="4" name="Group 3"/>
          <p:cNvGrpSpPr/>
          <p:nvPr/>
        </p:nvGrpSpPr>
        <p:grpSpPr>
          <a:xfrm>
            <a:off x="4093509" y="1222010"/>
            <a:ext cx="4966282" cy="707886"/>
            <a:chOff x="1912690" y="1267188"/>
            <a:chExt cx="4001549" cy="707886"/>
          </a:xfrm>
        </p:grpSpPr>
        <p:sp>
          <p:nvSpPr>
            <p:cNvPr id="5" name="Rectangle 4"/>
            <p:cNvSpPr/>
            <p:nvPr/>
          </p:nvSpPr>
          <p:spPr>
            <a:xfrm>
              <a:off x="1912690" y="1275127"/>
              <a:ext cx="4001549" cy="662730"/>
            </a:xfrm>
            <a:prstGeom prst="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 name="TextBox 5"/>
            <p:cNvSpPr txBox="1"/>
            <p:nvPr/>
          </p:nvSpPr>
          <p:spPr>
            <a:xfrm>
              <a:off x="2033747" y="1267188"/>
              <a:ext cx="3736846" cy="707886"/>
            </a:xfrm>
            <a:prstGeom prst="rect">
              <a:avLst/>
            </a:prstGeom>
            <a:noFill/>
          </p:spPr>
          <p:txBody>
            <a:bodyPr wrap="square" rtlCol="0" anchor="ctr">
              <a:spAutoFit/>
            </a:bodyPr>
            <a:lstStyle/>
            <a:p>
              <a:pPr algn="ctr"/>
              <a:r>
                <a:rPr lang="en-US" sz="2000" b="1" dirty="0">
                  <a:solidFill>
                    <a:schemeClr val="bg1"/>
                  </a:solidFill>
                  <a:latin typeface="Comic Sans MS" panose="030F0702030302020204" pitchFamily="66" charset="0"/>
                </a:rPr>
                <a:t>use the words ‘I’, ‘my’, ‘we’ and ‘our’</a:t>
              </a:r>
            </a:p>
          </p:txBody>
        </p:sp>
      </p:grpSp>
      <p:sp>
        <p:nvSpPr>
          <p:cNvPr id="24" name="Rectangle 23"/>
          <p:cNvSpPr/>
          <p:nvPr/>
        </p:nvSpPr>
        <p:spPr>
          <a:xfrm>
            <a:off x="9422787" y="3612726"/>
            <a:ext cx="1556973" cy="584775"/>
          </a:xfrm>
          <a:prstGeom prst="rect">
            <a:avLst/>
          </a:prstGeom>
        </p:spPr>
        <p:txBody>
          <a:bodyPr wrap="square">
            <a:spAutoFit/>
          </a:bodyPr>
          <a:lstStyle/>
          <a:p>
            <a:r>
              <a:rPr lang="en-US" sz="1600" b="1" dirty="0">
                <a:solidFill>
                  <a:schemeClr val="accent5"/>
                </a:solidFill>
              </a:rPr>
              <a:t>First person!</a:t>
            </a:r>
            <a:br>
              <a:rPr lang="en-US" sz="1600" b="1" dirty="0">
                <a:solidFill>
                  <a:schemeClr val="accent5"/>
                </a:solidFill>
              </a:rPr>
            </a:br>
            <a:endParaRPr lang="en-GB" sz="1600" dirty="0"/>
          </a:p>
        </p:txBody>
      </p:sp>
      <p:sp>
        <p:nvSpPr>
          <p:cNvPr id="27" name="Rectangle 26"/>
          <p:cNvSpPr/>
          <p:nvPr/>
        </p:nvSpPr>
        <p:spPr>
          <a:xfrm>
            <a:off x="2109004" y="4085374"/>
            <a:ext cx="7973992" cy="830997"/>
          </a:xfrm>
          <a:prstGeom prst="rect">
            <a:avLst/>
          </a:prstGeom>
        </p:spPr>
        <p:txBody>
          <a:bodyPr wrap="square">
            <a:spAutoFit/>
          </a:bodyPr>
          <a:lstStyle/>
          <a:p>
            <a:pPr algn="ctr"/>
            <a:r>
              <a:rPr lang="en-US" sz="1600" b="1" dirty="0">
                <a:latin typeface="Comic Sans MS" panose="030F0702030302020204" pitchFamily="66" charset="0"/>
              </a:rPr>
              <a:t>She </a:t>
            </a:r>
            <a:r>
              <a:rPr lang="en-US" sz="1600" dirty="0">
                <a:latin typeface="Comic Sans MS" panose="030F0702030302020204" pitchFamily="66" charset="0"/>
              </a:rPr>
              <a:t>looked around </a:t>
            </a:r>
            <a:r>
              <a:rPr lang="en-US" sz="1600" b="1" dirty="0">
                <a:latin typeface="Comic Sans MS" panose="030F0702030302020204" pitchFamily="66" charset="0"/>
              </a:rPr>
              <a:t>her </a:t>
            </a:r>
            <a:r>
              <a:rPr lang="en-US" sz="1600" dirty="0">
                <a:latin typeface="Comic Sans MS" panose="030F0702030302020204" pitchFamily="66" charset="0"/>
              </a:rPr>
              <a:t>rainforest home</a:t>
            </a:r>
            <a:r>
              <a:rPr lang="en-US" sz="1600" b="1" dirty="0">
                <a:latin typeface="Comic Sans MS" panose="030F0702030302020204" pitchFamily="66" charset="0"/>
              </a:rPr>
              <a:t>. </a:t>
            </a:r>
          </a:p>
          <a:p>
            <a:pPr algn="ctr"/>
            <a:r>
              <a:rPr lang="en-US" sz="1600" dirty="0">
                <a:latin typeface="Comic Sans MS" panose="030F0702030302020204" pitchFamily="66" charset="0"/>
              </a:rPr>
              <a:t>When the tree frog climbed up </a:t>
            </a:r>
            <a:r>
              <a:rPr lang="en-US" sz="1600" b="1" dirty="0">
                <a:latin typeface="Comic Sans MS" panose="030F0702030302020204" pitchFamily="66" charset="0"/>
              </a:rPr>
              <a:t>her, she </a:t>
            </a:r>
            <a:r>
              <a:rPr lang="en-US" sz="1600" dirty="0">
                <a:latin typeface="Comic Sans MS" panose="030F0702030302020204" pitchFamily="66" charset="0"/>
              </a:rPr>
              <a:t>felt his tiny feet on </a:t>
            </a:r>
            <a:r>
              <a:rPr lang="en-US" sz="1600" b="1" dirty="0">
                <a:latin typeface="Comic Sans MS" panose="030F0702030302020204" pitchFamily="66" charset="0"/>
              </a:rPr>
              <a:t>her </a:t>
            </a:r>
            <a:r>
              <a:rPr lang="en-US" sz="1600" dirty="0">
                <a:latin typeface="Comic Sans MS" panose="030F0702030302020204" pitchFamily="66" charset="0"/>
              </a:rPr>
              <a:t>thick bark</a:t>
            </a:r>
            <a:r>
              <a:rPr lang="en-US" sz="1600" b="1" dirty="0">
                <a:latin typeface="Comic Sans MS" panose="030F0702030302020204" pitchFamily="66" charset="0"/>
              </a:rPr>
              <a:t>.</a:t>
            </a:r>
            <a:r>
              <a:rPr lang="en-US" sz="1600" dirty="0">
                <a:latin typeface="Comic Sans MS" panose="030F0702030302020204" pitchFamily="66" charset="0"/>
              </a:rPr>
              <a:t> </a:t>
            </a:r>
            <a:r>
              <a:rPr lang="en-US" sz="1600" b="1" dirty="0">
                <a:solidFill>
                  <a:schemeClr val="bg1"/>
                </a:solidFill>
              </a:rPr>
              <a:t>Not first person!</a:t>
            </a:r>
            <a:endParaRPr lang="en-GB" sz="1600" b="1" dirty="0">
              <a:solidFill>
                <a:schemeClr val="bg1"/>
              </a:solidFill>
            </a:endParaRPr>
          </a:p>
        </p:txBody>
      </p:sp>
      <p:sp>
        <p:nvSpPr>
          <p:cNvPr id="26" name="Rectangle 25"/>
          <p:cNvSpPr/>
          <p:nvPr/>
        </p:nvSpPr>
        <p:spPr>
          <a:xfrm>
            <a:off x="9594689" y="4347879"/>
            <a:ext cx="1584793" cy="338554"/>
          </a:xfrm>
          <a:prstGeom prst="rect">
            <a:avLst/>
          </a:prstGeom>
        </p:spPr>
        <p:txBody>
          <a:bodyPr wrap="none">
            <a:spAutoFit/>
          </a:bodyPr>
          <a:lstStyle/>
          <a:p>
            <a:r>
              <a:rPr lang="en-US" sz="1600" b="1" dirty="0">
                <a:solidFill>
                  <a:schemeClr val="accent5"/>
                </a:solidFill>
              </a:rPr>
              <a:t>Not first person!</a:t>
            </a:r>
            <a:endParaRPr lang="en-GB" sz="1600" dirty="0"/>
          </a:p>
        </p:txBody>
      </p:sp>
      <p:pic>
        <p:nvPicPr>
          <p:cNvPr id="16" name="Picture 15"/>
          <p:cNvPicPr>
            <a:picLocks noChangeAspect="1"/>
          </p:cNvPicPr>
          <p:nvPr/>
        </p:nvPicPr>
        <p:blipFill>
          <a:blip r:embed="rId2"/>
          <a:stretch>
            <a:fillRect/>
          </a:stretch>
        </p:blipFill>
        <p:spPr>
          <a:xfrm>
            <a:off x="5631591" y="4875465"/>
            <a:ext cx="919289" cy="1013094"/>
          </a:xfrm>
          <a:prstGeom prst="rect">
            <a:avLst/>
          </a:prstGeom>
        </p:spPr>
      </p:pic>
    </p:spTree>
    <p:extLst>
      <p:ext uri="{BB962C8B-B14F-4D97-AF65-F5344CB8AC3E}">
        <p14:creationId xmlns:p14="http://schemas.microsoft.com/office/powerpoint/2010/main" val="8600841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fade">
                                      <p:cBhvr>
                                        <p:cTn id="7" dur="1000"/>
                                        <p:tgtEl>
                                          <p:spTgt spid="1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2">
                                            <p:txEl>
                                              <p:pRg st="1" end="1"/>
                                            </p:txEl>
                                          </p:spTgt>
                                        </p:tgtEl>
                                        <p:attrNameLst>
                                          <p:attrName>style.visibility</p:attrName>
                                        </p:attrNameLst>
                                      </p:cBhvr>
                                      <p:to>
                                        <p:strVal val="visible"/>
                                      </p:to>
                                    </p:set>
                                    <p:animEffect transition="in" filter="fade">
                                      <p:cBhvr>
                                        <p:cTn id="12" dur="1000"/>
                                        <p:tgtEl>
                                          <p:spTgt spid="1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4">
                                            <p:txEl>
                                              <p:pRg st="0" end="0"/>
                                            </p:txEl>
                                          </p:spTgt>
                                        </p:tgtEl>
                                        <p:attrNameLst>
                                          <p:attrName>style.visibility</p:attrName>
                                        </p:attrNameLst>
                                      </p:cBhvr>
                                      <p:to>
                                        <p:strVal val="visible"/>
                                      </p:to>
                                    </p:set>
                                    <p:animEffect transition="in" filter="fade">
                                      <p:cBhvr>
                                        <p:cTn id="17" dur="500"/>
                                        <p:tgtEl>
                                          <p:spTgt spid="14">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4">
                                            <p:txEl>
                                              <p:pRg st="1" end="1"/>
                                            </p:txEl>
                                          </p:spTgt>
                                        </p:tgtEl>
                                        <p:attrNameLst>
                                          <p:attrName>style.visibility</p:attrName>
                                        </p:attrNameLst>
                                      </p:cBhvr>
                                      <p:to>
                                        <p:strVal val="visible"/>
                                      </p:to>
                                    </p:set>
                                    <p:animEffect transition="in" filter="fade">
                                      <p:cBhvr>
                                        <p:cTn id="22" dur="500"/>
                                        <p:tgtEl>
                                          <p:spTgt spid="14">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7"/>
                                        </p:tgtEl>
                                        <p:attrNameLst>
                                          <p:attrName>style.visibility</p:attrName>
                                        </p:attrNameLst>
                                      </p:cBhvr>
                                      <p:to>
                                        <p:strVal val="visible"/>
                                      </p:to>
                                    </p:set>
                                    <p:animEffect transition="in" filter="fade">
                                      <p:cBhvr>
                                        <p:cTn id="27" dur="500"/>
                                        <p:tgtEl>
                                          <p:spTgt spid="27"/>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24">
                                            <p:txEl>
                                              <p:pRg st="0" end="0"/>
                                            </p:txEl>
                                          </p:spTgt>
                                        </p:tgtEl>
                                        <p:attrNameLst>
                                          <p:attrName>style.visibility</p:attrName>
                                        </p:attrNameLst>
                                      </p:cBhvr>
                                      <p:to>
                                        <p:strVal val="visible"/>
                                      </p:to>
                                    </p:set>
                                    <p:animEffect transition="in" filter="fade">
                                      <p:cBhvr>
                                        <p:cTn id="32" dur="500"/>
                                        <p:tgtEl>
                                          <p:spTgt spid="24">
                                            <p:txEl>
                                              <p:pRg st="0" end="0"/>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26"/>
                                        </p:tgtEl>
                                        <p:attrNameLst>
                                          <p:attrName>style.visibility</p:attrName>
                                        </p:attrNameLst>
                                      </p:cBhvr>
                                      <p:to>
                                        <p:strVal val="visible"/>
                                      </p:to>
                                    </p:set>
                                    <p:animEffect transition="in" filter="fade">
                                      <p:cBhvr>
                                        <p:cTn id="37"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2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0"/>
          <p:cNvSpPr txBox="1">
            <a:spLocks/>
          </p:cNvSpPr>
          <p:nvPr/>
        </p:nvSpPr>
        <p:spPr>
          <a:xfrm>
            <a:off x="1981199" y="478895"/>
            <a:ext cx="8220075" cy="994306"/>
          </a:xfrm>
          <a:prstGeom prst="roundRect">
            <a:avLst>
              <a:gd name="adj" fmla="val 9641"/>
            </a:avLst>
          </a:prstGeom>
        </p:spPr>
        <p:txBody>
          <a:bodyPr/>
          <a:lst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a:lstStyle>
          <a:p>
            <a:pPr algn="ctr"/>
            <a:r>
              <a:rPr lang="en-US" sz="3600" dirty="0">
                <a:solidFill>
                  <a:schemeClr val="tx1"/>
                </a:solidFill>
                <a:latin typeface="Comic Sans MS" panose="030F0702030302020204" pitchFamily="66" charset="0"/>
              </a:rPr>
              <a:t>Diary Writing Must...</a:t>
            </a:r>
            <a:endParaRPr lang="en-GB" sz="3600" dirty="0">
              <a:solidFill>
                <a:schemeClr val="tx1"/>
              </a:solidFill>
              <a:latin typeface="Comic Sans MS" panose="030F0702030302020204" pitchFamily="66" charset="0"/>
            </a:endParaRPr>
          </a:p>
        </p:txBody>
      </p:sp>
      <p:sp>
        <p:nvSpPr>
          <p:cNvPr id="11" name="Rectangle 10"/>
          <p:cNvSpPr/>
          <p:nvPr/>
        </p:nvSpPr>
        <p:spPr>
          <a:xfrm>
            <a:off x="2279651" y="3189768"/>
            <a:ext cx="7632700" cy="1815882"/>
          </a:xfrm>
          <a:prstGeom prst="rect">
            <a:avLst/>
          </a:prstGeom>
        </p:spPr>
        <p:txBody>
          <a:bodyPr wrap="square">
            <a:spAutoFit/>
          </a:bodyPr>
          <a:lstStyle/>
          <a:p>
            <a:pPr algn="ctr"/>
            <a:r>
              <a:rPr lang="en-GB" sz="1600" dirty="0">
                <a:latin typeface="Comic Sans MS" panose="030F0702030302020204" pitchFamily="66" charset="0"/>
              </a:rPr>
              <a:t>Look at the sentence below. How would you change it into the past tense?</a:t>
            </a:r>
          </a:p>
          <a:p>
            <a:pPr algn="ctr"/>
            <a:endParaRPr lang="en-GB" sz="1600" dirty="0">
              <a:latin typeface="Comic Sans MS" panose="030F0702030302020204" pitchFamily="66" charset="0"/>
            </a:endParaRPr>
          </a:p>
          <a:p>
            <a:pPr algn="ctr"/>
            <a:r>
              <a:rPr lang="en-GB" sz="1600" dirty="0">
                <a:latin typeface="Comic Sans MS" panose="030F0702030302020204" pitchFamily="66" charset="0"/>
              </a:rPr>
              <a:t>I can not sleep very well as I am so excited about seeing the animals today! I wake up at 5am and look around me…</a:t>
            </a:r>
          </a:p>
          <a:p>
            <a:pPr algn="ctr"/>
            <a:endParaRPr lang="en-GB" sz="1600" dirty="0">
              <a:latin typeface="Comic Sans MS" panose="030F0702030302020204" pitchFamily="66" charset="0"/>
            </a:endParaRPr>
          </a:p>
          <a:p>
            <a:pPr algn="ctr"/>
            <a:r>
              <a:rPr lang="en-GB" sz="1600" dirty="0">
                <a:latin typeface="Comic Sans MS" panose="030F0702030302020204" pitchFamily="66" charset="0"/>
              </a:rPr>
              <a:t>I </a:t>
            </a:r>
            <a:r>
              <a:rPr lang="en-GB" sz="1600" b="1" dirty="0">
                <a:solidFill>
                  <a:srgbClr val="18A0DB"/>
                </a:solidFill>
                <a:latin typeface="Comic Sans MS" panose="030F0702030302020204" pitchFamily="66" charset="0"/>
              </a:rPr>
              <a:t>could</a:t>
            </a:r>
            <a:r>
              <a:rPr lang="en-GB" sz="1600" dirty="0">
                <a:latin typeface="Comic Sans MS" panose="030F0702030302020204" pitchFamily="66" charset="0"/>
              </a:rPr>
              <a:t> not sleep very well as I </a:t>
            </a:r>
            <a:r>
              <a:rPr lang="en-GB" sz="1600" b="1" dirty="0">
                <a:solidFill>
                  <a:srgbClr val="18A0DB"/>
                </a:solidFill>
                <a:latin typeface="Comic Sans MS" panose="030F0702030302020204" pitchFamily="66" charset="0"/>
              </a:rPr>
              <a:t>was</a:t>
            </a:r>
            <a:r>
              <a:rPr lang="en-GB" sz="1600" dirty="0">
                <a:latin typeface="Comic Sans MS" panose="030F0702030302020204" pitchFamily="66" charset="0"/>
              </a:rPr>
              <a:t> so excited about seeing the animals today! I </a:t>
            </a:r>
            <a:r>
              <a:rPr lang="en-GB" sz="1600" b="1" dirty="0">
                <a:solidFill>
                  <a:srgbClr val="18A0DB"/>
                </a:solidFill>
                <a:latin typeface="Comic Sans MS" panose="030F0702030302020204" pitchFamily="66" charset="0"/>
              </a:rPr>
              <a:t>woke</a:t>
            </a:r>
            <a:r>
              <a:rPr lang="en-GB" sz="1600" dirty="0">
                <a:latin typeface="Comic Sans MS" panose="030F0702030302020204" pitchFamily="66" charset="0"/>
              </a:rPr>
              <a:t> up at 5am and </a:t>
            </a:r>
            <a:r>
              <a:rPr lang="en-GB" sz="1600" b="1" dirty="0">
                <a:solidFill>
                  <a:srgbClr val="18A0DB"/>
                </a:solidFill>
                <a:latin typeface="Comic Sans MS" panose="030F0702030302020204" pitchFamily="66" charset="0"/>
              </a:rPr>
              <a:t>looked </a:t>
            </a:r>
            <a:r>
              <a:rPr lang="en-GB" sz="1600" dirty="0">
                <a:latin typeface="Comic Sans MS" panose="030F0702030302020204" pitchFamily="66" charset="0"/>
              </a:rPr>
              <a:t>around me…</a:t>
            </a:r>
          </a:p>
        </p:txBody>
      </p:sp>
      <p:sp>
        <p:nvSpPr>
          <p:cNvPr id="12" name="Rectangle 11"/>
          <p:cNvSpPr/>
          <p:nvPr/>
        </p:nvSpPr>
        <p:spPr>
          <a:xfrm>
            <a:off x="3081208" y="2214626"/>
            <a:ext cx="6029587" cy="830997"/>
          </a:xfrm>
          <a:prstGeom prst="rect">
            <a:avLst/>
          </a:prstGeom>
        </p:spPr>
        <p:txBody>
          <a:bodyPr wrap="square">
            <a:spAutoFit/>
          </a:bodyPr>
          <a:lstStyle/>
          <a:p>
            <a:r>
              <a:rPr lang="en-GB" sz="1600" dirty="0">
                <a:latin typeface="Comic Sans MS" panose="030F0702030302020204" pitchFamily="66" charset="0"/>
              </a:rPr>
              <a:t>When we write a diary, we write in the past tense. This is because we are writing about something that has </a:t>
            </a:r>
            <a:br>
              <a:rPr lang="en-GB" sz="1600" dirty="0">
                <a:latin typeface="Comic Sans MS" panose="030F0702030302020204" pitchFamily="66" charset="0"/>
              </a:rPr>
            </a:br>
            <a:r>
              <a:rPr lang="en-GB" sz="1600" dirty="0">
                <a:latin typeface="Comic Sans MS" panose="030F0702030302020204" pitchFamily="66" charset="0"/>
              </a:rPr>
              <a:t>already happened.</a:t>
            </a:r>
          </a:p>
        </p:txBody>
      </p:sp>
      <p:grpSp>
        <p:nvGrpSpPr>
          <p:cNvPr id="15" name="Group 14"/>
          <p:cNvGrpSpPr/>
          <p:nvPr/>
        </p:nvGrpSpPr>
        <p:grpSpPr>
          <a:xfrm>
            <a:off x="3132209" y="1035172"/>
            <a:ext cx="5927582" cy="1111542"/>
            <a:chOff x="1152726" y="1035172"/>
            <a:chExt cx="5927582" cy="1111542"/>
          </a:xfrm>
        </p:grpSpPr>
        <p:grpSp>
          <p:nvGrpSpPr>
            <p:cNvPr id="16" name="Group 15"/>
            <p:cNvGrpSpPr/>
            <p:nvPr/>
          </p:nvGrpSpPr>
          <p:grpSpPr>
            <a:xfrm>
              <a:off x="2114026" y="1229949"/>
              <a:ext cx="4966282" cy="662730"/>
              <a:chOff x="1912690" y="1275127"/>
              <a:chExt cx="4001549" cy="662730"/>
            </a:xfrm>
          </p:grpSpPr>
          <p:sp>
            <p:nvSpPr>
              <p:cNvPr id="18" name="Rectangle 17"/>
              <p:cNvSpPr/>
              <p:nvPr/>
            </p:nvSpPr>
            <p:spPr>
              <a:xfrm>
                <a:off x="1912690" y="1275127"/>
                <a:ext cx="4001549" cy="662730"/>
              </a:xfrm>
              <a:prstGeom prst="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9" name="TextBox 18"/>
              <p:cNvSpPr txBox="1"/>
              <p:nvPr/>
            </p:nvSpPr>
            <p:spPr>
              <a:xfrm>
                <a:off x="2033747" y="1421076"/>
                <a:ext cx="3736846" cy="400110"/>
              </a:xfrm>
              <a:prstGeom prst="rect">
                <a:avLst/>
              </a:prstGeom>
              <a:noFill/>
            </p:spPr>
            <p:txBody>
              <a:bodyPr wrap="square" rtlCol="0" anchor="ctr">
                <a:spAutoFit/>
              </a:bodyPr>
              <a:lstStyle/>
              <a:p>
                <a:pPr algn="ctr"/>
                <a:r>
                  <a:rPr lang="en-GB" sz="2000" b="1" dirty="0">
                    <a:solidFill>
                      <a:schemeClr val="bg1"/>
                    </a:solidFill>
                    <a:latin typeface="Comic Sans MS" panose="030F0702030302020204" pitchFamily="66" charset="0"/>
                  </a:rPr>
                  <a:t>be written in the past tense</a:t>
                </a:r>
              </a:p>
            </p:txBody>
          </p:sp>
        </p:grpSp>
        <p:sp>
          <p:nvSpPr>
            <p:cNvPr id="17" name="Oval 16"/>
            <p:cNvSpPr/>
            <p:nvPr/>
          </p:nvSpPr>
          <p:spPr>
            <a:xfrm>
              <a:off x="1152726" y="1035172"/>
              <a:ext cx="1111542" cy="1111542"/>
            </a:xfrm>
            <a:prstGeom prst="ellipse">
              <a:avLst/>
            </a:prstGeom>
            <a:solidFill>
              <a:schemeClr val="bg1"/>
            </a:solidFill>
            <a:ln w="28575">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257887" y="1027432"/>
            <a:ext cx="860186" cy="1216473"/>
          </a:xfrm>
          <a:prstGeom prst="rect">
            <a:avLst/>
          </a:prstGeom>
        </p:spPr>
      </p:pic>
    </p:spTree>
    <p:extLst>
      <p:ext uri="{BB962C8B-B14F-4D97-AF65-F5344CB8AC3E}">
        <p14:creationId xmlns:p14="http://schemas.microsoft.com/office/powerpoint/2010/main" val="28217178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fade">
                                      <p:cBhvr>
                                        <p:cTn id="7" dur="500"/>
                                        <p:tgtEl>
                                          <p:spTgt spid="1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1">
                                            <p:txEl>
                                              <p:pRg st="0" end="0"/>
                                            </p:txEl>
                                          </p:spTgt>
                                        </p:tgtEl>
                                        <p:attrNameLst>
                                          <p:attrName>style.visibility</p:attrName>
                                        </p:attrNameLst>
                                      </p:cBhvr>
                                      <p:to>
                                        <p:strVal val="visible"/>
                                      </p:to>
                                    </p:set>
                                    <p:animEffect transition="in" filter="fade">
                                      <p:cBhvr>
                                        <p:cTn id="12" dur="500"/>
                                        <p:tgtEl>
                                          <p:spTgt spid="11">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1">
                                            <p:txEl>
                                              <p:pRg st="2" end="2"/>
                                            </p:txEl>
                                          </p:spTgt>
                                        </p:tgtEl>
                                        <p:attrNameLst>
                                          <p:attrName>style.visibility</p:attrName>
                                        </p:attrNameLst>
                                      </p:cBhvr>
                                      <p:to>
                                        <p:strVal val="visible"/>
                                      </p:to>
                                    </p:set>
                                    <p:animEffect transition="in" filter="fade">
                                      <p:cBhvr>
                                        <p:cTn id="17" dur="500"/>
                                        <p:tgtEl>
                                          <p:spTgt spid="11">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1">
                                            <p:txEl>
                                              <p:pRg st="4" end="4"/>
                                            </p:txEl>
                                          </p:spTgt>
                                        </p:tgtEl>
                                        <p:attrNameLst>
                                          <p:attrName>style.visibility</p:attrName>
                                        </p:attrNameLst>
                                      </p:cBhvr>
                                      <p:to>
                                        <p:strVal val="visible"/>
                                      </p:to>
                                    </p:set>
                                    <p:animEffect transition="in" filter="fade">
                                      <p:cBhvr>
                                        <p:cTn id="22" dur="500"/>
                                        <p:tgtEl>
                                          <p:spTgt spid="11">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0"/>
          <p:cNvSpPr txBox="1">
            <a:spLocks/>
          </p:cNvSpPr>
          <p:nvPr/>
        </p:nvSpPr>
        <p:spPr>
          <a:xfrm>
            <a:off x="1981199" y="478895"/>
            <a:ext cx="8220075" cy="994306"/>
          </a:xfrm>
          <a:prstGeom prst="roundRect">
            <a:avLst>
              <a:gd name="adj" fmla="val 9641"/>
            </a:avLst>
          </a:prstGeom>
        </p:spPr>
        <p:txBody>
          <a:bodyPr/>
          <a:lst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a:lstStyle>
          <a:p>
            <a:pPr algn="ctr"/>
            <a:r>
              <a:rPr lang="en-US" sz="3600" dirty="0">
                <a:solidFill>
                  <a:schemeClr val="tx1"/>
                </a:solidFill>
                <a:latin typeface="Comic Sans MS" panose="030F0702030302020204" pitchFamily="66" charset="0"/>
              </a:rPr>
              <a:t>Diary Writing Must...</a:t>
            </a:r>
            <a:endParaRPr lang="en-GB" sz="3600" dirty="0">
              <a:solidFill>
                <a:schemeClr val="tx1"/>
              </a:solidFill>
              <a:latin typeface="Comic Sans MS" panose="030F0702030302020204" pitchFamily="66" charset="0"/>
            </a:endParaRPr>
          </a:p>
        </p:txBody>
      </p:sp>
      <p:sp>
        <p:nvSpPr>
          <p:cNvPr id="12" name="Rectangle 11"/>
          <p:cNvSpPr/>
          <p:nvPr/>
        </p:nvSpPr>
        <p:spPr>
          <a:xfrm>
            <a:off x="2835544" y="2181659"/>
            <a:ext cx="6520912" cy="830997"/>
          </a:xfrm>
          <a:prstGeom prst="rect">
            <a:avLst/>
          </a:prstGeom>
        </p:spPr>
        <p:txBody>
          <a:bodyPr wrap="square">
            <a:spAutoFit/>
          </a:bodyPr>
          <a:lstStyle/>
          <a:p>
            <a:pPr algn="ctr"/>
            <a:r>
              <a:rPr lang="en-US" sz="1600" dirty="0">
                <a:latin typeface="Comic Sans MS" panose="030F0702030302020204" pitchFamily="66" charset="0"/>
              </a:rPr>
              <a:t>A diary is usually describing lots of events.</a:t>
            </a:r>
            <a:br>
              <a:rPr lang="en-US" sz="1600" dirty="0">
                <a:latin typeface="Comic Sans MS" panose="030F0702030302020204" pitchFamily="66" charset="0"/>
              </a:rPr>
            </a:br>
            <a:r>
              <a:rPr lang="en-US" sz="1600" dirty="0">
                <a:latin typeface="Comic Sans MS" panose="030F0702030302020204" pitchFamily="66" charset="0"/>
              </a:rPr>
              <a:t>To make sense of when these events happened it is helpful to include time linking words, such as ‘next’, ‘first’ and ‘then’.</a:t>
            </a:r>
          </a:p>
        </p:txBody>
      </p:sp>
      <p:grpSp>
        <p:nvGrpSpPr>
          <p:cNvPr id="4" name="Group 3"/>
          <p:cNvGrpSpPr/>
          <p:nvPr/>
        </p:nvGrpSpPr>
        <p:grpSpPr>
          <a:xfrm>
            <a:off x="3382597" y="1119258"/>
            <a:ext cx="6295181" cy="707886"/>
            <a:chOff x="1912691" y="1252283"/>
            <a:chExt cx="3671513" cy="707886"/>
          </a:xfrm>
        </p:grpSpPr>
        <p:sp>
          <p:nvSpPr>
            <p:cNvPr id="5" name="Rectangle 4"/>
            <p:cNvSpPr/>
            <p:nvPr/>
          </p:nvSpPr>
          <p:spPr>
            <a:xfrm>
              <a:off x="1912691" y="1275127"/>
              <a:ext cx="3671513" cy="662730"/>
            </a:xfrm>
            <a:prstGeom prst="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 name="TextBox 5"/>
            <p:cNvSpPr txBox="1"/>
            <p:nvPr/>
          </p:nvSpPr>
          <p:spPr>
            <a:xfrm>
              <a:off x="2027271" y="1252283"/>
              <a:ext cx="3556933" cy="707886"/>
            </a:xfrm>
            <a:prstGeom prst="rect">
              <a:avLst/>
            </a:prstGeom>
            <a:noFill/>
          </p:spPr>
          <p:txBody>
            <a:bodyPr wrap="square" rtlCol="0" anchor="ctr">
              <a:spAutoFit/>
            </a:bodyPr>
            <a:lstStyle/>
            <a:p>
              <a:pPr algn="ctr"/>
              <a:r>
                <a:rPr lang="en-US" sz="2000" b="1" dirty="0">
                  <a:solidFill>
                    <a:schemeClr val="bg1"/>
                  </a:solidFill>
                  <a:latin typeface="Comic Sans MS" panose="030F0702030302020204" pitchFamily="66" charset="0"/>
                </a:rPr>
                <a:t>use time linking words, e.g. ‘next’, ‘first’ and ‘then’</a:t>
              </a:r>
            </a:p>
          </p:txBody>
        </p:sp>
      </p:grpSp>
      <p:sp>
        <p:nvSpPr>
          <p:cNvPr id="7" name="Oval 6"/>
          <p:cNvSpPr/>
          <p:nvPr/>
        </p:nvSpPr>
        <p:spPr>
          <a:xfrm>
            <a:off x="2397652" y="903049"/>
            <a:ext cx="1111542" cy="1111542"/>
          </a:xfrm>
          <a:prstGeom prst="ellipse">
            <a:avLst/>
          </a:prstGeom>
          <a:solidFill>
            <a:schemeClr val="bg1"/>
          </a:solidFill>
          <a:ln w="28575">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7" name="Rectangle 26"/>
          <p:cNvSpPr/>
          <p:nvPr/>
        </p:nvSpPr>
        <p:spPr>
          <a:xfrm>
            <a:off x="2830779" y="3017713"/>
            <a:ext cx="6520912" cy="584775"/>
          </a:xfrm>
          <a:prstGeom prst="rect">
            <a:avLst/>
          </a:prstGeom>
        </p:spPr>
        <p:txBody>
          <a:bodyPr wrap="square">
            <a:spAutoFit/>
          </a:bodyPr>
          <a:lstStyle/>
          <a:p>
            <a:pPr algn="ctr"/>
            <a:r>
              <a:rPr lang="en-US" sz="1600" dirty="0">
                <a:latin typeface="Comic Sans MS" panose="030F0702030302020204" pitchFamily="66" charset="0"/>
              </a:rPr>
              <a:t>If we just use one word, such as ‘and’ to link the events</a:t>
            </a:r>
            <a:br>
              <a:rPr lang="en-US" sz="1600" dirty="0">
                <a:latin typeface="Comic Sans MS" panose="030F0702030302020204" pitchFamily="66" charset="0"/>
              </a:rPr>
            </a:br>
            <a:r>
              <a:rPr lang="en-US" sz="1600" dirty="0">
                <a:latin typeface="Comic Sans MS" panose="030F0702030302020204" pitchFamily="66" charset="0"/>
              </a:rPr>
              <a:t>in our diary it can get very boring!</a:t>
            </a:r>
          </a:p>
        </p:txBody>
      </p:sp>
      <p:sp>
        <p:nvSpPr>
          <p:cNvPr id="2" name="Rectangle 1"/>
          <p:cNvSpPr/>
          <p:nvPr/>
        </p:nvSpPr>
        <p:spPr>
          <a:xfrm>
            <a:off x="2194549" y="3602487"/>
            <a:ext cx="7793372" cy="1107996"/>
          </a:xfrm>
          <a:prstGeom prst="rect">
            <a:avLst/>
          </a:prstGeom>
        </p:spPr>
        <p:txBody>
          <a:bodyPr wrap="square">
            <a:spAutoFit/>
          </a:bodyPr>
          <a:lstStyle/>
          <a:p>
            <a:pPr algn="ctr"/>
            <a:r>
              <a:rPr lang="en-US" sz="1600" dirty="0">
                <a:latin typeface="Comic Sans MS" panose="030F0702030302020204" pitchFamily="66" charset="0"/>
              </a:rPr>
              <a:t>Look at the example below. Can you think of different time words the writer could use at the start of each sentence to make their diary entry more interesting?</a:t>
            </a:r>
            <a:endParaRPr lang="en-US" sz="1400" dirty="0">
              <a:latin typeface="Comic Sans MS" panose="030F0702030302020204" pitchFamily="66" charset="0"/>
            </a:endParaRPr>
          </a:p>
          <a:p>
            <a:endParaRPr lang="en-US" dirty="0"/>
          </a:p>
        </p:txBody>
      </p:sp>
      <p:pic>
        <p:nvPicPr>
          <p:cNvPr id="8" name="Picture 7"/>
          <p:cNvPicPr>
            <a:picLocks noChangeAspect="1"/>
          </p:cNvPicPr>
          <p:nvPr/>
        </p:nvPicPr>
        <p:blipFill rotWithShape="1">
          <a:blip r:embed="rId2" cstate="print">
            <a:extLst>
              <a:ext uri="{28A0092B-C50C-407E-A947-70E740481C1C}">
                <a14:useLocalDpi xmlns:a14="http://schemas.microsoft.com/office/drawing/2010/main" val="0"/>
              </a:ext>
            </a:extLst>
          </a:blip>
          <a:srcRect l="-32352" t="4620" r="-32352" b="6508"/>
          <a:stretch/>
        </p:blipFill>
        <p:spPr>
          <a:xfrm>
            <a:off x="2397652" y="914656"/>
            <a:ext cx="1111542" cy="1098545"/>
          </a:xfrm>
          <a:prstGeom prst="ellipse">
            <a:avLst/>
          </a:prstGeom>
        </p:spPr>
      </p:pic>
    </p:spTree>
    <p:extLst>
      <p:ext uri="{BB962C8B-B14F-4D97-AF65-F5344CB8AC3E}">
        <p14:creationId xmlns:p14="http://schemas.microsoft.com/office/powerpoint/2010/main" val="31722237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7"/>
                                        </p:tgtEl>
                                        <p:attrNameLst>
                                          <p:attrName>style.visibility</p:attrName>
                                        </p:attrNameLst>
                                      </p:cBhvr>
                                      <p:to>
                                        <p:strVal val="visible"/>
                                      </p:to>
                                    </p:set>
                                    <p:animEffect transition="in" filter="fade">
                                      <p:cBhvr>
                                        <p:cTn id="12" dur="1000"/>
                                        <p:tgtEl>
                                          <p:spTgt spid="2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27" grpId="0"/>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0"/>
          <p:cNvSpPr txBox="1">
            <a:spLocks/>
          </p:cNvSpPr>
          <p:nvPr/>
        </p:nvSpPr>
        <p:spPr>
          <a:xfrm>
            <a:off x="1981199" y="478895"/>
            <a:ext cx="8220075" cy="994306"/>
          </a:xfrm>
          <a:prstGeom prst="roundRect">
            <a:avLst>
              <a:gd name="adj" fmla="val 9641"/>
            </a:avLst>
          </a:prstGeom>
        </p:spPr>
        <p:txBody>
          <a:bodyPr/>
          <a:lst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a:lstStyle>
          <a:p>
            <a:pPr algn="ctr"/>
            <a:r>
              <a:rPr lang="en-US" sz="3600" dirty="0">
                <a:solidFill>
                  <a:schemeClr val="tx1"/>
                </a:solidFill>
                <a:latin typeface="Comic Sans MS" panose="030F0702030302020204" pitchFamily="66" charset="0"/>
              </a:rPr>
              <a:t>Diary Writing Must...</a:t>
            </a:r>
            <a:endParaRPr lang="en-GB" sz="3600" dirty="0">
              <a:solidFill>
                <a:schemeClr val="tx1"/>
              </a:solidFill>
              <a:latin typeface="Comic Sans MS" panose="030F0702030302020204" pitchFamily="66" charset="0"/>
            </a:endParaRPr>
          </a:p>
        </p:txBody>
      </p:sp>
      <p:sp>
        <p:nvSpPr>
          <p:cNvPr id="12" name="Rectangle 11"/>
          <p:cNvSpPr/>
          <p:nvPr/>
        </p:nvSpPr>
        <p:spPr>
          <a:xfrm>
            <a:off x="3770918" y="1988666"/>
            <a:ext cx="4650167" cy="1569660"/>
          </a:xfrm>
          <a:prstGeom prst="rect">
            <a:avLst/>
          </a:prstGeom>
        </p:spPr>
        <p:txBody>
          <a:bodyPr wrap="square">
            <a:spAutoFit/>
          </a:bodyPr>
          <a:lstStyle/>
          <a:p>
            <a:pPr algn="ctr"/>
            <a:r>
              <a:rPr lang="en-US" sz="2400" dirty="0">
                <a:latin typeface="Comic Sans MS" panose="030F0702030302020204" pitchFamily="66" charset="0"/>
              </a:rPr>
              <a:t>When we write a diary, we have to make</a:t>
            </a:r>
            <a:br>
              <a:rPr lang="en-US" sz="2400" dirty="0">
                <a:latin typeface="Comic Sans MS" panose="030F0702030302020204" pitchFamily="66" charset="0"/>
              </a:rPr>
            </a:br>
            <a:r>
              <a:rPr lang="en-US" sz="2400" dirty="0">
                <a:latin typeface="Comic Sans MS" panose="030F0702030302020204" pitchFamily="66" charset="0"/>
              </a:rPr>
              <a:t>the reader think we were really there.</a:t>
            </a:r>
          </a:p>
        </p:txBody>
      </p:sp>
      <p:sp>
        <p:nvSpPr>
          <p:cNvPr id="2" name="Rectangle 1"/>
          <p:cNvSpPr/>
          <p:nvPr/>
        </p:nvSpPr>
        <p:spPr>
          <a:xfrm>
            <a:off x="3294556" y="3654313"/>
            <a:ext cx="5593360" cy="830997"/>
          </a:xfrm>
          <a:prstGeom prst="rect">
            <a:avLst/>
          </a:prstGeom>
        </p:spPr>
        <p:txBody>
          <a:bodyPr wrap="square">
            <a:spAutoFit/>
          </a:bodyPr>
          <a:lstStyle/>
          <a:p>
            <a:pPr algn="ctr"/>
            <a:r>
              <a:rPr lang="en-US" sz="2400" dirty="0">
                <a:latin typeface="Comic Sans MS" panose="030F0702030302020204" pitchFamily="66" charset="0"/>
              </a:rPr>
              <a:t>We can do this by including lots of detail and description.</a:t>
            </a:r>
          </a:p>
        </p:txBody>
      </p:sp>
      <p:sp>
        <p:nvSpPr>
          <p:cNvPr id="8" name="Rectangle 7"/>
          <p:cNvSpPr/>
          <p:nvPr/>
        </p:nvSpPr>
        <p:spPr>
          <a:xfrm>
            <a:off x="3062668" y="4681220"/>
            <a:ext cx="6057136" cy="1569660"/>
          </a:xfrm>
          <a:prstGeom prst="rect">
            <a:avLst/>
          </a:prstGeom>
        </p:spPr>
        <p:txBody>
          <a:bodyPr wrap="square">
            <a:spAutoFit/>
          </a:bodyPr>
          <a:lstStyle/>
          <a:p>
            <a:pPr algn="ctr"/>
            <a:r>
              <a:rPr lang="en-US" sz="2400" dirty="0">
                <a:latin typeface="Comic Sans MS" panose="030F0702030302020204" pitchFamily="66" charset="0"/>
              </a:rPr>
              <a:t>What extra detail and description could you add to make it sound as if it was written by someone who was really there?</a:t>
            </a:r>
          </a:p>
        </p:txBody>
      </p:sp>
      <p:grpSp>
        <p:nvGrpSpPr>
          <p:cNvPr id="4" name="Group 3"/>
          <p:cNvGrpSpPr/>
          <p:nvPr/>
        </p:nvGrpSpPr>
        <p:grpSpPr>
          <a:xfrm>
            <a:off x="2903931" y="1229949"/>
            <a:ext cx="6614720" cy="662730"/>
            <a:chOff x="1912690" y="1275127"/>
            <a:chExt cx="4001549" cy="662730"/>
          </a:xfrm>
        </p:grpSpPr>
        <p:sp>
          <p:nvSpPr>
            <p:cNvPr id="5" name="Rectangle 4"/>
            <p:cNvSpPr/>
            <p:nvPr/>
          </p:nvSpPr>
          <p:spPr>
            <a:xfrm>
              <a:off x="1912690" y="1275127"/>
              <a:ext cx="4001549" cy="662730"/>
            </a:xfrm>
            <a:prstGeom prst="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 name="TextBox 5"/>
            <p:cNvSpPr txBox="1"/>
            <p:nvPr/>
          </p:nvSpPr>
          <p:spPr>
            <a:xfrm>
              <a:off x="2213659" y="1421076"/>
              <a:ext cx="3556933" cy="400110"/>
            </a:xfrm>
            <a:prstGeom prst="rect">
              <a:avLst/>
            </a:prstGeom>
            <a:noFill/>
          </p:spPr>
          <p:txBody>
            <a:bodyPr wrap="square" rtlCol="0" anchor="ctr">
              <a:spAutoFit/>
            </a:bodyPr>
            <a:lstStyle/>
            <a:p>
              <a:pPr algn="ctr"/>
              <a:r>
                <a:rPr lang="en-US" sz="2000" b="1" dirty="0">
                  <a:solidFill>
                    <a:schemeClr val="bg1"/>
                  </a:solidFill>
                  <a:latin typeface="Comic Sans MS" panose="030F0702030302020204" pitchFamily="66" charset="0"/>
                </a:rPr>
                <a:t>write as if you were there</a:t>
              </a:r>
            </a:p>
          </p:txBody>
        </p:sp>
      </p:grpSp>
    </p:spTree>
    <p:extLst>
      <p:ext uri="{BB962C8B-B14F-4D97-AF65-F5344CB8AC3E}">
        <p14:creationId xmlns:p14="http://schemas.microsoft.com/office/powerpoint/2010/main" val="67546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fade">
                                      <p:cBhvr>
                                        <p:cTn id="7" dur="1000"/>
                                        <p:tgtEl>
                                          <p:spTgt spid="1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
                                            <p:txEl>
                                              <p:pRg st="0" end="0"/>
                                            </p:txEl>
                                          </p:spTgt>
                                        </p:tgtEl>
                                        <p:attrNameLst>
                                          <p:attrName>style.visibility</p:attrName>
                                        </p:attrNameLst>
                                      </p:cBhvr>
                                      <p:to>
                                        <p:strVal val="visible"/>
                                      </p:to>
                                    </p:set>
                                    <p:animEffect transition="in" filter="fade">
                                      <p:cBhvr>
                                        <p:cTn id="12" dur="1000"/>
                                        <p:tgtEl>
                                          <p:spTgt spid="2">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0" end="0"/>
                                            </p:txEl>
                                          </p:spTgt>
                                        </p:tgtEl>
                                        <p:attrNameLst>
                                          <p:attrName>style.visibility</p:attrName>
                                        </p:attrNameLst>
                                      </p:cBhvr>
                                      <p:to>
                                        <p:strVal val="visible"/>
                                      </p:to>
                                    </p:set>
                                    <p:animEffect transition="in" filter="fade">
                                      <p:cBhvr>
                                        <p:cTn id="17" dur="1000"/>
                                        <p:tgtEl>
                                          <p:spTgt spid="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0"/>
          <p:cNvSpPr txBox="1">
            <a:spLocks/>
          </p:cNvSpPr>
          <p:nvPr/>
        </p:nvSpPr>
        <p:spPr>
          <a:xfrm>
            <a:off x="1981199" y="478895"/>
            <a:ext cx="8220075" cy="994306"/>
          </a:xfrm>
          <a:prstGeom prst="roundRect">
            <a:avLst>
              <a:gd name="adj" fmla="val 9641"/>
            </a:avLst>
          </a:prstGeom>
        </p:spPr>
        <p:txBody>
          <a:bodyPr/>
          <a:lst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a:lstStyle>
          <a:p>
            <a:pPr algn="ctr"/>
            <a:r>
              <a:rPr lang="en-US" sz="3600" dirty="0">
                <a:solidFill>
                  <a:schemeClr val="tx1"/>
                </a:solidFill>
                <a:latin typeface="Comic Sans MS" panose="030F0702030302020204" pitchFamily="66" charset="0"/>
              </a:rPr>
              <a:t>Diary Writing Must...</a:t>
            </a:r>
            <a:endParaRPr lang="en-GB" sz="3600" dirty="0">
              <a:solidFill>
                <a:schemeClr val="tx1"/>
              </a:solidFill>
              <a:latin typeface="Comic Sans MS" panose="030F0702030302020204" pitchFamily="66" charset="0"/>
            </a:endParaRPr>
          </a:p>
        </p:txBody>
      </p:sp>
      <p:sp>
        <p:nvSpPr>
          <p:cNvPr id="12" name="Rectangle 11"/>
          <p:cNvSpPr/>
          <p:nvPr/>
        </p:nvSpPr>
        <p:spPr>
          <a:xfrm>
            <a:off x="2830779" y="2117466"/>
            <a:ext cx="6520912" cy="1246495"/>
          </a:xfrm>
          <a:prstGeom prst="rect">
            <a:avLst/>
          </a:prstGeom>
        </p:spPr>
        <p:txBody>
          <a:bodyPr wrap="square">
            <a:spAutoFit/>
          </a:bodyPr>
          <a:lstStyle/>
          <a:p>
            <a:pPr algn="ctr"/>
            <a:r>
              <a:rPr lang="en-US" sz="2500" dirty="0">
                <a:latin typeface="Comic Sans MS" panose="030F0702030302020204" pitchFamily="66" charset="0"/>
              </a:rPr>
              <a:t>A diary is usually a secret place to write how you feel about what has happened to you in the day.</a:t>
            </a:r>
          </a:p>
        </p:txBody>
      </p:sp>
      <p:grpSp>
        <p:nvGrpSpPr>
          <p:cNvPr id="4" name="Group 3"/>
          <p:cNvGrpSpPr/>
          <p:nvPr/>
        </p:nvGrpSpPr>
        <p:grpSpPr>
          <a:xfrm>
            <a:off x="3408855" y="1291239"/>
            <a:ext cx="5364760" cy="662730"/>
            <a:chOff x="1912690" y="1275127"/>
            <a:chExt cx="4001549" cy="662730"/>
          </a:xfrm>
        </p:grpSpPr>
        <p:sp>
          <p:nvSpPr>
            <p:cNvPr id="5" name="Rectangle 4"/>
            <p:cNvSpPr/>
            <p:nvPr/>
          </p:nvSpPr>
          <p:spPr>
            <a:xfrm>
              <a:off x="1912690" y="1275127"/>
              <a:ext cx="4001549" cy="662730"/>
            </a:xfrm>
            <a:prstGeom prst="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 name="TextBox 5"/>
            <p:cNvSpPr txBox="1"/>
            <p:nvPr/>
          </p:nvSpPr>
          <p:spPr>
            <a:xfrm>
              <a:off x="2111751" y="1401787"/>
              <a:ext cx="3556933" cy="400110"/>
            </a:xfrm>
            <a:prstGeom prst="rect">
              <a:avLst/>
            </a:prstGeom>
            <a:noFill/>
          </p:spPr>
          <p:txBody>
            <a:bodyPr wrap="square" rtlCol="0" anchor="ctr">
              <a:spAutoFit/>
            </a:bodyPr>
            <a:lstStyle/>
            <a:p>
              <a:pPr algn="ctr"/>
              <a:r>
                <a:rPr lang="en-US" sz="2000" b="1" dirty="0">
                  <a:solidFill>
                    <a:schemeClr val="bg1"/>
                  </a:solidFill>
                  <a:latin typeface="Comic Sans MS" panose="030F0702030302020204" pitchFamily="66" charset="0"/>
                </a:rPr>
                <a:t>describe feelings</a:t>
              </a:r>
            </a:p>
          </p:txBody>
        </p:sp>
      </p:grpSp>
      <p:sp>
        <p:nvSpPr>
          <p:cNvPr id="25" name="Rectangle 24"/>
          <p:cNvSpPr/>
          <p:nvPr/>
        </p:nvSpPr>
        <p:spPr>
          <a:xfrm>
            <a:off x="2830779" y="3527458"/>
            <a:ext cx="6520912" cy="2677656"/>
          </a:xfrm>
          <a:prstGeom prst="rect">
            <a:avLst/>
          </a:prstGeom>
        </p:spPr>
        <p:txBody>
          <a:bodyPr wrap="square">
            <a:spAutoFit/>
          </a:bodyPr>
          <a:lstStyle/>
          <a:p>
            <a:pPr algn="ctr"/>
            <a:r>
              <a:rPr lang="en-US" sz="2400" dirty="0">
                <a:latin typeface="Comic Sans MS" panose="030F0702030302020204" pitchFamily="66" charset="0"/>
              </a:rPr>
              <a:t>In a diary, you might include feelings, hopes or fears that you wouldn’t want anyone to know about.</a:t>
            </a:r>
          </a:p>
          <a:p>
            <a:pPr algn="ctr"/>
            <a:endParaRPr lang="en-US" sz="2400" dirty="0">
              <a:latin typeface="Comic Sans MS" panose="030F0702030302020204" pitchFamily="66" charset="0"/>
            </a:endParaRPr>
          </a:p>
          <a:p>
            <a:pPr algn="ctr"/>
            <a:r>
              <a:rPr lang="en-US" sz="2400" i="1" dirty="0">
                <a:latin typeface="Comic Sans MS" panose="030F0702030302020204" pitchFamily="66" charset="0"/>
              </a:rPr>
              <a:t>Question: What might the tree feel if it saw someone with an axe? </a:t>
            </a:r>
          </a:p>
          <a:p>
            <a:pPr algn="ctr"/>
            <a:r>
              <a:rPr lang="en-US" sz="2400" i="1" dirty="0">
                <a:latin typeface="Comic Sans MS" panose="030F0702030302020204" pitchFamily="66" charset="0"/>
              </a:rPr>
              <a:t>How might it feel if the man walked away?</a:t>
            </a:r>
          </a:p>
        </p:txBody>
      </p:sp>
    </p:spTree>
    <p:extLst>
      <p:ext uri="{BB962C8B-B14F-4D97-AF65-F5344CB8AC3E}">
        <p14:creationId xmlns:p14="http://schemas.microsoft.com/office/powerpoint/2010/main" val="16022777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fade">
                                      <p:cBhvr>
                                        <p:cTn id="12" dur="10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2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5950" y="2931847"/>
            <a:ext cx="10960100" cy="994306"/>
          </a:xfrm>
        </p:spPr>
        <p:txBody>
          <a:bodyPr/>
          <a:lstStyle/>
          <a:p>
            <a:r>
              <a:rPr lang="en-GB" sz="2600" dirty="0">
                <a:latin typeface="Comic Sans MS" panose="030F0702030302020204" pitchFamily="66" charset="0"/>
              </a:rPr>
              <a:t>                                                                  </a:t>
            </a:r>
            <a:r>
              <a:rPr lang="en-GB" sz="2600" dirty="0">
                <a:solidFill>
                  <a:schemeClr val="tx1"/>
                </a:solidFill>
                <a:latin typeface="Comic Sans MS" panose="030F0702030302020204" pitchFamily="66" charset="0"/>
              </a:rPr>
              <a:t>Tuesday 2</a:t>
            </a:r>
            <a:r>
              <a:rPr lang="en-GB" sz="2600" baseline="30000" dirty="0">
                <a:solidFill>
                  <a:schemeClr val="tx1"/>
                </a:solidFill>
                <a:latin typeface="Comic Sans MS" panose="030F0702030302020204" pitchFamily="66" charset="0"/>
              </a:rPr>
              <a:t>nd</a:t>
            </a:r>
            <a:r>
              <a:rPr lang="en-GB" sz="2600" dirty="0">
                <a:solidFill>
                  <a:schemeClr val="tx1"/>
                </a:solidFill>
                <a:latin typeface="Comic Sans MS" panose="030F0702030302020204" pitchFamily="66" charset="0"/>
              </a:rPr>
              <a:t> February 2021</a:t>
            </a:r>
            <a:br>
              <a:rPr lang="en-GB" sz="2600" dirty="0">
                <a:solidFill>
                  <a:schemeClr val="tx1"/>
                </a:solidFill>
                <a:latin typeface="Comic Sans MS" panose="030F0702030302020204" pitchFamily="66" charset="0"/>
              </a:rPr>
            </a:br>
            <a:br>
              <a:rPr lang="en-GB" sz="2600" dirty="0">
                <a:solidFill>
                  <a:schemeClr val="tx1"/>
                </a:solidFill>
                <a:latin typeface="Comic Sans MS" panose="030F0702030302020204" pitchFamily="66" charset="0"/>
              </a:rPr>
            </a:br>
            <a:br>
              <a:rPr lang="en-GB" sz="2600" dirty="0">
                <a:latin typeface="Comic Sans MS" panose="030F0702030302020204" pitchFamily="66" charset="0"/>
              </a:rPr>
            </a:br>
            <a:r>
              <a:rPr lang="en-GB" sz="2600" dirty="0">
                <a:solidFill>
                  <a:schemeClr val="tx1"/>
                </a:solidFill>
                <a:latin typeface="Comic Sans MS" panose="030F0702030302020204" pitchFamily="66" charset="0"/>
              </a:rPr>
              <a:t>Dear Diary, </a:t>
            </a:r>
            <a:br>
              <a:rPr lang="en-GB" sz="2600" dirty="0">
                <a:latin typeface="Comic Sans MS" panose="030F0702030302020204" pitchFamily="66" charset="0"/>
              </a:rPr>
            </a:br>
            <a:br>
              <a:rPr lang="en-GB" sz="2600" dirty="0">
                <a:latin typeface="Comic Sans MS" panose="030F0702030302020204" pitchFamily="66" charset="0"/>
              </a:rPr>
            </a:br>
            <a:r>
              <a:rPr lang="en-GB" sz="2800" dirty="0">
                <a:solidFill>
                  <a:srgbClr val="92D050"/>
                </a:solidFill>
                <a:latin typeface="Comic Sans MS" panose="030F0702030302020204" pitchFamily="66" charset="0"/>
              </a:rPr>
              <a:t>First</a:t>
            </a:r>
            <a:r>
              <a:rPr lang="en-GB" sz="2800" dirty="0">
                <a:solidFill>
                  <a:srgbClr val="FF0000"/>
                </a:solidFill>
                <a:latin typeface="Comic Sans MS" panose="030F0702030302020204" pitchFamily="66" charset="0"/>
              </a:rPr>
              <a:t> I</a:t>
            </a:r>
            <a:r>
              <a:rPr lang="en-GB" sz="2800" dirty="0">
                <a:latin typeface="Comic Sans MS" panose="030F0702030302020204" pitchFamily="66" charset="0"/>
              </a:rPr>
              <a:t> </a:t>
            </a:r>
            <a:r>
              <a:rPr lang="en-GB" sz="2800" dirty="0">
                <a:solidFill>
                  <a:schemeClr val="tx1"/>
                </a:solidFill>
                <a:latin typeface="Comic Sans MS" panose="030F0702030302020204" pitchFamily="66" charset="0"/>
              </a:rPr>
              <a:t>woke up at 5am and heard the sound of the animals waking and happy birds singing. </a:t>
            </a:r>
            <a:r>
              <a:rPr lang="en-GB" sz="2800" dirty="0">
                <a:solidFill>
                  <a:srgbClr val="FF0000"/>
                </a:solidFill>
                <a:latin typeface="Comic Sans MS" panose="030F0702030302020204" pitchFamily="66" charset="0"/>
              </a:rPr>
              <a:t>I</a:t>
            </a:r>
            <a:r>
              <a:rPr lang="en-GB" sz="2800" dirty="0">
                <a:latin typeface="Comic Sans MS" panose="030F0702030302020204" pitchFamily="66" charset="0"/>
              </a:rPr>
              <a:t> </a:t>
            </a:r>
            <a:r>
              <a:rPr lang="en-GB" sz="2800" dirty="0">
                <a:solidFill>
                  <a:schemeClr val="tx1"/>
                </a:solidFill>
                <a:latin typeface="Comic Sans MS" panose="030F0702030302020204" pitchFamily="66" charset="0"/>
              </a:rPr>
              <a:t>waved my long branches and </a:t>
            </a:r>
            <a:r>
              <a:rPr lang="en-GB" sz="2800" dirty="0">
                <a:solidFill>
                  <a:srgbClr val="FF0000"/>
                </a:solidFill>
                <a:latin typeface="Comic Sans MS" panose="030F0702030302020204" pitchFamily="66" charset="0"/>
              </a:rPr>
              <a:t>I</a:t>
            </a:r>
            <a:r>
              <a:rPr lang="en-GB" sz="2800" dirty="0">
                <a:latin typeface="Comic Sans MS" panose="030F0702030302020204" pitchFamily="66" charset="0"/>
              </a:rPr>
              <a:t> </a:t>
            </a:r>
            <a:r>
              <a:rPr lang="en-GB" sz="2800" dirty="0">
                <a:solidFill>
                  <a:schemeClr val="tx1"/>
                </a:solidFill>
                <a:latin typeface="Comic Sans MS" panose="030F0702030302020204" pitchFamily="66" charset="0"/>
              </a:rPr>
              <a:t>saw</a:t>
            </a:r>
            <a:r>
              <a:rPr lang="en-GB" sz="2800" dirty="0">
                <a:latin typeface="Comic Sans MS" panose="030F0702030302020204" pitchFamily="66" charset="0"/>
              </a:rPr>
              <a:t> </a:t>
            </a:r>
            <a:r>
              <a:rPr lang="en-GB" sz="2800" dirty="0">
                <a:solidFill>
                  <a:srgbClr val="FF0000"/>
                </a:solidFill>
                <a:latin typeface="Comic Sans MS" panose="030F0702030302020204" pitchFamily="66" charset="0"/>
              </a:rPr>
              <a:t>my</a:t>
            </a:r>
            <a:r>
              <a:rPr lang="en-GB" sz="2800" dirty="0">
                <a:latin typeface="Comic Sans MS" panose="030F0702030302020204" pitchFamily="66" charset="0"/>
              </a:rPr>
              <a:t> </a:t>
            </a:r>
            <a:r>
              <a:rPr lang="en-GB" sz="2800" dirty="0">
                <a:solidFill>
                  <a:schemeClr val="tx1"/>
                </a:solidFill>
                <a:latin typeface="Comic Sans MS" panose="030F0702030302020204" pitchFamily="66" charset="0"/>
              </a:rPr>
              <a:t>green leaves wiggling in the warm breeze. </a:t>
            </a:r>
            <a:br>
              <a:rPr lang="en-GB" sz="2800" dirty="0">
                <a:latin typeface="Comic Sans MS" panose="030F0702030302020204" pitchFamily="66" charset="0"/>
              </a:rPr>
            </a:br>
            <a:br>
              <a:rPr lang="en-GB" sz="2800" dirty="0">
                <a:latin typeface="Comic Sans MS" panose="030F0702030302020204" pitchFamily="66" charset="0"/>
              </a:rPr>
            </a:br>
            <a:r>
              <a:rPr lang="en-GB" sz="2800" dirty="0">
                <a:solidFill>
                  <a:srgbClr val="92D050"/>
                </a:solidFill>
                <a:latin typeface="Comic Sans MS" panose="030F0702030302020204" pitchFamily="66" charset="0"/>
              </a:rPr>
              <a:t>Then</a:t>
            </a:r>
            <a:r>
              <a:rPr lang="en-GB" sz="2800" dirty="0">
                <a:latin typeface="Comic Sans MS" panose="030F0702030302020204" pitchFamily="66" charset="0"/>
              </a:rPr>
              <a:t> </a:t>
            </a:r>
            <a:r>
              <a:rPr lang="en-GB" sz="2800" dirty="0">
                <a:solidFill>
                  <a:srgbClr val="FF0000"/>
                </a:solidFill>
                <a:latin typeface="Comic Sans MS" panose="030F0702030302020204" pitchFamily="66" charset="0"/>
              </a:rPr>
              <a:t>I</a:t>
            </a:r>
            <a:r>
              <a:rPr lang="en-GB" sz="2800" dirty="0">
                <a:latin typeface="Comic Sans MS" panose="030F0702030302020204" pitchFamily="66" charset="0"/>
              </a:rPr>
              <a:t> </a:t>
            </a:r>
            <a:r>
              <a:rPr lang="en-GB" sz="2800" dirty="0">
                <a:solidFill>
                  <a:schemeClr val="tx1"/>
                </a:solidFill>
                <a:latin typeface="Comic Sans MS" panose="030F0702030302020204" pitchFamily="66" charset="0"/>
              </a:rPr>
              <a:t>head a noise. </a:t>
            </a:r>
            <a:r>
              <a:rPr lang="en-GB" sz="2800" dirty="0">
                <a:solidFill>
                  <a:srgbClr val="FF0000"/>
                </a:solidFill>
                <a:latin typeface="Comic Sans MS" panose="030F0702030302020204" pitchFamily="66" charset="0"/>
              </a:rPr>
              <a:t>I</a:t>
            </a:r>
            <a:r>
              <a:rPr lang="en-GB" sz="2800" dirty="0">
                <a:latin typeface="Comic Sans MS" panose="030F0702030302020204" pitchFamily="66" charset="0"/>
              </a:rPr>
              <a:t> </a:t>
            </a:r>
            <a:r>
              <a:rPr lang="en-GB" sz="2800" dirty="0">
                <a:solidFill>
                  <a:schemeClr val="tx1"/>
                </a:solidFill>
                <a:latin typeface="Comic Sans MS" panose="030F0702030302020204" pitchFamily="66" charset="0"/>
              </a:rPr>
              <a:t>saw a man below me holding a sharp axe. All around </a:t>
            </a:r>
            <a:r>
              <a:rPr lang="en-GB" sz="2800" dirty="0">
                <a:solidFill>
                  <a:srgbClr val="FF0000"/>
                </a:solidFill>
                <a:latin typeface="Comic Sans MS" panose="030F0702030302020204" pitchFamily="66" charset="0"/>
              </a:rPr>
              <a:t>me</a:t>
            </a:r>
            <a:r>
              <a:rPr lang="en-GB" sz="2800" dirty="0">
                <a:solidFill>
                  <a:schemeClr val="tx1"/>
                </a:solidFill>
                <a:latin typeface="Comic Sans MS" panose="030F0702030302020204" pitchFamily="66" charset="0"/>
              </a:rPr>
              <a:t>, the animals and birds had gone quiet. What did he want? We were all scared</a:t>
            </a:r>
            <a:r>
              <a:rPr lang="en-GB" sz="2800" dirty="0">
                <a:latin typeface="Comic Sans MS" panose="030F0702030302020204" pitchFamily="66" charset="0"/>
              </a:rPr>
              <a:t>. </a:t>
            </a:r>
            <a:br>
              <a:rPr lang="en-GB" sz="2800" dirty="0">
                <a:latin typeface="Comic Sans MS" panose="030F0702030302020204" pitchFamily="66" charset="0"/>
              </a:rPr>
            </a:br>
            <a:br>
              <a:rPr lang="en-GB" sz="2800" dirty="0">
                <a:latin typeface="Comic Sans MS" panose="030F0702030302020204" pitchFamily="66" charset="0"/>
              </a:rPr>
            </a:br>
            <a:r>
              <a:rPr lang="en-GB" sz="2800" dirty="0">
                <a:solidFill>
                  <a:srgbClr val="92D050"/>
                </a:solidFill>
                <a:latin typeface="Comic Sans MS" panose="030F0702030302020204" pitchFamily="66" charset="0"/>
              </a:rPr>
              <a:t>After that</a:t>
            </a:r>
            <a:r>
              <a:rPr lang="en-GB" sz="2800" dirty="0">
                <a:solidFill>
                  <a:schemeClr val="tx1"/>
                </a:solidFill>
                <a:latin typeface="Comic Sans MS" panose="030F0702030302020204" pitchFamily="66" charset="0"/>
              </a:rPr>
              <a:t>, he lay down and fell asleep by </a:t>
            </a:r>
            <a:r>
              <a:rPr lang="en-GB" sz="2800" dirty="0">
                <a:solidFill>
                  <a:srgbClr val="FF0000"/>
                </a:solidFill>
                <a:latin typeface="Comic Sans MS" panose="030F0702030302020204" pitchFamily="66" charset="0"/>
              </a:rPr>
              <a:t>my</a:t>
            </a:r>
            <a:r>
              <a:rPr lang="en-GB" sz="2800" dirty="0">
                <a:latin typeface="Comic Sans MS" panose="030F0702030302020204" pitchFamily="66" charset="0"/>
              </a:rPr>
              <a:t> </a:t>
            </a:r>
            <a:r>
              <a:rPr lang="en-GB" sz="2800" dirty="0">
                <a:solidFill>
                  <a:schemeClr val="tx1"/>
                </a:solidFill>
                <a:latin typeface="Comic Sans MS" panose="030F0702030302020204" pitchFamily="66" charset="0"/>
              </a:rPr>
              <a:t>trunk. Slowly the animals came to talk to him. The boa slithered up to him and said </a:t>
            </a:r>
            <a:r>
              <a:rPr lang="en-GB" sz="2800" dirty="0">
                <a:solidFill>
                  <a:srgbClr val="FF0000"/>
                </a:solidFill>
                <a:latin typeface="Comic Sans MS" panose="030F0702030302020204" pitchFamily="66" charset="0"/>
              </a:rPr>
              <a:t>I</a:t>
            </a:r>
            <a:r>
              <a:rPr lang="en-GB" sz="2800" dirty="0">
                <a:latin typeface="Comic Sans MS" panose="030F0702030302020204" pitchFamily="66" charset="0"/>
              </a:rPr>
              <a:t> </a:t>
            </a:r>
            <a:r>
              <a:rPr lang="en-GB" sz="2800" dirty="0">
                <a:solidFill>
                  <a:schemeClr val="tx1"/>
                </a:solidFill>
                <a:latin typeface="Comic Sans MS" panose="030F0702030302020204" pitchFamily="66" charset="0"/>
              </a:rPr>
              <a:t>was a tree of miracles! </a:t>
            </a:r>
            <a:r>
              <a:rPr lang="en-GB" sz="2800" dirty="0">
                <a:solidFill>
                  <a:srgbClr val="FF0000"/>
                </a:solidFill>
                <a:latin typeface="Comic Sans MS" panose="030F0702030302020204" pitchFamily="66" charset="0"/>
              </a:rPr>
              <a:t>I </a:t>
            </a:r>
            <a:r>
              <a:rPr lang="en-GB" sz="2800" dirty="0">
                <a:solidFill>
                  <a:schemeClr val="tx1"/>
                </a:solidFill>
                <a:latin typeface="Comic Sans MS" panose="030F0702030302020204" pitchFamily="66" charset="0"/>
              </a:rPr>
              <a:t>felt proud</a:t>
            </a:r>
            <a:r>
              <a:rPr lang="en-GB" sz="2800" dirty="0">
                <a:latin typeface="Comic Sans MS" panose="030F0702030302020204" pitchFamily="66" charset="0"/>
              </a:rPr>
              <a:t>. </a:t>
            </a:r>
            <a:br>
              <a:rPr lang="en-GB" sz="2800" dirty="0">
                <a:latin typeface="Comic Sans MS" panose="030F0702030302020204" pitchFamily="66" charset="0"/>
              </a:rPr>
            </a:br>
            <a:endParaRPr lang="en-GB" sz="2600" dirty="0">
              <a:latin typeface="Comic Sans MS" panose="030F0702030302020204" pitchFamily="66" charset="0"/>
            </a:endParaRPr>
          </a:p>
        </p:txBody>
      </p:sp>
      <p:pic>
        <p:nvPicPr>
          <p:cNvPr id="4" name="Picture 3"/>
          <p:cNvPicPr>
            <a:picLocks noChangeAspect="1"/>
          </p:cNvPicPr>
          <p:nvPr/>
        </p:nvPicPr>
        <p:blipFill rotWithShape="1">
          <a:blip r:embed="rId2"/>
          <a:srcRect b="5022"/>
          <a:stretch/>
        </p:blipFill>
        <p:spPr>
          <a:xfrm>
            <a:off x="9846365" y="715617"/>
            <a:ext cx="1729685" cy="1158621"/>
          </a:xfrm>
          <a:prstGeom prst="rect">
            <a:avLst/>
          </a:prstGeom>
        </p:spPr>
      </p:pic>
    </p:spTree>
    <p:extLst>
      <p:ext uri="{BB962C8B-B14F-4D97-AF65-F5344CB8AC3E}">
        <p14:creationId xmlns:p14="http://schemas.microsoft.com/office/powerpoint/2010/main" val="240526936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97280" y="702241"/>
            <a:ext cx="10058400" cy="661664"/>
          </a:xfrm>
        </p:spPr>
        <p:txBody>
          <a:bodyPr>
            <a:normAutofit fontScale="90000"/>
          </a:bodyPr>
          <a:lstStyle/>
          <a:p>
            <a:r>
              <a:rPr lang="en-GB" dirty="0">
                <a:latin typeface="Comic Sans MS" panose="030F0702030302020204" pitchFamily="66" charset="0"/>
              </a:rPr>
              <a:t>Your Task </a:t>
            </a:r>
          </a:p>
        </p:txBody>
      </p:sp>
      <p:sp>
        <p:nvSpPr>
          <p:cNvPr id="3" name="TextBox 2"/>
          <p:cNvSpPr txBox="1"/>
          <p:nvPr/>
        </p:nvSpPr>
        <p:spPr>
          <a:xfrm>
            <a:off x="1210105" y="1944544"/>
            <a:ext cx="10191673" cy="4324261"/>
          </a:xfrm>
          <a:prstGeom prst="rect">
            <a:avLst/>
          </a:prstGeom>
          <a:noFill/>
        </p:spPr>
        <p:txBody>
          <a:bodyPr wrap="square" rtlCol="0">
            <a:spAutoFit/>
          </a:bodyPr>
          <a:lstStyle/>
          <a:p>
            <a:pPr marL="457200" indent="-457200">
              <a:buAutoNum type="arabicParenR"/>
            </a:pPr>
            <a:r>
              <a:rPr lang="en-GB" sz="2500" dirty="0">
                <a:latin typeface="Comic Sans MS" panose="030F0702030302020204" pitchFamily="66" charset="0"/>
              </a:rPr>
              <a:t>What would the Kapok Tree write in its diary, after the man had come to chop it down? </a:t>
            </a:r>
          </a:p>
          <a:p>
            <a:r>
              <a:rPr lang="en-GB" sz="2500" dirty="0">
                <a:latin typeface="Comic Sans MS" panose="030F0702030302020204" pitchFamily="66" charset="0"/>
              </a:rPr>
              <a:t>	- What might it see/hear/feel as the day goes on and the 	animals talk to the man to stop him cutting you down. </a:t>
            </a:r>
          </a:p>
          <a:p>
            <a:r>
              <a:rPr lang="en-GB" sz="2500" dirty="0">
                <a:latin typeface="Comic Sans MS" panose="030F0702030302020204" pitchFamily="66" charset="0"/>
              </a:rPr>
              <a:t>	- What order did the events happen in? First, Then, Next,  	After that, Finally.</a:t>
            </a:r>
          </a:p>
          <a:p>
            <a:pPr marL="457200" indent="-457200">
              <a:buAutoNum type="arabicParenR"/>
            </a:pPr>
            <a:endParaRPr lang="en-GB" sz="2500" dirty="0">
              <a:latin typeface="Comic Sans MS" panose="030F0702030302020204" pitchFamily="66" charset="0"/>
            </a:endParaRPr>
          </a:p>
          <a:p>
            <a:r>
              <a:rPr lang="en-GB" sz="2500" i="1" dirty="0">
                <a:latin typeface="Comic Sans MS" panose="030F0702030302020204" pitchFamily="66" charset="0"/>
              </a:rPr>
              <a:t>2) Write</a:t>
            </a:r>
            <a:r>
              <a:rPr lang="en-GB" sz="2500" dirty="0">
                <a:latin typeface="Comic Sans MS" panose="030F0702030302020204" pitchFamily="66" charset="0"/>
              </a:rPr>
              <a:t> your own diary entry as if you were the Kapok Tree. Imagine you are remembering what has happened through the day. </a:t>
            </a:r>
          </a:p>
          <a:p>
            <a:r>
              <a:rPr lang="en-GB" sz="2500" dirty="0">
                <a:solidFill>
                  <a:srgbClr val="FF0000"/>
                </a:solidFill>
                <a:latin typeface="Comic Sans MS" panose="030F0702030302020204" pitchFamily="66" charset="0"/>
              </a:rPr>
              <a:t>- You don’t have to include every animal, just two or three of your favourite ones! </a:t>
            </a:r>
          </a:p>
        </p:txBody>
      </p:sp>
    </p:spTree>
    <p:extLst>
      <p:ext uri="{BB962C8B-B14F-4D97-AF65-F5344CB8AC3E}">
        <p14:creationId xmlns:p14="http://schemas.microsoft.com/office/powerpoint/2010/main" val="422960891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188667-F27B-4BD6-BBEC-BC097DE39337}"/>
              </a:ext>
            </a:extLst>
          </p:cNvPr>
          <p:cNvSpPr>
            <a:spLocks noGrp="1"/>
          </p:cNvSpPr>
          <p:nvPr>
            <p:ph type="ctrTitle"/>
          </p:nvPr>
        </p:nvSpPr>
        <p:spPr/>
        <p:txBody>
          <a:bodyPr/>
          <a:lstStyle/>
          <a:p>
            <a:endParaRPr lang="en-GB" dirty="0"/>
          </a:p>
        </p:txBody>
      </p:sp>
      <p:sp>
        <p:nvSpPr>
          <p:cNvPr id="3" name="Subtitle 2">
            <a:extLst>
              <a:ext uri="{FF2B5EF4-FFF2-40B4-BE49-F238E27FC236}">
                <a16:creationId xmlns:a16="http://schemas.microsoft.com/office/drawing/2014/main" id="{8C15498E-FC76-49B2-BA34-077143E3D778}"/>
              </a:ext>
            </a:extLst>
          </p:cNvPr>
          <p:cNvSpPr>
            <a:spLocks noGrp="1"/>
          </p:cNvSpPr>
          <p:nvPr>
            <p:ph type="subTitle" idx="1"/>
          </p:nvPr>
        </p:nvSpPr>
        <p:spPr/>
        <p:txBody>
          <a:bodyPr/>
          <a:lstStyle/>
          <a:p>
            <a:endParaRPr lang="en-GB" dirty="0"/>
          </a:p>
        </p:txBody>
      </p:sp>
      <p:pic>
        <p:nvPicPr>
          <p:cNvPr id="5" name="Picture 4"/>
          <p:cNvPicPr>
            <a:picLocks noChangeAspect="1"/>
          </p:cNvPicPr>
          <p:nvPr/>
        </p:nvPicPr>
        <p:blipFill>
          <a:blip r:embed="rId2"/>
          <a:stretch>
            <a:fillRect/>
          </a:stretch>
        </p:blipFill>
        <p:spPr>
          <a:xfrm>
            <a:off x="575735" y="121388"/>
            <a:ext cx="10849856" cy="6073389"/>
          </a:xfrm>
          <a:prstGeom prst="rect">
            <a:avLst/>
          </a:prstGeom>
        </p:spPr>
      </p:pic>
    </p:spTree>
    <p:extLst>
      <p:ext uri="{BB962C8B-B14F-4D97-AF65-F5344CB8AC3E}">
        <p14:creationId xmlns:p14="http://schemas.microsoft.com/office/powerpoint/2010/main" val="389451299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C02316-78CC-4163-835F-111C289111B1}"/>
              </a:ext>
            </a:extLst>
          </p:cNvPr>
          <p:cNvSpPr>
            <a:spLocks noGrp="1"/>
          </p:cNvSpPr>
          <p:nvPr>
            <p:ph type="title"/>
          </p:nvPr>
        </p:nvSpPr>
        <p:spPr/>
        <p:txBody>
          <a:bodyPr/>
          <a:lstStyle/>
          <a:p>
            <a:endParaRPr lang="en-GB" dirty="0"/>
          </a:p>
        </p:txBody>
      </p:sp>
      <p:sp>
        <p:nvSpPr>
          <p:cNvPr id="3" name="Content Placeholder 2">
            <a:extLst>
              <a:ext uri="{FF2B5EF4-FFF2-40B4-BE49-F238E27FC236}">
                <a16:creationId xmlns:a16="http://schemas.microsoft.com/office/drawing/2014/main" id="{8F032ED5-DB98-4298-AAD0-E7DAC48D6428}"/>
              </a:ext>
            </a:extLst>
          </p:cNvPr>
          <p:cNvSpPr>
            <a:spLocks noGrp="1"/>
          </p:cNvSpPr>
          <p:nvPr>
            <p:ph idx="1"/>
          </p:nvPr>
        </p:nvSpPr>
        <p:spPr/>
        <p:txBody>
          <a:bodyPr/>
          <a:lstStyle/>
          <a:p>
            <a:endParaRPr lang="en-GB" dirty="0"/>
          </a:p>
        </p:txBody>
      </p:sp>
      <p:pic>
        <p:nvPicPr>
          <p:cNvPr id="5" name="Picture 4"/>
          <p:cNvPicPr>
            <a:picLocks noChangeAspect="1"/>
          </p:cNvPicPr>
          <p:nvPr/>
        </p:nvPicPr>
        <p:blipFill>
          <a:blip r:embed="rId2"/>
          <a:stretch>
            <a:fillRect/>
          </a:stretch>
        </p:blipFill>
        <p:spPr>
          <a:xfrm>
            <a:off x="515898" y="123662"/>
            <a:ext cx="11010057" cy="6162662"/>
          </a:xfrm>
          <a:prstGeom prst="rect">
            <a:avLst/>
          </a:prstGeom>
        </p:spPr>
      </p:pic>
    </p:spTree>
    <p:extLst>
      <p:ext uri="{BB962C8B-B14F-4D97-AF65-F5344CB8AC3E}">
        <p14:creationId xmlns:p14="http://schemas.microsoft.com/office/powerpoint/2010/main" val="182021056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E03927-2883-4A66-A645-29BD04BBCB58}"/>
              </a:ext>
            </a:extLst>
          </p:cNvPr>
          <p:cNvSpPr>
            <a:spLocks noGrp="1"/>
          </p:cNvSpPr>
          <p:nvPr>
            <p:ph type="title"/>
          </p:nvPr>
        </p:nvSpPr>
        <p:spPr/>
        <p:txBody>
          <a:bodyPr/>
          <a:lstStyle/>
          <a:p>
            <a:endParaRPr lang="en-GB" dirty="0"/>
          </a:p>
        </p:txBody>
      </p:sp>
      <p:sp>
        <p:nvSpPr>
          <p:cNvPr id="3" name="Content Placeholder 2">
            <a:extLst>
              <a:ext uri="{FF2B5EF4-FFF2-40B4-BE49-F238E27FC236}">
                <a16:creationId xmlns:a16="http://schemas.microsoft.com/office/drawing/2014/main" id="{002513B0-FD2C-4891-BC2E-FE5D13B61D75}"/>
              </a:ext>
            </a:extLst>
          </p:cNvPr>
          <p:cNvSpPr>
            <a:spLocks noGrp="1"/>
          </p:cNvSpPr>
          <p:nvPr>
            <p:ph idx="1"/>
          </p:nvPr>
        </p:nvSpPr>
        <p:spPr/>
        <p:txBody>
          <a:bodyPr/>
          <a:lstStyle/>
          <a:p>
            <a:endParaRPr lang="en-GB" dirty="0"/>
          </a:p>
        </p:txBody>
      </p:sp>
      <p:pic>
        <p:nvPicPr>
          <p:cNvPr id="5" name="Picture 4"/>
          <p:cNvPicPr>
            <a:picLocks noChangeAspect="1"/>
          </p:cNvPicPr>
          <p:nvPr/>
        </p:nvPicPr>
        <p:blipFill>
          <a:blip r:embed="rId2"/>
          <a:stretch>
            <a:fillRect/>
          </a:stretch>
        </p:blipFill>
        <p:spPr>
          <a:xfrm>
            <a:off x="442559" y="134409"/>
            <a:ext cx="10914063" cy="6106804"/>
          </a:xfrm>
          <a:prstGeom prst="rect">
            <a:avLst/>
          </a:prstGeom>
        </p:spPr>
      </p:pic>
    </p:spTree>
    <p:extLst>
      <p:ext uri="{BB962C8B-B14F-4D97-AF65-F5344CB8AC3E}">
        <p14:creationId xmlns:p14="http://schemas.microsoft.com/office/powerpoint/2010/main" val="70237127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A09CB9-F2B1-4A24-A3FA-F27A1CFDD95A}"/>
              </a:ext>
            </a:extLst>
          </p:cNvPr>
          <p:cNvSpPr>
            <a:spLocks noGrp="1"/>
          </p:cNvSpPr>
          <p:nvPr>
            <p:ph type="title"/>
          </p:nvPr>
        </p:nvSpPr>
        <p:spPr/>
        <p:txBody>
          <a:bodyPr/>
          <a:lstStyle/>
          <a:p>
            <a:endParaRPr lang="en-GB" dirty="0"/>
          </a:p>
        </p:txBody>
      </p:sp>
      <p:sp>
        <p:nvSpPr>
          <p:cNvPr id="3" name="Content Placeholder 2">
            <a:extLst>
              <a:ext uri="{FF2B5EF4-FFF2-40B4-BE49-F238E27FC236}">
                <a16:creationId xmlns:a16="http://schemas.microsoft.com/office/drawing/2014/main" id="{C41959C1-7729-4772-B6E3-6F0D7448A300}"/>
              </a:ext>
            </a:extLst>
          </p:cNvPr>
          <p:cNvSpPr>
            <a:spLocks noGrp="1"/>
          </p:cNvSpPr>
          <p:nvPr>
            <p:ph idx="1"/>
          </p:nvPr>
        </p:nvSpPr>
        <p:spPr/>
        <p:txBody>
          <a:bodyPr/>
          <a:lstStyle/>
          <a:p>
            <a:endParaRPr lang="en-GB" dirty="0"/>
          </a:p>
        </p:txBody>
      </p:sp>
      <p:pic>
        <p:nvPicPr>
          <p:cNvPr id="5" name="Picture 4"/>
          <p:cNvPicPr>
            <a:picLocks noChangeAspect="1"/>
          </p:cNvPicPr>
          <p:nvPr/>
        </p:nvPicPr>
        <p:blipFill>
          <a:blip r:embed="rId2"/>
          <a:stretch>
            <a:fillRect/>
          </a:stretch>
        </p:blipFill>
        <p:spPr>
          <a:xfrm>
            <a:off x="270934" y="0"/>
            <a:ext cx="11008924" cy="6276923"/>
          </a:xfrm>
          <a:prstGeom prst="rect">
            <a:avLst/>
          </a:prstGeom>
        </p:spPr>
      </p:pic>
    </p:spTree>
    <p:extLst>
      <p:ext uri="{BB962C8B-B14F-4D97-AF65-F5344CB8AC3E}">
        <p14:creationId xmlns:p14="http://schemas.microsoft.com/office/powerpoint/2010/main" val="59748001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34ECC9-A502-4009-B874-A51783483DAB}"/>
              </a:ext>
            </a:extLst>
          </p:cNvPr>
          <p:cNvSpPr>
            <a:spLocks noGrp="1"/>
          </p:cNvSpPr>
          <p:nvPr>
            <p:ph type="title"/>
          </p:nvPr>
        </p:nvSpPr>
        <p:spPr/>
        <p:txBody>
          <a:bodyPr/>
          <a:lstStyle/>
          <a:p>
            <a:endParaRPr lang="en-GB" dirty="0"/>
          </a:p>
        </p:txBody>
      </p:sp>
      <p:sp>
        <p:nvSpPr>
          <p:cNvPr id="3" name="Content Placeholder 2">
            <a:extLst>
              <a:ext uri="{FF2B5EF4-FFF2-40B4-BE49-F238E27FC236}">
                <a16:creationId xmlns:a16="http://schemas.microsoft.com/office/drawing/2014/main" id="{FF701622-EB04-4322-B9E7-A01B30A00C4F}"/>
              </a:ext>
            </a:extLst>
          </p:cNvPr>
          <p:cNvSpPr>
            <a:spLocks noGrp="1"/>
          </p:cNvSpPr>
          <p:nvPr>
            <p:ph idx="1"/>
          </p:nvPr>
        </p:nvSpPr>
        <p:spPr/>
        <p:txBody>
          <a:bodyPr/>
          <a:lstStyle/>
          <a:p>
            <a:endParaRPr lang="en-GB" dirty="0"/>
          </a:p>
        </p:txBody>
      </p:sp>
      <p:pic>
        <p:nvPicPr>
          <p:cNvPr id="5" name="Picture 4"/>
          <p:cNvPicPr>
            <a:picLocks noChangeAspect="1"/>
          </p:cNvPicPr>
          <p:nvPr/>
        </p:nvPicPr>
        <p:blipFill>
          <a:blip r:embed="rId2"/>
          <a:stretch>
            <a:fillRect/>
          </a:stretch>
        </p:blipFill>
        <p:spPr>
          <a:xfrm>
            <a:off x="399168" y="101600"/>
            <a:ext cx="11194521" cy="6262442"/>
          </a:xfrm>
          <a:prstGeom prst="rect">
            <a:avLst/>
          </a:prstGeom>
        </p:spPr>
      </p:pic>
    </p:spTree>
    <p:extLst>
      <p:ext uri="{BB962C8B-B14F-4D97-AF65-F5344CB8AC3E}">
        <p14:creationId xmlns:p14="http://schemas.microsoft.com/office/powerpoint/2010/main" val="315877555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p:txBody>
          <a:bodyPr/>
          <a:lstStyle/>
          <a:p>
            <a:endParaRPr lang="en-GB" dirty="0"/>
          </a:p>
        </p:txBody>
      </p:sp>
      <p:pic>
        <p:nvPicPr>
          <p:cNvPr id="4" name="Picture 3"/>
          <p:cNvPicPr>
            <a:picLocks noChangeAspect="1"/>
          </p:cNvPicPr>
          <p:nvPr/>
        </p:nvPicPr>
        <p:blipFill>
          <a:blip r:embed="rId2"/>
          <a:stretch>
            <a:fillRect/>
          </a:stretch>
        </p:blipFill>
        <p:spPr>
          <a:xfrm>
            <a:off x="427743" y="170743"/>
            <a:ext cx="11055315" cy="6102448"/>
          </a:xfrm>
          <a:prstGeom prst="rect">
            <a:avLst/>
          </a:prstGeom>
        </p:spPr>
      </p:pic>
    </p:spTree>
    <p:extLst>
      <p:ext uri="{BB962C8B-B14F-4D97-AF65-F5344CB8AC3E}">
        <p14:creationId xmlns:p14="http://schemas.microsoft.com/office/powerpoint/2010/main" val="86376535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p:txBody>
          <a:bodyPr/>
          <a:lstStyle/>
          <a:p>
            <a:endParaRPr lang="en-GB" dirty="0"/>
          </a:p>
        </p:txBody>
      </p:sp>
      <p:pic>
        <p:nvPicPr>
          <p:cNvPr id="4" name="Picture 3"/>
          <p:cNvPicPr>
            <a:picLocks noChangeAspect="1"/>
          </p:cNvPicPr>
          <p:nvPr/>
        </p:nvPicPr>
        <p:blipFill>
          <a:blip r:embed="rId2"/>
          <a:stretch>
            <a:fillRect/>
          </a:stretch>
        </p:blipFill>
        <p:spPr>
          <a:xfrm>
            <a:off x="535339" y="286603"/>
            <a:ext cx="10981585" cy="6065098"/>
          </a:xfrm>
          <a:prstGeom prst="rect">
            <a:avLst/>
          </a:prstGeom>
        </p:spPr>
      </p:pic>
    </p:spTree>
    <p:extLst>
      <p:ext uri="{BB962C8B-B14F-4D97-AF65-F5344CB8AC3E}">
        <p14:creationId xmlns:p14="http://schemas.microsoft.com/office/powerpoint/2010/main" val="302654730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p:txBody>
          <a:bodyPr/>
          <a:lstStyle/>
          <a:p>
            <a:endParaRPr lang="en-GB" dirty="0"/>
          </a:p>
        </p:txBody>
      </p:sp>
      <p:pic>
        <p:nvPicPr>
          <p:cNvPr id="4" name="Picture 3"/>
          <p:cNvPicPr>
            <a:picLocks noChangeAspect="1"/>
          </p:cNvPicPr>
          <p:nvPr/>
        </p:nvPicPr>
        <p:blipFill>
          <a:blip r:embed="rId2"/>
          <a:stretch>
            <a:fillRect/>
          </a:stretch>
        </p:blipFill>
        <p:spPr>
          <a:xfrm>
            <a:off x="340430" y="101775"/>
            <a:ext cx="11018449" cy="6153578"/>
          </a:xfrm>
          <a:prstGeom prst="rect">
            <a:avLst/>
          </a:prstGeom>
        </p:spPr>
      </p:pic>
    </p:spTree>
    <p:extLst>
      <p:ext uri="{BB962C8B-B14F-4D97-AF65-F5344CB8AC3E}">
        <p14:creationId xmlns:p14="http://schemas.microsoft.com/office/powerpoint/2010/main" val="111011319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p:txBody>
          <a:bodyPr/>
          <a:lstStyle/>
          <a:p>
            <a:endParaRPr lang="en-GB" dirty="0"/>
          </a:p>
        </p:txBody>
      </p:sp>
      <p:pic>
        <p:nvPicPr>
          <p:cNvPr id="4" name="Picture 3"/>
          <p:cNvPicPr>
            <a:picLocks noChangeAspect="1"/>
          </p:cNvPicPr>
          <p:nvPr/>
        </p:nvPicPr>
        <p:blipFill>
          <a:blip r:embed="rId2"/>
          <a:stretch>
            <a:fillRect/>
          </a:stretch>
        </p:blipFill>
        <p:spPr>
          <a:xfrm>
            <a:off x="351190" y="99659"/>
            <a:ext cx="12027828" cy="6052785"/>
          </a:xfrm>
          <a:prstGeom prst="rect">
            <a:avLst/>
          </a:prstGeom>
        </p:spPr>
      </p:pic>
    </p:spTree>
    <p:extLst>
      <p:ext uri="{BB962C8B-B14F-4D97-AF65-F5344CB8AC3E}">
        <p14:creationId xmlns:p14="http://schemas.microsoft.com/office/powerpoint/2010/main" val="354435061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p:txBody>
          <a:bodyPr/>
          <a:lstStyle/>
          <a:p>
            <a:endParaRPr lang="en-GB" dirty="0"/>
          </a:p>
        </p:txBody>
      </p:sp>
      <p:pic>
        <p:nvPicPr>
          <p:cNvPr id="4" name="Picture 3"/>
          <p:cNvPicPr>
            <a:picLocks noChangeAspect="1"/>
          </p:cNvPicPr>
          <p:nvPr/>
        </p:nvPicPr>
        <p:blipFill>
          <a:blip r:embed="rId2"/>
          <a:stretch>
            <a:fillRect/>
          </a:stretch>
        </p:blipFill>
        <p:spPr>
          <a:xfrm>
            <a:off x="368476" y="107243"/>
            <a:ext cx="11157480" cy="6168005"/>
          </a:xfrm>
          <a:prstGeom prst="rect">
            <a:avLst/>
          </a:prstGeom>
        </p:spPr>
      </p:pic>
    </p:spTree>
    <p:extLst>
      <p:ext uri="{BB962C8B-B14F-4D97-AF65-F5344CB8AC3E}">
        <p14:creationId xmlns:p14="http://schemas.microsoft.com/office/powerpoint/2010/main" val="377604331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p:txBody>
          <a:bodyPr/>
          <a:lstStyle/>
          <a:p>
            <a:endParaRPr lang="en-GB" dirty="0"/>
          </a:p>
        </p:txBody>
      </p:sp>
      <p:pic>
        <p:nvPicPr>
          <p:cNvPr id="4" name="Picture 3"/>
          <p:cNvPicPr>
            <a:picLocks noChangeAspect="1"/>
          </p:cNvPicPr>
          <p:nvPr/>
        </p:nvPicPr>
        <p:blipFill>
          <a:blip r:embed="rId2"/>
          <a:stretch>
            <a:fillRect/>
          </a:stretch>
        </p:blipFill>
        <p:spPr>
          <a:xfrm>
            <a:off x="397580" y="150635"/>
            <a:ext cx="11060641" cy="6086625"/>
          </a:xfrm>
          <a:prstGeom prst="rect">
            <a:avLst/>
          </a:prstGeom>
        </p:spPr>
      </p:pic>
    </p:spTree>
    <p:extLst>
      <p:ext uri="{BB962C8B-B14F-4D97-AF65-F5344CB8AC3E}">
        <p14:creationId xmlns:p14="http://schemas.microsoft.com/office/powerpoint/2010/main" val="44877376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p:txBody>
          <a:bodyPr/>
          <a:lstStyle/>
          <a:p>
            <a:endParaRPr lang="en-GB" dirty="0"/>
          </a:p>
        </p:txBody>
      </p:sp>
      <p:pic>
        <p:nvPicPr>
          <p:cNvPr id="4" name="Picture 3"/>
          <p:cNvPicPr>
            <a:picLocks noChangeAspect="1"/>
          </p:cNvPicPr>
          <p:nvPr/>
        </p:nvPicPr>
        <p:blipFill>
          <a:blip r:embed="rId2"/>
          <a:stretch>
            <a:fillRect/>
          </a:stretch>
        </p:blipFill>
        <p:spPr>
          <a:xfrm>
            <a:off x="411692" y="138113"/>
            <a:ext cx="11204574" cy="6124442"/>
          </a:xfrm>
          <a:prstGeom prst="rect">
            <a:avLst/>
          </a:prstGeom>
        </p:spPr>
      </p:pic>
    </p:spTree>
    <p:extLst>
      <p:ext uri="{BB962C8B-B14F-4D97-AF65-F5344CB8AC3E}">
        <p14:creationId xmlns:p14="http://schemas.microsoft.com/office/powerpoint/2010/main" val="154327832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p:txBody>
          <a:bodyPr/>
          <a:lstStyle/>
          <a:p>
            <a:endParaRPr lang="en-GB" dirty="0"/>
          </a:p>
        </p:txBody>
      </p:sp>
      <p:pic>
        <p:nvPicPr>
          <p:cNvPr id="4" name="Picture 3"/>
          <p:cNvPicPr>
            <a:picLocks noChangeAspect="1"/>
          </p:cNvPicPr>
          <p:nvPr/>
        </p:nvPicPr>
        <p:blipFill>
          <a:blip r:embed="rId2"/>
          <a:stretch>
            <a:fillRect/>
          </a:stretch>
        </p:blipFill>
        <p:spPr>
          <a:xfrm>
            <a:off x="625280" y="101775"/>
            <a:ext cx="11002399" cy="6150609"/>
          </a:xfrm>
          <a:prstGeom prst="rect">
            <a:avLst/>
          </a:prstGeom>
        </p:spPr>
      </p:pic>
    </p:spTree>
    <p:extLst>
      <p:ext uri="{BB962C8B-B14F-4D97-AF65-F5344CB8AC3E}">
        <p14:creationId xmlns:p14="http://schemas.microsoft.com/office/powerpoint/2010/main" val="212630522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p:txBody>
          <a:bodyPr/>
          <a:lstStyle/>
          <a:p>
            <a:endParaRPr lang="en-GB" dirty="0"/>
          </a:p>
        </p:txBody>
      </p:sp>
      <p:pic>
        <p:nvPicPr>
          <p:cNvPr id="4" name="Picture 3"/>
          <p:cNvPicPr>
            <a:picLocks noChangeAspect="1"/>
          </p:cNvPicPr>
          <p:nvPr/>
        </p:nvPicPr>
        <p:blipFill>
          <a:blip r:embed="rId2"/>
          <a:stretch>
            <a:fillRect/>
          </a:stretch>
        </p:blipFill>
        <p:spPr>
          <a:xfrm>
            <a:off x="454554" y="103540"/>
            <a:ext cx="10913357" cy="6146112"/>
          </a:xfrm>
          <a:prstGeom prst="rect">
            <a:avLst/>
          </a:prstGeom>
        </p:spPr>
      </p:pic>
    </p:spTree>
    <p:extLst>
      <p:ext uri="{BB962C8B-B14F-4D97-AF65-F5344CB8AC3E}">
        <p14:creationId xmlns:p14="http://schemas.microsoft.com/office/powerpoint/2010/main" val="111202490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p:txBody>
          <a:bodyPr/>
          <a:lstStyle/>
          <a:p>
            <a:endParaRPr lang="en-GB" dirty="0"/>
          </a:p>
        </p:txBody>
      </p:sp>
      <p:pic>
        <p:nvPicPr>
          <p:cNvPr id="4" name="Picture 3"/>
          <p:cNvPicPr>
            <a:picLocks noChangeAspect="1"/>
          </p:cNvPicPr>
          <p:nvPr/>
        </p:nvPicPr>
        <p:blipFill>
          <a:blip r:embed="rId2"/>
          <a:stretch>
            <a:fillRect/>
          </a:stretch>
        </p:blipFill>
        <p:spPr>
          <a:xfrm>
            <a:off x="407458" y="121355"/>
            <a:ext cx="11053021" cy="6133468"/>
          </a:xfrm>
          <a:prstGeom prst="rect">
            <a:avLst/>
          </a:prstGeom>
        </p:spPr>
      </p:pic>
    </p:spTree>
    <p:extLst>
      <p:ext uri="{BB962C8B-B14F-4D97-AF65-F5344CB8AC3E}">
        <p14:creationId xmlns:p14="http://schemas.microsoft.com/office/powerpoint/2010/main" val="3366982438"/>
      </p:ext>
    </p:extLst>
  </p:cSld>
  <p:clrMapOvr>
    <a:masterClrMapping/>
  </p:clrMapOvr>
</p:sld>
</file>

<file path=ppt/theme/theme1.xml><?xml version="1.0" encoding="utf-8"?>
<a:theme xmlns:a="http://schemas.openxmlformats.org/drawingml/2006/main" name="Basis">
  <a:themeElements>
    <a:clrScheme name="Basis">
      <a:dk1>
        <a:srgbClr val="000000"/>
      </a:dk1>
      <a:lt1>
        <a:srgbClr val="FFFFFF"/>
      </a:lt1>
      <a:dk2>
        <a:srgbClr val="565349"/>
      </a:dk2>
      <a:lt2>
        <a:srgbClr val="DDDDDD"/>
      </a:lt2>
      <a:accent1>
        <a:srgbClr val="A6B727"/>
      </a:accent1>
      <a:accent2>
        <a:srgbClr val="DF5327"/>
      </a:accent2>
      <a:accent3>
        <a:srgbClr val="FE9E00"/>
      </a:accent3>
      <a:accent4>
        <a:srgbClr val="418AB3"/>
      </a:accent4>
      <a:accent5>
        <a:srgbClr val="D7D447"/>
      </a:accent5>
      <a:accent6>
        <a:srgbClr val="818183"/>
      </a:accent6>
      <a:hlink>
        <a:srgbClr val="F59E00"/>
      </a:hlink>
      <a:folHlink>
        <a:srgbClr val="B2B2B2"/>
      </a:folHlink>
    </a:clrScheme>
    <a:fontScheme name="Basis">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asis">
      <a:fillStyleLst>
        <a:solidFill>
          <a:schemeClr val="phClr"/>
        </a:solidFill>
        <a:solidFill>
          <a:schemeClr val="phClr">
            <a:tint val="55000"/>
            <a:satMod val="130000"/>
          </a:schemeClr>
        </a:solidFill>
        <a:gradFill rotWithShape="1">
          <a:gsLst>
            <a:gs pos="0">
              <a:schemeClr val="phClr"/>
            </a:gs>
            <a:gs pos="90000">
              <a:schemeClr val="phClr">
                <a:shade val="100000"/>
                <a:satMod val="105000"/>
              </a:schemeClr>
            </a:gs>
            <a:gs pos="100000">
              <a:schemeClr val="phClr">
                <a:shade val="80000"/>
                <a:satMod val="120000"/>
              </a:schemeClr>
            </a:gs>
          </a:gsLst>
          <a:path path="circle">
            <a:fillToRect l="100000" t="100000" r="100000" b="100000"/>
          </a:path>
        </a:gradFill>
      </a:fillStyleLst>
      <a:lnStyleLst>
        <a:ln w="10000" cap="flat" cmpd="sng" algn="ctr">
          <a:solidFill>
            <a:schemeClr val="phClr"/>
          </a:solidFill>
          <a:prstDash val="solid"/>
        </a:ln>
        <a:ln w="19050" cap="flat" cmpd="sng" algn="ctr">
          <a:solidFill>
            <a:schemeClr val="phClr"/>
          </a:solidFill>
          <a:prstDash val="solid"/>
        </a:ln>
        <a:ln w="53975" cap="flat" cmpd="dbl"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38100" dist="25400" dir="5400000" rotWithShape="0">
              <a:srgbClr val="000000">
                <a:alpha val="45000"/>
              </a:srgbClr>
            </a:outerShdw>
          </a:effectLst>
          <a:scene3d>
            <a:camera prst="orthographicFront">
              <a:rot lat="0" lon="0" rev="0"/>
            </a:camera>
            <a:lightRig rig="brightRoom" dir="t"/>
          </a:scene3d>
          <a:sp3d extrusionH="12700" contourW="25400" prstMaterial="flat">
            <a:bevelT w="63500" h="152400" prst="angle"/>
            <a:contourClr>
              <a:schemeClr val="phClr">
                <a:shade val="27000"/>
                <a:satMod val="120000"/>
              </a:schemeClr>
            </a:contourClr>
          </a:sp3d>
        </a:effectStyle>
      </a:effectStyleLst>
      <a:bgFillStyleLst>
        <a:solidFill>
          <a:schemeClr val="phClr"/>
        </a:solidFill>
        <a:solidFill>
          <a:schemeClr val="phClr">
            <a:tint val="95000"/>
            <a:shade val="95000"/>
            <a:satMod val="140000"/>
          </a:schemeClr>
        </a:solidFill>
        <a:solidFill>
          <a:schemeClr val="phClr">
            <a:tint val="90000"/>
            <a:shade val="85000"/>
            <a:satMod val="160000"/>
            <a:lumMod val="110000"/>
          </a:schemeClr>
        </a:solidFill>
      </a:bgFillStyleLst>
    </a:fmtScheme>
  </a:themeElements>
  <a:objectDefaults/>
  <a:extraClrSchemeLst/>
  <a:extLst>
    <a:ext uri="{05A4C25C-085E-4340-85A3-A5531E510DB2}">
      <thm15:themeFamily xmlns:thm15="http://schemas.microsoft.com/office/thememl/2012/main" name="Basis" id="{5665723A-49BA-4B57-8411-A56F8F207965}" vid="{90E45F77-AEFC-46EF-A7C1-5B338C297B02}"/>
    </a:ext>
  </a:extLst>
</a:theme>
</file>

<file path=docProps/app.xml><?xml version="1.0" encoding="utf-8"?>
<Properties xmlns="http://schemas.openxmlformats.org/officeDocument/2006/extended-properties" xmlns:vt="http://schemas.openxmlformats.org/officeDocument/2006/docPropsVTypes">
  <Template>Basis</Template>
  <TotalTime>205</TotalTime>
  <Words>934</Words>
  <Application>Microsoft Office PowerPoint</Application>
  <PresentationFormat>Widescreen</PresentationFormat>
  <Paragraphs>60</Paragraphs>
  <Slides>25</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25</vt:i4>
      </vt:variant>
    </vt:vector>
  </HeadingPairs>
  <TitlesOfParts>
    <vt:vector size="30" baseType="lpstr">
      <vt:lpstr>Comic Sans MS</vt:lpstr>
      <vt:lpstr>Corbel</vt:lpstr>
      <vt:lpstr>Twinkl</vt:lpstr>
      <vt:lpstr>Twinkl SemiBold</vt:lpstr>
      <vt:lpstr>Basis</vt:lpstr>
      <vt:lpstr>PowerPoint Presentation</vt:lpstr>
      <vt:lpstr>Writing a Diary Entry</vt:lpstr>
      <vt:lpstr>PowerPoint Presentation</vt:lpstr>
      <vt:lpstr>PowerPoint Presentation</vt:lpstr>
      <vt:lpstr>PowerPoint Presentation</vt:lpstr>
      <vt:lpstr>PowerPoint Presentation</vt:lpstr>
      <vt:lpstr>PowerPoint Presentation</vt:lpstr>
      <vt:lpstr>PowerPoint Presentation</vt:lpstr>
      <vt:lpstr>                                                                  Tuesday 2nd February 2021   Dear Diary,   First I woke up at 5am and heard the sound of the animals waking and happy birds singing. I waved my long branches and I saw my green leaves wiggling in the warm breeze.   Then I head a noise. I saw a man below me holding a sharp axe. All around me, the animals and birds had gone quiet. What did he want? We were all scared.   After that, he lay down and fell asleep by my trunk. Slowly the animals came to talk to him. The boa slithered up to him and said I was a tree of miracles! I felt proud.  </vt:lpstr>
      <vt:lpstr>Your Task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Warwickshire County Council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 Geals BTP</dc:creator>
  <cp:lastModifiedBy>C Coles BTP</cp:lastModifiedBy>
  <cp:revision>30</cp:revision>
  <dcterms:created xsi:type="dcterms:W3CDTF">2021-01-14T15:08:36Z</dcterms:created>
  <dcterms:modified xsi:type="dcterms:W3CDTF">2021-01-30T15:29:47Z</dcterms:modified>
</cp:coreProperties>
</file>