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7" r:id="rId1"/>
  </p:sldMasterIdLst>
  <p:sldIdLst>
    <p:sldId id="259" r:id="rId2"/>
    <p:sldId id="256" r:id="rId3"/>
    <p:sldId id="257" r:id="rId4"/>
    <p:sldId id="258" r:id="rId5"/>
    <p:sldId id="260" r:id="rId6"/>
    <p:sldId id="261" r:id="rId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9" d="100"/>
          <a:sy n="69" d="100"/>
        </p:scale>
        <p:origin x="756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007533" y="0"/>
            <a:ext cx="7934348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8941881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11808" y="3428998"/>
            <a:ext cx="5518066" cy="2268559"/>
          </a:xfrm>
        </p:spPr>
        <p:txBody>
          <a:bodyPr anchor="t">
            <a:normAutofit/>
          </a:bodyPr>
          <a:lstStyle>
            <a:lvl1pPr algn="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772274" y="2268786"/>
            <a:ext cx="5357600" cy="1160213"/>
          </a:xfrm>
        </p:spPr>
        <p:txBody>
          <a:bodyPr tIns="0" anchor="b">
            <a:normAutofit/>
          </a:bodyPr>
          <a:lstStyle>
            <a:lvl1pPr marL="0" indent="0" algn="r">
              <a:buNone/>
              <a:defRPr sz="1800" b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520A15-D6D3-4E7A-B0E9-EDAC7C7685F2}" type="datetimeFigureOut">
              <a:rPr lang="en-GB" smtClean="0"/>
              <a:t>14/02/2021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rIns="45720"/>
          <a:lstStyle/>
          <a:p>
            <a:fld id="{0E2FA9B1-0070-4789-AFF6-4C2A5742670E}" type="slidenum">
              <a:rPr lang="en-GB" smtClean="0"/>
              <a:t>‹#›</a:t>
            </a:fld>
            <a:endParaRPr lang="en-GB"/>
          </a:p>
        </p:txBody>
      </p:sp>
      <p:sp>
        <p:nvSpPr>
          <p:cNvPr id="13" name="TextBox 12"/>
          <p:cNvSpPr txBox="1"/>
          <p:nvPr/>
        </p:nvSpPr>
        <p:spPr>
          <a:xfrm>
            <a:off x="2191282" y="3262852"/>
            <a:ext cx="4156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24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24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991544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ectangle 28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520A15-D6D3-4E7A-B0E9-EDAC7C7685F2}" type="datetimeFigureOut">
              <a:rPr lang="en-GB" smtClean="0"/>
              <a:t>14/02/2021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FA9B1-0070-4789-AFF6-4C2A5742670E}" type="slidenum">
              <a:rPr lang="en-GB" smtClean="0"/>
              <a:t>‹#›</a:t>
            </a:fld>
            <a:endParaRPr lang="en-GB"/>
          </a:p>
        </p:txBody>
      </p:sp>
      <p:sp>
        <p:nvSpPr>
          <p:cNvPr id="7" name="TextBox 6"/>
          <p:cNvSpPr txBox="1"/>
          <p:nvPr/>
        </p:nvSpPr>
        <p:spPr>
          <a:xfrm>
            <a:off x="2194943" y="641225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46170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Rectangle 23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5" name="Rectangle 24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TextBox 10"/>
          <p:cNvSpPr txBox="1"/>
          <p:nvPr/>
        </p:nvSpPr>
        <p:spPr>
          <a:xfrm>
            <a:off x="2191843" y="2962586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09873" y="3147254"/>
            <a:ext cx="7956560" cy="1424746"/>
          </a:xfrm>
        </p:spPr>
        <p:txBody>
          <a:bodyPr anchor="t">
            <a:normAutofit/>
          </a:bodyPr>
          <a:lstStyle>
            <a:lvl1pPr algn="r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773968" y="2268786"/>
            <a:ext cx="7791931" cy="878468"/>
          </a:xfrm>
        </p:spPr>
        <p:txBody>
          <a:bodyPr tIns="0" anchor="b">
            <a:normAutofit/>
          </a:bodyPr>
          <a:lstStyle>
            <a:lvl1pPr marL="0" indent="0" algn="r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520A15-D6D3-4E7A-B0E9-EDAC7C7685F2}" type="datetimeFigureOut">
              <a:rPr lang="en-GB" smtClean="0"/>
              <a:t>14/02/2021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FA9B1-0070-4789-AFF6-4C2A5742670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889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7" name="Rectangle 26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09873" y="805817"/>
            <a:ext cx="7950984" cy="108170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605374" y="2052116"/>
            <a:ext cx="3891960" cy="399782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66636" y="2052114"/>
            <a:ext cx="3894222" cy="3997829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520A15-D6D3-4E7A-B0E9-EDAC7C7685F2}" type="datetimeFigureOut">
              <a:rPr lang="en-GB" smtClean="0"/>
              <a:t>14/02/2021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FA9B1-0070-4789-AFF6-4C2A5742670E}" type="slidenum">
              <a:rPr lang="en-GB" smtClean="0"/>
              <a:t>‹#›</a:t>
            </a:fld>
            <a:endParaRPr lang="en-GB"/>
          </a:p>
        </p:txBody>
      </p:sp>
      <p:sp>
        <p:nvSpPr>
          <p:cNvPr id="10" name="TextBox 9"/>
          <p:cNvSpPr txBox="1"/>
          <p:nvPr/>
        </p:nvSpPr>
        <p:spPr>
          <a:xfrm>
            <a:off x="2196172" y="641223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863959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1" name="Rectangle 20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2" name="TextBox 11"/>
          <p:cNvSpPr txBox="1"/>
          <p:nvPr/>
        </p:nvSpPr>
        <p:spPr>
          <a:xfrm>
            <a:off x="2193650" y="636424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09873" y="805818"/>
            <a:ext cx="7956560" cy="1078348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09285" y="2052115"/>
            <a:ext cx="3896467" cy="713818"/>
          </a:xfrm>
        </p:spPr>
        <p:txBody>
          <a:bodyPr anchor="b">
            <a:noAutofit/>
          </a:bodyPr>
          <a:lstStyle>
            <a:lvl1pPr marL="0" indent="0" algn="l">
              <a:lnSpc>
                <a:spcPct val="100000"/>
              </a:lnSpc>
              <a:buNone/>
              <a:defRPr sz="2200" b="0" cap="none" baseline="0">
                <a:solidFill>
                  <a:schemeClr val="accent6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609285" y="2851331"/>
            <a:ext cx="3893623" cy="3071434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666634" y="2052115"/>
            <a:ext cx="3899798" cy="713818"/>
          </a:xfrm>
        </p:spPr>
        <p:txBody>
          <a:bodyPr anchor="b">
            <a:noAutofit/>
          </a:bodyPr>
          <a:lstStyle>
            <a:lvl1pPr marL="0" indent="0" algn="l">
              <a:lnSpc>
                <a:spcPct val="100000"/>
              </a:lnSpc>
              <a:buNone/>
              <a:defRPr sz="2200" b="0" cap="none" baseline="0">
                <a:solidFill>
                  <a:schemeClr val="accent6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66635" y="2851331"/>
            <a:ext cx="3899798" cy="3071434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520A15-D6D3-4E7A-B0E9-EDAC7C7685F2}" type="datetimeFigureOut">
              <a:rPr lang="en-GB" smtClean="0"/>
              <a:t>14/02/2021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FA9B1-0070-4789-AFF6-4C2A5742670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1707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4" name="Rectangle 13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520A15-D6D3-4E7A-B0E9-EDAC7C7685F2}" type="datetimeFigureOut">
              <a:rPr lang="en-GB" smtClean="0"/>
              <a:t>14/02/2021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FA9B1-0070-4789-AFF6-4C2A5742670E}" type="slidenum">
              <a:rPr lang="en-GB" smtClean="0"/>
              <a:t>‹#›</a:t>
            </a:fld>
            <a:endParaRPr lang="en-GB"/>
          </a:p>
        </p:txBody>
      </p:sp>
      <p:sp>
        <p:nvSpPr>
          <p:cNvPr id="8" name="TextBox 7"/>
          <p:cNvSpPr txBox="1"/>
          <p:nvPr/>
        </p:nvSpPr>
        <p:spPr>
          <a:xfrm>
            <a:off x="2196172" y="641226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660547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3" name="Rectangle 12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520A15-D6D3-4E7A-B0E9-EDAC7C7685F2}" type="datetimeFigureOut">
              <a:rPr lang="en-GB" smtClean="0"/>
              <a:t>14/02/2021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FA9B1-0070-4789-AFF6-4C2A5742670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72778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 24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6" name="Rectangle 25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TextBox 9"/>
          <p:cNvSpPr txBox="1"/>
          <p:nvPr/>
        </p:nvSpPr>
        <p:spPr>
          <a:xfrm>
            <a:off x="1554154" y="1127550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70323" y="1282451"/>
            <a:ext cx="2664361" cy="1903241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20154" y="805818"/>
            <a:ext cx="5446278" cy="5244126"/>
          </a:xfrm>
        </p:spPr>
        <p:txBody>
          <a:bodyPr anchor="ctr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70322" y="3186154"/>
            <a:ext cx="2664361" cy="2386397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520A15-D6D3-4E7A-B0E9-EDAC7C7685F2}" type="datetimeFigureOut">
              <a:rPr lang="en-GB" smtClean="0"/>
              <a:t>14/02/2021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FA9B1-0070-4789-AFF6-4C2A5742670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47871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0" name="Rectangle 19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47062" y="3229"/>
            <a:ext cx="4629734" cy="6858000"/>
          </a:xfrm>
          <a:solidFill>
            <a:schemeClr val="tx1">
              <a:alpha val="10000"/>
            </a:schemeClr>
          </a:solidFill>
          <a:ln w="9525" cap="sq">
            <a:noFill/>
            <a:miter lim="800000"/>
          </a:ln>
          <a:effectLst/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28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10" name="TextBox 9"/>
          <p:cNvSpPr txBox="1"/>
          <p:nvPr/>
        </p:nvSpPr>
        <p:spPr>
          <a:xfrm>
            <a:off x="1554686" y="1127550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71241" y="1282452"/>
            <a:ext cx="3970986" cy="1900473"/>
          </a:xfrm>
        </p:spPr>
        <p:txBody>
          <a:bodyPr anchor="b">
            <a:normAutofit/>
          </a:bodyPr>
          <a:lstStyle>
            <a:lvl1pPr algn="l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70322" y="3182928"/>
            <a:ext cx="3971874" cy="2386394"/>
          </a:xfrm>
        </p:spPr>
        <p:txBody>
          <a:bodyPr>
            <a:normAutofit/>
          </a:bodyPr>
          <a:lstStyle>
            <a:lvl1pPr marL="0" indent="0" algn="l">
              <a:buNone/>
              <a:defRPr sz="20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520A15-D6D3-4E7A-B0E9-EDAC7C7685F2}" type="datetimeFigureOut">
              <a:rPr lang="en-GB" smtClean="0"/>
              <a:t>14/02/2021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FA9B1-0070-4789-AFF6-4C2A5742670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89936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Rectangle 14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TextBox 8"/>
          <p:cNvSpPr txBox="1"/>
          <p:nvPr/>
        </p:nvSpPr>
        <p:spPr>
          <a:xfrm>
            <a:off x="2194236" y="641225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11808" y="808056"/>
            <a:ext cx="7954091" cy="1077229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520A15-D6D3-4E7A-B0E9-EDAC7C7685F2}" type="datetimeFigureOut">
              <a:rPr lang="en-GB" smtClean="0"/>
              <a:t>14/02/2021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FA9B1-0070-4789-AFF6-4C2A5742670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64841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" name="Rectangle 15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TextBox 8"/>
          <p:cNvSpPr txBox="1"/>
          <p:nvPr/>
        </p:nvSpPr>
        <p:spPr>
          <a:xfrm rot="5400000">
            <a:off x="10337141" y="416061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39380" y="805818"/>
            <a:ext cx="1326519" cy="5244126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608751" y="970410"/>
            <a:ext cx="6466903" cy="5079534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520A15-D6D3-4E7A-B0E9-EDAC7C7685F2}" type="datetimeFigureOut">
              <a:rPr lang="en-GB" smtClean="0"/>
              <a:t>14/02/2021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FA9B1-0070-4789-AFF6-4C2A5742670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6151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3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17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1794" y="2105202"/>
            <a:ext cx="9360205" cy="4752798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9867" cy="685800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0" y="0"/>
            <a:ext cx="964174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611808" y="808056"/>
            <a:ext cx="7958331" cy="1077229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773599" y="2052116"/>
            <a:ext cx="7796540" cy="399782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pPr lvl="5"/>
            <a:r>
              <a:rPr lang="en-US" dirty="0"/>
              <a:t>Sixth level</a:t>
            </a:r>
          </a:p>
          <a:p>
            <a:pPr lvl="6"/>
            <a:r>
              <a:rPr lang="en-US" dirty="0"/>
              <a:t>Seventh level</a:t>
            </a:r>
          </a:p>
          <a:p>
            <a:pPr lvl="7"/>
            <a:r>
              <a:rPr lang="en-US" dirty="0"/>
              <a:t>Eigth level</a:t>
            </a:r>
          </a:p>
          <a:p>
            <a:pPr lvl="8"/>
            <a:r>
              <a:rPr lang="en-US" dirty="0"/>
              <a:t>Ninth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-810065" y="5270604"/>
            <a:ext cx="2662729" cy="182880"/>
          </a:xfrm>
          <a:prstGeom prst="rect">
            <a:avLst/>
          </a:prstGeom>
        </p:spPr>
        <p:txBody>
          <a:bodyPr vert="horz" lIns="91440" tIns="18288" rIns="91440" bIns="45720" rtlCol="0" anchor="t"/>
          <a:lstStyle>
            <a:lvl1pPr algn="r">
              <a:defRPr sz="8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fld id="{09520A15-D6D3-4E7A-B0E9-EDAC7C7685F2}" type="datetimeFigureOut">
              <a:rPr lang="en-GB" smtClean="0"/>
              <a:t>14/02/2021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-2237130" y="3661144"/>
            <a:ext cx="5885352" cy="179176"/>
          </a:xfrm>
          <a:prstGeom prst="rect">
            <a:avLst/>
          </a:prstGeom>
        </p:spPr>
        <p:txBody>
          <a:bodyPr vert="horz" lIns="91440" tIns="45720" rIns="91440" bIns="18288" rtlCol="0" anchor="b"/>
          <a:lstStyle>
            <a:lvl1pPr algn="r">
              <a:defRPr sz="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58407" y="164592"/>
            <a:ext cx="636727" cy="322851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2FA9B1-0070-4789-AFF6-4C2A5742670E}" type="slidenum">
              <a:rPr lang="en-GB" smtClean="0"/>
              <a:t>‹#›</a:t>
            </a:fld>
            <a:endParaRPr lang="en-GB"/>
          </a:p>
        </p:txBody>
      </p:sp>
      <p:sp>
        <p:nvSpPr>
          <p:cNvPr id="57" name="Rectangle 56"/>
          <p:cNvSpPr/>
          <p:nvPr/>
        </p:nvSpPr>
        <p:spPr>
          <a:xfrm>
            <a:off x="962042" y="0"/>
            <a:ext cx="45719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19393749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98" r:id="rId1"/>
    <p:sldLayoutId id="2147483699" r:id="rId2"/>
    <p:sldLayoutId id="2147483700" r:id="rId3"/>
    <p:sldLayoutId id="2147483701" r:id="rId4"/>
    <p:sldLayoutId id="2147483702" r:id="rId5"/>
    <p:sldLayoutId id="2147483703" r:id="rId6"/>
    <p:sldLayoutId id="2147483704" r:id="rId7"/>
    <p:sldLayoutId id="2147483705" r:id="rId8"/>
    <p:sldLayoutId id="2147483706" r:id="rId9"/>
    <p:sldLayoutId id="2147483707" r:id="rId10"/>
    <p:sldLayoutId id="2147483708" r:id="rId11"/>
  </p:sldLayoutIdLst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sz="3400" b="0" i="0" kern="1200" cap="none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344488" indent="-344488" algn="l" defTabSz="914400" rtl="0" eaLnBrk="1" latinLnBrk="0" hangingPunct="1">
        <a:lnSpc>
          <a:spcPct val="120000"/>
        </a:lnSpc>
        <a:spcBef>
          <a:spcPts val="10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95338" indent="-33813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800" kern="120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58888" indent="-34448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709738" indent="-33813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400" kern="120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173288" indent="-34448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642616" indent="-33832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3108960" indent="-33832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575304" indent="-33832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4041648" indent="-33832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Our Set 3 phoneme for today is….</a:t>
            </a:r>
            <a:br>
              <a:rPr lang="en-GB" dirty="0" smtClean="0"/>
            </a:br>
            <a:r>
              <a:rPr lang="en-GB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oi – sp</a:t>
            </a:r>
            <a:r>
              <a:rPr lang="en-GB" sz="4000" dirty="0">
                <a:solidFill>
                  <a:schemeClr val="accent2"/>
                </a:solidFill>
                <a:latin typeface="Comic Sans MS" panose="030F0702030302020204" pitchFamily="66" charset="0"/>
                <a:ea typeface="+mn-ea"/>
                <a:cs typeface="+mn-cs"/>
              </a:rPr>
              <a:t>oi</a:t>
            </a:r>
            <a:r>
              <a:rPr lang="en-GB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l the boy! </a:t>
            </a:r>
            <a:endParaRPr lang="en-GB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492978" y="2250897"/>
            <a:ext cx="424462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latin typeface="Comic Sans MS" panose="030F0702030302020204" pitchFamily="66" charset="0"/>
              </a:rPr>
              <a:t>j</a:t>
            </a:r>
            <a:r>
              <a:rPr lang="en-GB" sz="4000" dirty="0">
                <a:solidFill>
                  <a:schemeClr val="accent2"/>
                </a:solidFill>
                <a:latin typeface="Comic Sans MS" panose="030F0702030302020204" pitchFamily="66" charset="0"/>
              </a:rPr>
              <a:t>oi</a:t>
            </a:r>
            <a:r>
              <a:rPr lang="en-GB" sz="4000" dirty="0" smtClean="0">
                <a:latin typeface="Comic Sans MS" panose="030F0702030302020204" pitchFamily="66" charset="0"/>
              </a:rPr>
              <a:t>n</a:t>
            </a:r>
            <a:r>
              <a:rPr lang="en-GB" sz="4000" dirty="0" smtClean="0"/>
              <a:t> </a:t>
            </a:r>
            <a:endParaRPr lang="en-GB" sz="4000" dirty="0"/>
          </a:p>
        </p:txBody>
      </p:sp>
      <p:sp>
        <p:nvSpPr>
          <p:cNvPr id="6" name="TextBox 5"/>
          <p:cNvSpPr txBox="1"/>
          <p:nvPr/>
        </p:nvSpPr>
        <p:spPr>
          <a:xfrm>
            <a:off x="4492978" y="2820986"/>
            <a:ext cx="424462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latin typeface="Comic Sans MS" panose="030F0702030302020204" pitchFamily="66" charset="0"/>
              </a:rPr>
              <a:t>c</a:t>
            </a:r>
            <a:r>
              <a:rPr lang="en-GB" sz="4000" dirty="0">
                <a:solidFill>
                  <a:schemeClr val="accent2"/>
                </a:solidFill>
                <a:latin typeface="Comic Sans MS" panose="030F0702030302020204" pitchFamily="66" charset="0"/>
              </a:rPr>
              <a:t>oi</a:t>
            </a:r>
            <a:r>
              <a:rPr lang="en-GB" sz="4000" dirty="0" smtClean="0">
                <a:latin typeface="Comic Sans MS" panose="030F0702030302020204" pitchFamily="66" charset="0"/>
              </a:rPr>
              <a:t>n</a:t>
            </a:r>
            <a:endParaRPr lang="en-GB" sz="4000" dirty="0"/>
          </a:p>
        </p:txBody>
      </p:sp>
      <p:sp>
        <p:nvSpPr>
          <p:cNvPr id="7" name="TextBox 6"/>
          <p:cNvSpPr txBox="1"/>
          <p:nvPr/>
        </p:nvSpPr>
        <p:spPr>
          <a:xfrm>
            <a:off x="4492978" y="3528872"/>
            <a:ext cx="424462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latin typeface="Comic Sans MS" panose="030F0702030302020204" pitchFamily="66" charset="0"/>
              </a:rPr>
              <a:t>v</a:t>
            </a:r>
            <a:r>
              <a:rPr lang="en-GB" sz="4000" dirty="0" smtClean="0">
                <a:solidFill>
                  <a:schemeClr val="accent2"/>
                </a:solidFill>
                <a:latin typeface="Comic Sans MS" panose="030F0702030302020204" pitchFamily="66" charset="0"/>
              </a:rPr>
              <a:t>oi</a:t>
            </a:r>
            <a:r>
              <a:rPr lang="en-GB" sz="4000" dirty="0" smtClean="0">
                <a:latin typeface="Comic Sans MS" panose="030F0702030302020204" pitchFamily="66" charset="0"/>
              </a:rPr>
              <a:t>ce</a:t>
            </a:r>
            <a:r>
              <a:rPr lang="en-GB" sz="4000" dirty="0" smtClean="0"/>
              <a:t> </a:t>
            </a:r>
            <a:endParaRPr lang="en-GB" sz="4000" dirty="0"/>
          </a:p>
        </p:txBody>
      </p:sp>
      <p:sp>
        <p:nvSpPr>
          <p:cNvPr id="8" name="TextBox 7"/>
          <p:cNvSpPr txBox="1"/>
          <p:nvPr/>
        </p:nvSpPr>
        <p:spPr>
          <a:xfrm>
            <a:off x="4492978" y="4098961"/>
            <a:ext cx="424462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latin typeface="Comic Sans MS" panose="030F0702030302020204" pitchFamily="66" charset="0"/>
              </a:rPr>
              <a:t>ch</a:t>
            </a:r>
            <a:r>
              <a:rPr lang="en-GB" sz="4000" dirty="0" smtClean="0">
                <a:solidFill>
                  <a:schemeClr val="accent2"/>
                </a:solidFill>
                <a:latin typeface="Comic Sans MS" panose="030F0702030302020204" pitchFamily="66" charset="0"/>
              </a:rPr>
              <a:t>oi</a:t>
            </a:r>
            <a:r>
              <a:rPr lang="en-GB" sz="4000" dirty="0" smtClean="0">
                <a:latin typeface="Comic Sans MS" panose="030F0702030302020204" pitchFamily="66" charset="0"/>
              </a:rPr>
              <a:t>ce</a:t>
            </a:r>
            <a:r>
              <a:rPr lang="en-GB" sz="4000" dirty="0" smtClean="0"/>
              <a:t> </a:t>
            </a:r>
            <a:endParaRPr lang="en-GB" sz="4000" dirty="0"/>
          </a:p>
        </p:txBody>
      </p:sp>
      <p:sp>
        <p:nvSpPr>
          <p:cNvPr id="9" name="TextBox 8"/>
          <p:cNvSpPr txBox="1"/>
          <p:nvPr/>
        </p:nvSpPr>
        <p:spPr>
          <a:xfrm>
            <a:off x="4459111" y="4741865"/>
            <a:ext cx="424462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latin typeface="Comic Sans MS" panose="030F0702030302020204" pitchFamily="66" charset="0"/>
              </a:rPr>
              <a:t>n</a:t>
            </a:r>
            <a:r>
              <a:rPr lang="en-GB" sz="4000" dirty="0" smtClean="0">
                <a:solidFill>
                  <a:schemeClr val="accent2"/>
                </a:solidFill>
                <a:latin typeface="Comic Sans MS" panose="030F0702030302020204" pitchFamily="66" charset="0"/>
              </a:rPr>
              <a:t>oi</a:t>
            </a:r>
            <a:r>
              <a:rPr lang="en-GB" sz="4000" dirty="0" smtClean="0">
                <a:latin typeface="Comic Sans MS" panose="030F0702030302020204" pitchFamily="66" charset="0"/>
              </a:rPr>
              <a:t>se</a:t>
            </a:r>
            <a:r>
              <a:rPr lang="en-GB" sz="4000" dirty="0" smtClean="0"/>
              <a:t> </a:t>
            </a:r>
            <a:endParaRPr lang="en-GB" sz="4000" dirty="0"/>
          </a:p>
        </p:txBody>
      </p:sp>
      <p:cxnSp>
        <p:nvCxnSpPr>
          <p:cNvPr id="12" name="Straight Connector 11"/>
          <p:cNvCxnSpPr/>
          <p:nvPr/>
        </p:nvCxnSpPr>
        <p:spPr>
          <a:xfrm>
            <a:off x="6615289" y="2820986"/>
            <a:ext cx="374791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6615289" y="3413652"/>
            <a:ext cx="374791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>
            <a:off x="6581422" y="2266594"/>
            <a:ext cx="3747911" cy="0"/>
          </a:xfrm>
          <a:prstGeom prst="line">
            <a:avLst/>
          </a:prstGeom>
          <a:ln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>
            <a:off x="6615289" y="3996799"/>
            <a:ext cx="3747911" cy="0"/>
          </a:xfrm>
          <a:prstGeom prst="line">
            <a:avLst/>
          </a:prstGeom>
          <a:ln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6002" y="1619109"/>
            <a:ext cx="2714625" cy="3819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83070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11808" y="2805543"/>
            <a:ext cx="5518066" cy="2268559"/>
          </a:xfrm>
        </p:spPr>
        <p:txBody>
          <a:bodyPr>
            <a:normAutofit fontScale="90000"/>
          </a:bodyPr>
          <a:lstStyle/>
          <a:p>
            <a:pPr algn="l"/>
            <a:r>
              <a:rPr lang="en-GB" b="1" dirty="0"/>
              <a:t>LO: To Create your own </a:t>
            </a:r>
            <a:r>
              <a:rPr lang="en-GB" b="1" dirty="0" smtClean="0"/>
              <a:t>story </a:t>
            </a:r>
            <a:r>
              <a:rPr lang="en-GB" b="1" dirty="0"/>
              <a:t>based on a dice throwing game.</a:t>
            </a:r>
            <a:r>
              <a:rPr lang="en-GB" dirty="0"/>
              <a:t/>
            </a:r>
            <a:br>
              <a:rPr lang="en-GB" dirty="0"/>
            </a:br>
            <a:r>
              <a:rPr lang="en-GB" dirty="0"/>
              <a:t/>
            </a:r>
            <a:br>
              <a:rPr lang="en-GB" dirty="0"/>
            </a:b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772274" y="1326677"/>
            <a:ext cx="5357600" cy="1160213"/>
          </a:xfrm>
        </p:spPr>
        <p:txBody>
          <a:bodyPr/>
          <a:lstStyle/>
          <a:p>
            <a:r>
              <a:rPr lang="en-GB" dirty="0" smtClean="0"/>
              <a:t>Thursday 25</a:t>
            </a:r>
            <a:r>
              <a:rPr lang="en-GB" baseline="30000" dirty="0" smtClean="0"/>
              <a:t>th</a:t>
            </a:r>
            <a:r>
              <a:rPr lang="en-GB" dirty="0" smtClean="0"/>
              <a:t> February 2021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705601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>
            <a:extLst>
              <a:ext uri="{FF2B5EF4-FFF2-40B4-BE49-F238E27FC236}">
                <a16:creationId xmlns:a16="http://schemas.microsoft.com/office/drawing/2014/main" id="{84D981ED-D7B0-4906-A42A-0989206E56B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683" t="28239" r="37791" b="24721"/>
          <a:stretch>
            <a:fillRect/>
          </a:stretch>
        </p:blipFill>
        <p:spPr bwMode="auto">
          <a:xfrm>
            <a:off x="3575051" y="1"/>
            <a:ext cx="4968875" cy="6786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156037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25706" y="2253961"/>
            <a:ext cx="3114675" cy="321945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12927" y="1454295"/>
            <a:ext cx="2599098" cy="2605087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70065" y="4225636"/>
            <a:ext cx="2486025" cy="249555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969825" y="1463749"/>
            <a:ext cx="2133600" cy="178117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803137" y="3572741"/>
            <a:ext cx="2466975" cy="300990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2521527" y="817418"/>
            <a:ext cx="383770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We know Egg Box Dragon had lots of adventures…</a:t>
            </a:r>
            <a:endParaRPr lang="en-GB" dirty="0"/>
          </a:p>
        </p:txBody>
      </p:sp>
      <p:sp>
        <p:nvSpPr>
          <p:cNvPr id="11" name="TextBox 10"/>
          <p:cNvSpPr txBox="1"/>
          <p:nvPr/>
        </p:nvSpPr>
        <p:spPr>
          <a:xfrm>
            <a:off x="1132356" y="5917622"/>
            <a:ext cx="383770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Now it’s time to come up with your own story for him!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578041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02057" y="489401"/>
            <a:ext cx="7958331" cy="1077229"/>
          </a:xfrm>
        </p:spPr>
        <p:txBody>
          <a:bodyPr>
            <a:normAutofit fontScale="90000"/>
          </a:bodyPr>
          <a:lstStyle/>
          <a:p>
            <a:pPr algn="l"/>
            <a:r>
              <a:rPr lang="en-GB" dirty="0" smtClean="0"/>
              <a:t>Get a dice and play this game…select your character who needs help, then select what the problem is using the dice to choose…</a:t>
            </a:r>
            <a:endParaRPr lang="en-GB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02057" y="1953058"/>
            <a:ext cx="6572250" cy="4448175"/>
          </a:xfrm>
          <a:prstGeom prst="rect">
            <a:avLst/>
          </a:prstGeom>
        </p:spPr>
      </p:pic>
      <p:grpSp>
        <p:nvGrpSpPr>
          <p:cNvPr id="9" name="Group 8"/>
          <p:cNvGrpSpPr/>
          <p:nvPr/>
        </p:nvGrpSpPr>
        <p:grpSpPr>
          <a:xfrm>
            <a:off x="8841797" y="2496300"/>
            <a:ext cx="2984356" cy="4096732"/>
            <a:chOff x="8841797" y="2496300"/>
            <a:chExt cx="2984356" cy="4096732"/>
          </a:xfrm>
        </p:grpSpPr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0673628" y="5030932"/>
              <a:ext cx="1152525" cy="1562100"/>
            </a:xfrm>
            <a:prstGeom prst="rect">
              <a:avLst/>
            </a:prstGeom>
          </p:spPr>
        </p:pic>
        <p:sp>
          <p:nvSpPr>
            <p:cNvPr id="8" name="Oval Callout 7"/>
            <p:cNvSpPr/>
            <p:nvPr/>
          </p:nvSpPr>
          <p:spPr>
            <a:xfrm>
              <a:off x="8841797" y="2496300"/>
              <a:ext cx="2408093" cy="2341418"/>
            </a:xfrm>
            <a:prstGeom prst="wedgeEllipseCallout">
              <a:avLst>
                <a:gd name="adj1" fmla="val 32673"/>
                <a:gd name="adj2" fmla="val 74334"/>
              </a:avLst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 smtClean="0"/>
                <a:t>Write a short story about my adventure! </a:t>
              </a:r>
              <a:endParaRPr lang="en-GB" dirty="0"/>
            </a:p>
          </p:txBody>
        </p:sp>
      </p:grpSp>
    </p:spTree>
    <p:extLst>
      <p:ext uri="{BB962C8B-B14F-4D97-AF65-F5344CB8AC3E}">
        <p14:creationId xmlns:p14="http://schemas.microsoft.com/office/powerpoint/2010/main" val="1409711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87996" y="641802"/>
            <a:ext cx="7958331" cy="1077229"/>
          </a:xfrm>
        </p:spPr>
        <p:txBody>
          <a:bodyPr/>
          <a:lstStyle/>
          <a:p>
            <a:pPr algn="l"/>
            <a:r>
              <a:rPr lang="en-GB" dirty="0" smtClean="0"/>
              <a:t>Your task today!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20834" y="4142508"/>
            <a:ext cx="6301707" cy="2140061"/>
          </a:xfrm>
        </p:spPr>
        <p:txBody>
          <a:bodyPr>
            <a:normAutofit fontScale="92500" lnSpcReduction="10000"/>
          </a:bodyPr>
          <a:lstStyle/>
          <a:p>
            <a:r>
              <a:rPr lang="en-GB" dirty="0" smtClean="0"/>
              <a:t>Use capitals at the start of your sentences and for names. </a:t>
            </a:r>
          </a:p>
          <a:p>
            <a:r>
              <a:rPr lang="en-GB" dirty="0" smtClean="0"/>
              <a:t>Use adjectives to describe things. </a:t>
            </a:r>
          </a:p>
          <a:p>
            <a:r>
              <a:rPr lang="en-GB" dirty="0" smtClean="0"/>
              <a:t>Use </a:t>
            </a:r>
            <a:r>
              <a:rPr lang="en-GB" b="1" dirty="0" smtClean="0"/>
              <a:t>and / so / because / but </a:t>
            </a:r>
            <a:r>
              <a:rPr lang="en-GB" dirty="0" smtClean="0"/>
              <a:t>to link your ideas in a sentence. </a:t>
            </a:r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3920835" y="1401476"/>
            <a:ext cx="6871855" cy="15234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500" b="1" dirty="0"/>
              <a:t>Task 1: </a:t>
            </a:r>
            <a:r>
              <a:rPr lang="en-GB" sz="2500" dirty="0" smtClean="0"/>
              <a:t>Write a short story about Egg Box Dragon’s next adventure using the objectives below.  </a:t>
            </a:r>
            <a:endParaRPr lang="en-GB" sz="2500" dirty="0"/>
          </a:p>
          <a:p>
            <a:endParaRPr lang="en-GB" dirty="0"/>
          </a:p>
        </p:txBody>
      </p:sp>
      <p:sp>
        <p:nvSpPr>
          <p:cNvPr id="5" name="TextBox 4"/>
          <p:cNvSpPr txBox="1"/>
          <p:nvPr/>
        </p:nvSpPr>
        <p:spPr>
          <a:xfrm>
            <a:off x="3920833" y="2860846"/>
            <a:ext cx="7162801" cy="19082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500" dirty="0" smtClean="0"/>
              <a:t>You must include: </a:t>
            </a:r>
          </a:p>
          <a:p>
            <a:r>
              <a:rPr lang="en-GB" sz="2500" dirty="0"/>
              <a:t>Time words – One (rainy/cloudy/sunny) day, Then, After that, Suddenly, In the end.</a:t>
            </a:r>
          </a:p>
          <a:p>
            <a:endParaRPr lang="en-GB" sz="2500" dirty="0"/>
          </a:p>
          <a:p>
            <a:endParaRPr lang="en-GB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9562" y="1180416"/>
            <a:ext cx="2564233" cy="381106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40656" y="3814954"/>
            <a:ext cx="2680177" cy="29094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21650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  <p:bldP spid="5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adison">
  <a:themeElements>
    <a:clrScheme name="Madison">
      <a:dk1>
        <a:sysClr val="windowText" lastClr="000000"/>
      </a:dk1>
      <a:lt1>
        <a:sysClr val="window" lastClr="FFFFFF"/>
      </a:lt1>
      <a:dk2>
        <a:srgbClr val="1F2D29"/>
      </a:dk2>
      <a:lt2>
        <a:srgbClr val="C5FAEB"/>
      </a:lt2>
      <a:accent1>
        <a:srgbClr val="A1D68B"/>
      </a:accent1>
      <a:accent2>
        <a:srgbClr val="5EC795"/>
      </a:accent2>
      <a:accent3>
        <a:srgbClr val="4DADCF"/>
      </a:accent3>
      <a:accent4>
        <a:srgbClr val="CDB756"/>
      </a:accent4>
      <a:accent5>
        <a:srgbClr val="E29C36"/>
      </a:accent5>
      <a:accent6>
        <a:srgbClr val="8EC0C1"/>
      </a:accent6>
      <a:hlink>
        <a:srgbClr val="6D9D9B"/>
      </a:hlink>
      <a:folHlink>
        <a:srgbClr val="6D8583"/>
      </a:folHlink>
    </a:clrScheme>
    <a:fontScheme name="Madison">
      <a:majorFont>
        <a:latin typeface="Arial" panose="020B0604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adison">
      <a:fillStyleLst>
        <a:solidFill>
          <a:schemeClr val="phClr"/>
        </a:solidFill>
        <a:gradFill rotWithShape="1">
          <a:gsLst>
            <a:gs pos="0">
              <a:schemeClr val="phClr">
                <a:tint val="48000"/>
                <a:alpha val="88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4000"/>
                <a:satMod val="130000"/>
                <a:lumMod val="92000"/>
              </a:schemeClr>
            </a:gs>
            <a:gs pos="100000">
              <a:schemeClr val="phClr">
                <a:shade val="76000"/>
                <a:satMod val="130000"/>
                <a:lumMod val="88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blipFill rotWithShape="1">
          <a:blip xmlns:r="http://schemas.openxmlformats.org/officeDocument/2006/relationships" r:embed="rId1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adison" id="{025CB5FB-2DD3-45EE-B6F0-CC461540EB19}" vid="{6AC10936-2DFC-4054-9ADF-B5E2C5F8619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TM16401375[[fn=Madison]]</Template>
  <TotalTime>119</TotalTime>
  <Words>176</Words>
  <Application>Microsoft Office PowerPoint</Application>
  <PresentationFormat>Widescreen</PresentationFormat>
  <Paragraphs>19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2" baseType="lpstr">
      <vt:lpstr>Arial</vt:lpstr>
      <vt:lpstr>Comic Sans MS</vt:lpstr>
      <vt:lpstr>MS Shell Dlg 2</vt:lpstr>
      <vt:lpstr>Wingdings</vt:lpstr>
      <vt:lpstr>Wingdings 3</vt:lpstr>
      <vt:lpstr>Madison</vt:lpstr>
      <vt:lpstr>Our Set 3 phoneme for today is…. oi – spoil the boy! </vt:lpstr>
      <vt:lpstr>LO: To Create your own story based on a dice throwing game.  </vt:lpstr>
      <vt:lpstr>PowerPoint Presentation</vt:lpstr>
      <vt:lpstr>PowerPoint Presentation</vt:lpstr>
      <vt:lpstr>Get a dice and play this game…select your character who needs help, then select what the problem is using the dice to choose…</vt:lpstr>
      <vt:lpstr>Your task today! </vt:lpstr>
    </vt:vector>
  </TitlesOfParts>
  <Company>Warwickshire County Council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LO: Draw and Label  the Egg Box Dragon</dc:title>
  <dc:creator>J Geals BTP</dc:creator>
  <cp:lastModifiedBy>J Geals BTP</cp:lastModifiedBy>
  <cp:revision>10</cp:revision>
  <dcterms:created xsi:type="dcterms:W3CDTF">2021-02-14T10:29:54Z</dcterms:created>
  <dcterms:modified xsi:type="dcterms:W3CDTF">2021-02-14T12:29:27Z</dcterms:modified>
</cp:coreProperties>
</file>