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9" r:id="rId3"/>
    <p:sldId id="260" r:id="rId4"/>
    <p:sldId id="261" r:id="rId5"/>
    <p:sldId id="266" r:id="rId6"/>
    <p:sldId id="262" r:id="rId7"/>
    <p:sldId id="265" r:id="rId8"/>
    <p:sldId id="258" r:id="rId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9D7B26C5-4107-4FEC-AEDC-1716B250A1EF}" styleName="Light Style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68" d="100"/>
          <a:sy n="68" d="100"/>
        </p:scale>
        <p:origin x="90" y="18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5AE92F-A9E9-4B06-867C-1BD4B5BDC3AA}" type="datetimeFigureOut">
              <a:rPr lang="en-GB" smtClean="0"/>
              <a:t>18/02/2021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88E906-1F66-4792-BCD3-CFFC886AE7A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3332240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5AE92F-A9E9-4B06-867C-1BD4B5BDC3AA}" type="datetimeFigureOut">
              <a:rPr lang="en-GB" smtClean="0"/>
              <a:t>18/02/2021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88E906-1F66-4792-BCD3-CFFC886AE7A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711984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5AE92F-A9E9-4B06-867C-1BD4B5BDC3AA}" type="datetimeFigureOut">
              <a:rPr lang="en-GB" smtClean="0"/>
              <a:t>18/02/2021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88E906-1F66-4792-BCD3-CFFC886AE7A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7608171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5AE92F-A9E9-4B06-867C-1BD4B5BDC3AA}" type="datetimeFigureOut">
              <a:rPr lang="en-GB" smtClean="0"/>
              <a:t>18/02/2021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88E906-1F66-4792-BCD3-CFFC886AE7A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7837493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5AE92F-A9E9-4B06-867C-1BD4B5BDC3AA}" type="datetimeFigureOut">
              <a:rPr lang="en-GB" smtClean="0"/>
              <a:t>18/02/2021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88E906-1F66-4792-BCD3-CFFC886AE7A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2299224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5AE92F-A9E9-4B06-867C-1BD4B5BDC3AA}" type="datetimeFigureOut">
              <a:rPr lang="en-GB" smtClean="0"/>
              <a:t>18/02/2021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88E906-1F66-4792-BCD3-CFFC886AE7A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5221364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5AE92F-A9E9-4B06-867C-1BD4B5BDC3AA}" type="datetimeFigureOut">
              <a:rPr lang="en-GB" smtClean="0"/>
              <a:t>18/02/2021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88E906-1F66-4792-BCD3-CFFC886AE7A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463353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5AE92F-A9E9-4B06-867C-1BD4B5BDC3AA}" type="datetimeFigureOut">
              <a:rPr lang="en-GB" smtClean="0"/>
              <a:t>18/02/2021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88E906-1F66-4792-BCD3-CFFC886AE7A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3137980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5AE92F-A9E9-4B06-867C-1BD4B5BDC3AA}" type="datetimeFigureOut">
              <a:rPr lang="en-GB" smtClean="0"/>
              <a:t>18/02/2021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88E906-1F66-4792-BCD3-CFFC886AE7A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9066688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5AE92F-A9E9-4B06-867C-1BD4B5BDC3AA}" type="datetimeFigureOut">
              <a:rPr lang="en-GB" smtClean="0"/>
              <a:t>18/02/2021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88E906-1F66-4792-BCD3-CFFC886AE7A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9378941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5AE92F-A9E9-4B06-867C-1BD4B5BDC3AA}" type="datetimeFigureOut">
              <a:rPr lang="en-GB" smtClean="0"/>
              <a:t>18/02/2021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88E906-1F66-4792-BCD3-CFFC886AE7A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4612393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B5AE92F-A9E9-4B06-867C-1BD4B5BDC3AA}" type="datetimeFigureOut">
              <a:rPr lang="en-GB" smtClean="0"/>
              <a:t>18/02/2021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B88E906-1F66-4792-BCD3-CFFC886AE7A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8001220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hyperlink" Target="https://www.youtube.com/watch?v=d7j8nzC0CcE" TargetMode="Externa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425526" y="-322848"/>
            <a:ext cx="9144000" cy="2387600"/>
          </a:xfrm>
        </p:spPr>
        <p:txBody>
          <a:bodyPr/>
          <a:lstStyle/>
          <a:p>
            <a:r>
              <a:rPr lang="en-GB" dirty="0">
                <a:latin typeface="Comic Sans MS" panose="030F0702030302020204" pitchFamily="66" charset="0"/>
              </a:rPr>
              <a:t>Literacy</a:t>
            </a:r>
            <a:br>
              <a:rPr lang="en-GB" dirty="0">
                <a:latin typeface="Comic Sans MS" panose="030F0702030302020204" pitchFamily="66" charset="0"/>
              </a:rPr>
            </a:br>
            <a:r>
              <a:rPr lang="en-GB" dirty="0">
                <a:latin typeface="Comic Sans MS" panose="030F0702030302020204" pitchFamily="66" charset="0"/>
              </a:rPr>
              <a:t>Friday 26</a:t>
            </a:r>
            <a:r>
              <a:rPr lang="en-GB" baseline="30000" dirty="0">
                <a:latin typeface="Comic Sans MS" panose="030F0702030302020204" pitchFamily="66" charset="0"/>
              </a:rPr>
              <a:t>th</a:t>
            </a:r>
            <a:r>
              <a:rPr lang="en-GB" dirty="0">
                <a:latin typeface="Comic Sans MS" panose="030F0702030302020204" pitchFamily="66" charset="0"/>
              </a:rPr>
              <a:t> February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25526" y="2181463"/>
            <a:ext cx="9144000" cy="1007734"/>
          </a:xfrm>
        </p:spPr>
        <p:txBody>
          <a:bodyPr/>
          <a:lstStyle/>
          <a:p>
            <a:r>
              <a:rPr lang="en-GB" dirty="0">
                <a:latin typeface="Comic Sans MS" panose="030F0702030302020204" pitchFamily="66" charset="0"/>
              </a:rPr>
              <a:t>L.O. To read instructions for making an Egg Box Dragon and put them into the correct order.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12052" y="3305908"/>
            <a:ext cx="6770948" cy="34887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951265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110978"/>
          </a:xfrm>
        </p:spPr>
        <p:txBody>
          <a:bodyPr>
            <a:normAutofit fontScale="90000"/>
          </a:bodyPr>
          <a:lstStyle/>
          <a:p>
            <a:br>
              <a:rPr lang="en-GB" dirty="0">
                <a:latin typeface="Comic Sans MS" panose="030F0702030302020204" pitchFamily="66" charset="0"/>
              </a:rPr>
            </a:br>
            <a:br>
              <a:rPr lang="en-GB" dirty="0">
                <a:latin typeface="Comic Sans MS" panose="030F0702030302020204" pitchFamily="66" charset="0"/>
              </a:rPr>
            </a:br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838200" y="600891"/>
            <a:ext cx="684276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800" dirty="0">
                <a:latin typeface="Comic Sans MS" panose="030F0702030302020204" pitchFamily="66" charset="0"/>
              </a:rPr>
              <a:t>Instructions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332410" y="1685109"/>
            <a:ext cx="863454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>
                <a:latin typeface="Comic Sans MS" panose="030F0702030302020204" pitchFamily="66" charset="0"/>
              </a:rPr>
              <a:t>When do we read instructions?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653143" y="2690949"/>
            <a:ext cx="334409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Reading a recipe to cook a meal.</a:t>
            </a:r>
          </a:p>
        </p:txBody>
      </p:sp>
      <p:pic>
        <p:nvPicPr>
          <p:cNvPr id="7" name="Picture 6" descr="Family Meal Times Issue 7: Basic Cooking Skills Help Keep ...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7090" y="3614845"/>
            <a:ext cx="2492829" cy="160305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3997234" y="2690949"/>
            <a:ext cx="2899955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Learning the rules of a new game.</a:t>
            </a:r>
          </a:p>
        </p:txBody>
      </p:sp>
      <p:pic>
        <p:nvPicPr>
          <p:cNvPr id="9" name="Picture 8" descr="Cognitive Development in Childhood | Noba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01736" y="4435453"/>
            <a:ext cx="2492103" cy="1663479"/>
          </a:xfrm>
          <a:prstGeom prst="rect">
            <a:avLst/>
          </a:prstGeom>
        </p:spPr>
      </p:pic>
      <p:sp>
        <p:nvSpPr>
          <p:cNvPr id="11" name="Rectangle 10"/>
          <p:cNvSpPr/>
          <p:nvPr/>
        </p:nvSpPr>
        <p:spPr>
          <a:xfrm>
            <a:off x="7238886" y="2690949"/>
            <a:ext cx="348572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Making something new.</a:t>
            </a:r>
          </a:p>
        </p:txBody>
      </p:sp>
      <p:pic>
        <p:nvPicPr>
          <p:cNvPr id="12" name="Picture 11" descr="40 Creative Summer Crafts for Kids That Are Really Fun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09157" y="3718933"/>
            <a:ext cx="2281935" cy="22819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887150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83327" y="1190785"/>
            <a:ext cx="10398034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Instructions tell us </a:t>
            </a:r>
            <a:r>
              <a:rPr lang="en-GB" sz="2800" u="sng" dirty="0">
                <a:latin typeface="Comic Sans MS" panose="030F0702030302020204" pitchFamily="66" charset="0"/>
              </a:rPr>
              <a:t>how</a:t>
            </a:r>
            <a:r>
              <a:rPr lang="en-GB" sz="2800" dirty="0">
                <a:latin typeface="Comic Sans MS" panose="030F0702030302020204" pitchFamily="66" charset="0"/>
              </a:rPr>
              <a:t> to do something.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They are a type of sentence called a </a:t>
            </a:r>
            <a:r>
              <a:rPr lang="en-GB" sz="2800" u="sng" dirty="0">
                <a:latin typeface="Comic Sans MS" panose="030F0702030302020204" pitchFamily="66" charset="0"/>
              </a:rPr>
              <a:t>command</a:t>
            </a:r>
            <a:r>
              <a:rPr lang="en-GB" sz="2800" dirty="0">
                <a:latin typeface="Comic Sans MS" panose="030F0702030302020204" pitchFamily="66" charset="0"/>
              </a:rPr>
              <a:t>.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The verb (doing/action word) is often at the start of the sentence and it is in a ‘bossy’ form.</a:t>
            </a:r>
          </a:p>
          <a:p>
            <a:r>
              <a:rPr lang="en-GB" sz="2800" dirty="0">
                <a:latin typeface="Comic Sans MS" panose="030F0702030302020204" pitchFamily="66" charset="0"/>
              </a:rPr>
              <a:t>e.g.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u="sng" dirty="0">
                <a:latin typeface="Comic Sans MS" panose="030F0702030302020204" pitchFamily="66" charset="0"/>
              </a:rPr>
              <a:t>Come</a:t>
            </a:r>
            <a:r>
              <a:rPr lang="en-GB" sz="2800" dirty="0">
                <a:latin typeface="Comic Sans MS" panose="030F0702030302020204" pitchFamily="66" charset="0"/>
              </a:rPr>
              <a:t> over here.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u="sng" dirty="0">
                <a:latin typeface="Comic Sans MS" panose="030F0702030302020204" pitchFamily="66" charset="0"/>
              </a:rPr>
              <a:t>Stop</a:t>
            </a:r>
            <a:r>
              <a:rPr lang="en-GB" sz="2800" dirty="0">
                <a:latin typeface="Comic Sans MS" panose="030F0702030302020204" pitchFamily="66" charset="0"/>
              </a:rPr>
              <a:t> at the red light.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u="sng" dirty="0">
                <a:latin typeface="Comic Sans MS" panose="030F0702030302020204" pitchFamily="66" charset="0"/>
              </a:rPr>
              <a:t>Tidy</a:t>
            </a:r>
            <a:r>
              <a:rPr lang="en-GB" sz="2800" dirty="0">
                <a:latin typeface="Comic Sans MS" panose="030F0702030302020204" pitchFamily="66" charset="0"/>
              </a:rPr>
              <a:t> up the toys.</a:t>
            </a:r>
          </a:p>
        </p:txBody>
      </p:sp>
      <p:pic>
        <p:nvPicPr>
          <p:cNvPr id="7" name="Picture 6" descr="Instructions | Nicky's huge wall poster of instructions ...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49439" y="3715055"/>
            <a:ext cx="4392385" cy="29297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9562669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37586" y="373798"/>
            <a:ext cx="10058400" cy="65556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When we read instructions to make something, we need to follow them </a:t>
            </a:r>
            <a:r>
              <a:rPr lang="en-GB" sz="2800" u="sng" dirty="0">
                <a:latin typeface="Comic Sans MS" panose="030F0702030302020204" pitchFamily="66" charset="0"/>
              </a:rPr>
              <a:t>in the right order</a:t>
            </a:r>
            <a:r>
              <a:rPr lang="en-GB" sz="2800" dirty="0">
                <a:latin typeface="Comic Sans MS" panose="030F0702030302020204" pitchFamily="66" charset="0"/>
              </a:rPr>
              <a:t>.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Instructions sometimes use ‘time’ words – called </a:t>
            </a:r>
            <a:r>
              <a:rPr lang="en-GB" sz="2800" u="sng" dirty="0">
                <a:latin typeface="Comic Sans MS" panose="030F0702030302020204" pitchFamily="66" charset="0"/>
              </a:rPr>
              <a:t>time connectives </a:t>
            </a:r>
            <a:r>
              <a:rPr lang="en-GB" sz="2800" dirty="0">
                <a:latin typeface="Comic Sans MS" panose="030F0702030302020204" pitchFamily="66" charset="0"/>
              </a:rPr>
              <a:t>– to help show the order.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b="1" dirty="0">
                <a:latin typeface="Comic Sans MS" panose="030F0702030302020204" pitchFamily="66" charset="0"/>
              </a:rPr>
              <a:t>Here are some time connectives.</a:t>
            </a:r>
          </a:p>
          <a:p>
            <a:endParaRPr lang="en-GB" sz="2800" b="1" dirty="0">
              <a:latin typeface="Comic Sans MS" panose="030F0702030302020204" pitchFamily="66" charset="0"/>
            </a:endParaRPr>
          </a:p>
          <a:p>
            <a:endParaRPr lang="en-GB" sz="2800" b="1" dirty="0">
              <a:latin typeface="Comic Sans MS" panose="030F0702030302020204" pitchFamily="66" charset="0"/>
            </a:endParaRPr>
          </a:p>
          <a:p>
            <a:endParaRPr lang="en-GB" sz="2800" b="1" dirty="0">
              <a:latin typeface="Comic Sans MS" panose="030F0702030302020204" pitchFamily="66" charset="0"/>
            </a:endParaRPr>
          </a:p>
          <a:p>
            <a:endParaRPr lang="en-GB" sz="2800" b="1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We use ‘first’ for the instruction at the start.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We use ‘finally’ for the instruction at the end.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57040022"/>
              </p:ext>
            </p:extLst>
          </p:nvPr>
        </p:nvGraphicFramePr>
        <p:xfrm>
          <a:off x="1157793" y="3702213"/>
          <a:ext cx="8483601" cy="107865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827867">
                  <a:extLst>
                    <a:ext uri="{9D8B030D-6E8A-4147-A177-3AD203B41FA5}">
                      <a16:colId xmlns:a16="http://schemas.microsoft.com/office/drawing/2014/main" val="2127875154"/>
                    </a:ext>
                  </a:extLst>
                </a:gridCol>
                <a:gridCol w="2827867">
                  <a:extLst>
                    <a:ext uri="{9D8B030D-6E8A-4147-A177-3AD203B41FA5}">
                      <a16:colId xmlns:a16="http://schemas.microsoft.com/office/drawing/2014/main" val="2944049236"/>
                    </a:ext>
                  </a:extLst>
                </a:gridCol>
                <a:gridCol w="2827867">
                  <a:extLst>
                    <a:ext uri="{9D8B030D-6E8A-4147-A177-3AD203B41FA5}">
                      <a16:colId xmlns:a16="http://schemas.microsoft.com/office/drawing/2014/main" val="3425449078"/>
                    </a:ext>
                  </a:extLst>
                </a:gridCol>
              </a:tblGrid>
              <a:tr h="560492">
                <a:tc>
                  <a:txBody>
                    <a:bodyPr/>
                    <a:lstStyle/>
                    <a:p>
                      <a:r>
                        <a:rPr lang="en-GB" sz="2800" dirty="0">
                          <a:latin typeface="Comic Sans MS" panose="030F0702030302020204" pitchFamily="66" charset="0"/>
                        </a:rPr>
                        <a:t>first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800" dirty="0">
                          <a:latin typeface="Comic Sans MS" panose="030F0702030302020204" pitchFamily="66" charset="0"/>
                        </a:rPr>
                        <a:t>then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800" dirty="0">
                          <a:latin typeface="Comic Sans MS" panose="030F0702030302020204" pitchFamily="66" charset="0"/>
                        </a:rPr>
                        <a:t>next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64220372"/>
                  </a:ext>
                </a:extLst>
              </a:tr>
              <a:tr h="471848">
                <a:tc>
                  <a:txBody>
                    <a:bodyPr/>
                    <a:lstStyle/>
                    <a:p>
                      <a:r>
                        <a:rPr lang="en-GB" sz="2800" dirty="0">
                          <a:latin typeface="Comic Sans MS" panose="030F0702030302020204" pitchFamily="66" charset="0"/>
                        </a:rPr>
                        <a:t>after that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800" dirty="0">
                          <a:latin typeface="Comic Sans MS" panose="030F0702030302020204" pitchFamily="66" charset="0"/>
                        </a:rPr>
                        <a:t>now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800" dirty="0">
                          <a:latin typeface="Comic Sans MS" panose="030F0702030302020204" pitchFamily="66" charset="0"/>
                        </a:rPr>
                        <a:t>finally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8766267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44395798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23518" y="373798"/>
            <a:ext cx="10058400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Let’s have a go at finding the bossy verbs and time connectives in some instructions.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First, chop the apple.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Then, sprinkle on the sugar.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Next, put it in the oven.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357491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09451" y="418011"/>
            <a:ext cx="6805749" cy="535531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u="sng" dirty="0">
                <a:latin typeface="Comic Sans MS" panose="030F0702030302020204" pitchFamily="66" charset="0"/>
              </a:rPr>
              <a:t>Your Task</a:t>
            </a:r>
          </a:p>
          <a:p>
            <a:endParaRPr lang="en-GB" dirty="0">
              <a:latin typeface="Comic Sans MS" panose="030F0702030302020204" pitchFamily="66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Comic Sans MS" panose="030F0702030302020204" pitchFamily="66" charset="0"/>
              </a:rPr>
              <a:t>Watch the </a:t>
            </a:r>
            <a:r>
              <a:rPr lang="en-GB" dirty="0" err="1">
                <a:latin typeface="Comic Sans MS" panose="030F0702030302020204" pitchFamily="66" charset="0"/>
              </a:rPr>
              <a:t>youtube</a:t>
            </a:r>
            <a:r>
              <a:rPr lang="en-GB" dirty="0">
                <a:latin typeface="Comic Sans MS" panose="030F0702030302020204" pitchFamily="66" charset="0"/>
              </a:rPr>
              <a:t> clip below that shows how to make an egg carton dragon.</a:t>
            </a:r>
          </a:p>
          <a:p>
            <a:endParaRPr lang="en-GB" dirty="0">
              <a:latin typeface="Comic Sans MS" panose="030F0702030302020204" pitchFamily="66" charset="0"/>
              <a:hlinkClick r:id="rId2"/>
            </a:endParaRPr>
          </a:p>
          <a:p>
            <a:r>
              <a:rPr lang="en-GB" dirty="0">
                <a:latin typeface="Comic Sans MS" panose="030F0702030302020204" pitchFamily="66" charset="0"/>
                <a:hlinkClick r:id="rId2"/>
              </a:rPr>
              <a:t>https://www.youtube.com/watch?v=d7j8nzC0CcE</a:t>
            </a:r>
            <a:endParaRPr lang="en-GB" dirty="0">
              <a:latin typeface="Comic Sans MS" panose="030F0702030302020204" pitchFamily="66" charset="0"/>
            </a:endParaRPr>
          </a:p>
          <a:p>
            <a:endParaRPr lang="en-GB" dirty="0">
              <a:latin typeface="Comic Sans MS" panose="030F0702030302020204" pitchFamily="66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Comic Sans MS" panose="030F0702030302020204" pitchFamily="66" charset="0"/>
              </a:rPr>
              <a:t>Can you put the written instructions for making this dragon into the right order?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Comic Sans MS" panose="030F0702030302020204" pitchFamily="66" charset="0"/>
              </a:rPr>
              <a:t>Can you highlight or colour the </a:t>
            </a:r>
            <a:r>
              <a:rPr lang="en-GB" b="1" dirty="0">
                <a:latin typeface="Comic Sans MS" panose="030F0702030302020204" pitchFamily="66" charset="0"/>
              </a:rPr>
              <a:t>bossy verbs </a:t>
            </a:r>
            <a:r>
              <a:rPr lang="en-GB" dirty="0">
                <a:latin typeface="Comic Sans MS" panose="030F0702030302020204" pitchFamily="66" charset="0"/>
              </a:rPr>
              <a:t>and the </a:t>
            </a:r>
            <a:r>
              <a:rPr lang="en-GB" b="1" dirty="0">
                <a:latin typeface="Comic Sans MS" panose="030F0702030302020204" pitchFamily="66" charset="0"/>
              </a:rPr>
              <a:t>time connectives </a:t>
            </a:r>
            <a:r>
              <a:rPr lang="en-GB" dirty="0">
                <a:latin typeface="Comic Sans MS" panose="030F0702030302020204" pitchFamily="66" charset="0"/>
              </a:rPr>
              <a:t>in the instructions?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>
              <a:latin typeface="Comic Sans MS" panose="030F0702030302020204" pitchFamily="66" charset="0"/>
            </a:endParaRPr>
          </a:p>
          <a:p>
            <a:r>
              <a:rPr lang="en-GB" u="sng" dirty="0">
                <a:latin typeface="Comic Sans MS" panose="030F0702030302020204" pitchFamily="66" charset="0"/>
              </a:rPr>
              <a:t>Options for recording the task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Comic Sans MS" panose="030F0702030302020204" pitchFamily="66" charset="0"/>
              </a:rPr>
              <a:t>Use the </a:t>
            </a:r>
            <a:r>
              <a:rPr lang="en-GB" dirty="0" err="1">
                <a:latin typeface="Comic Sans MS" panose="030F0702030302020204" pitchFamily="66" charset="0"/>
              </a:rPr>
              <a:t>powerpoint</a:t>
            </a:r>
            <a:r>
              <a:rPr lang="en-GB" dirty="0">
                <a:latin typeface="Comic Sans MS" panose="030F0702030302020204" pitchFamily="66" charset="0"/>
              </a:rPr>
              <a:t> slide (the next slide of this </a:t>
            </a:r>
            <a:r>
              <a:rPr lang="en-GB" dirty="0" err="1">
                <a:latin typeface="Comic Sans MS" panose="030F0702030302020204" pitchFamily="66" charset="0"/>
              </a:rPr>
              <a:t>powerpoint</a:t>
            </a:r>
            <a:r>
              <a:rPr lang="en-GB" dirty="0">
                <a:latin typeface="Comic Sans MS" panose="030F0702030302020204" pitchFamily="66" charset="0"/>
              </a:rPr>
              <a:t>). Move the text boxes to put into the right order.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Comic Sans MS" panose="030F0702030302020204" pitchFamily="66" charset="0"/>
              </a:rPr>
              <a:t>Print off the </a:t>
            </a:r>
            <a:r>
              <a:rPr lang="en-GB" dirty="0" err="1">
                <a:latin typeface="Comic Sans MS" panose="030F0702030302020204" pitchFamily="66" charset="0"/>
              </a:rPr>
              <a:t>powerpoint</a:t>
            </a:r>
            <a:r>
              <a:rPr lang="en-GB" dirty="0">
                <a:latin typeface="Comic Sans MS" panose="030F0702030302020204" pitchFamily="66" charset="0"/>
              </a:rPr>
              <a:t> slide and cut and stick the instructions into the right order.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Comic Sans MS" panose="030F0702030302020204" pitchFamily="66" charset="0"/>
              </a:rPr>
              <a:t>Copy out the instructions in the correct order.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943793" y="3903073"/>
            <a:ext cx="5248207" cy="29549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320363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370319" y="298484"/>
            <a:ext cx="4929051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Comic Sans MS" panose="030F0702030302020204" pitchFamily="66" charset="0"/>
              </a:rPr>
              <a:t>First, trim the flaps off your egg boxes. Cut one egg box into 2 pieces along the fold. Leave the other box whole.</a:t>
            </a:r>
          </a:p>
        </p:txBody>
      </p:sp>
      <p:cxnSp>
        <p:nvCxnSpPr>
          <p:cNvPr id="4" name="Straight Connector 3"/>
          <p:cNvCxnSpPr/>
          <p:nvPr/>
        </p:nvCxnSpPr>
        <p:spPr>
          <a:xfrm>
            <a:off x="5799908" y="248195"/>
            <a:ext cx="0" cy="6609805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Straight Connector 5"/>
          <p:cNvCxnSpPr/>
          <p:nvPr/>
        </p:nvCxnSpPr>
        <p:spPr>
          <a:xfrm flipH="1">
            <a:off x="117565" y="3688606"/>
            <a:ext cx="11364685" cy="391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/>
        </p:nvCxnSpPr>
        <p:spPr>
          <a:xfrm flipH="1">
            <a:off x="243841" y="5246688"/>
            <a:ext cx="11364685" cy="391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/>
          <p:cNvCxnSpPr/>
          <p:nvPr/>
        </p:nvCxnSpPr>
        <p:spPr>
          <a:xfrm flipH="1">
            <a:off x="195943" y="1881052"/>
            <a:ext cx="11364685" cy="391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Box 9"/>
          <p:cNvSpPr txBox="1"/>
          <p:nvPr/>
        </p:nvSpPr>
        <p:spPr>
          <a:xfrm>
            <a:off x="243841" y="207220"/>
            <a:ext cx="3439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Comic Sans MS" panose="030F0702030302020204" pitchFamily="66" charset="0"/>
              </a:rPr>
              <a:t>1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91590" y="1941621"/>
            <a:ext cx="3439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Comic Sans MS" panose="030F0702030302020204" pitchFamily="66" charset="0"/>
              </a:rPr>
              <a:t>2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80704" y="3779567"/>
            <a:ext cx="3439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Comic Sans MS" panose="030F0702030302020204" pitchFamily="66" charset="0"/>
              </a:rPr>
              <a:t>3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65465" y="5424771"/>
            <a:ext cx="3439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Comic Sans MS" panose="030F0702030302020204" pitchFamily="66" charset="0"/>
              </a:rPr>
              <a:t>4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5886995" y="248195"/>
            <a:ext cx="3439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Comic Sans MS" panose="030F0702030302020204" pitchFamily="66" charset="0"/>
              </a:rPr>
              <a:t>5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5852160" y="1959430"/>
            <a:ext cx="3439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Comic Sans MS" panose="030F0702030302020204" pitchFamily="66" charset="0"/>
              </a:rPr>
              <a:t>6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5799908" y="3763547"/>
            <a:ext cx="3439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Comic Sans MS" panose="030F0702030302020204" pitchFamily="66" charset="0"/>
              </a:rPr>
              <a:t>7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801189" y="3964233"/>
            <a:ext cx="3944983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Comic Sans MS" panose="030F0702030302020204" pitchFamily="66" charset="0"/>
              </a:rPr>
              <a:t>Then, paint your egg boxes the colour you want your dragon to be.</a:t>
            </a:r>
          </a:p>
          <a:p>
            <a:endParaRPr lang="en-GB" dirty="0"/>
          </a:p>
        </p:txBody>
      </p:sp>
      <p:sp>
        <p:nvSpPr>
          <p:cNvPr id="19" name="TextBox 18"/>
          <p:cNvSpPr txBox="1"/>
          <p:nvPr/>
        </p:nvSpPr>
        <p:spPr>
          <a:xfrm>
            <a:off x="6248399" y="2151800"/>
            <a:ext cx="515547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Comic Sans MS" panose="030F0702030302020204" pitchFamily="66" charset="0"/>
              </a:rPr>
              <a:t>Next, turn the boxes so they are ‘bumpy side up’. Stick the cut-off bumpy piece on top of the bumpy whole box, leaving some bumps in front to make the dragon’s nose. 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801189" y="5424771"/>
            <a:ext cx="4763588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Comic Sans MS" panose="030F0702030302020204" pitchFamily="66" charset="0"/>
              </a:rPr>
              <a:t>Finally, cut red card to make a zig zag edge for the dragon spikes. Stick this along the middle of your egg box behind the eyes. Enjoy playing with your new dragon!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6248400" y="3933107"/>
            <a:ext cx="515547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Comic Sans MS" panose="030F0702030302020204" pitchFamily="66" charset="0"/>
              </a:rPr>
              <a:t>Then, stick googly eyes onto your model or draw eyes onto white stickers/card and stick them on.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587829" y="2013300"/>
            <a:ext cx="4868092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Comic Sans MS" panose="030F0702030302020204" pitchFamily="66" charset="0"/>
              </a:rPr>
              <a:t>Now for the dragon tongue; cut strips of red paper. Roll them around a pencil to make them curly. Stick the ends of the paper strips together and stick into your egg box below the nostrils.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674916" y="567303"/>
            <a:ext cx="455458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Comic Sans MS" panose="030F0702030302020204" pitchFamily="66" charset="0"/>
              </a:rPr>
              <a:t>After that, draw nostrils with a thick black pen onto the end of your dragon’s nose.</a:t>
            </a:r>
          </a:p>
        </p:txBody>
      </p:sp>
      <p:pic>
        <p:nvPicPr>
          <p:cNvPr id="24" name="Picture 2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45828" y="5285875"/>
            <a:ext cx="3200401" cy="15188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832350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739050" y="5009209"/>
            <a:ext cx="3102837" cy="1747007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888274" y="744583"/>
            <a:ext cx="9718766" cy="60631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>
                <a:latin typeface="Comic Sans MS" panose="030F0702030302020204" pitchFamily="66" charset="0"/>
              </a:rPr>
              <a:t>Friday 26</a:t>
            </a:r>
            <a:r>
              <a:rPr lang="en-GB" sz="2800" b="1" baseline="30000" dirty="0">
                <a:latin typeface="Comic Sans MS" panose="030F0702030302020204" pitchFamily="66" charset="0"/>
              </a:rPr>
              <a:t>th</a:t>
            </a:r>
            <a:r>
              <a:rPr lang="en-GB" sz="2800" b="1" dirty="0">
                <a:latin typeface="Comic Sans MS" panose="030F0702030302020204" pitchFamily="66" charset="0"/>
              </a:rPr>
              <a:t> Feb pm: Art activity</a:t>
            </a:r>
          </a:p>
          <a:p>
            <a:endParaRPr lang="en-GB" dirty="0">
              <a:latin typeface="Comic Sans MS" panose="030F0702030302020204" pitchFamily="66" charset="0"/>
            </a:endParaRPr>
          </a:p>
          <a:p>
            <a:r>
              <a:rPr lang="en-GB" dirty="0">
                <a:latin typeface="Comic Sans MS" panose="030F0702030302020204" pitchFamily="66" charset="0"/>
              </a:rPr>
              <a:t>L.O. To make your own Egg Box Dragon.</a:t>
            </a:r>
          </a:p>
          <a:p>
            <a:endParaRPr lang="en-GB" dirty="0">
              <a:latin typeface="Comic Sans MS" panose="030F0702030302020204" pitchFamily="66" charset="0"/>
            </a:endParaRPr>
          </a:p>
          <a:p>
            <a:r>
              <a:rPr lang="en-GB" dirty="0">
                <a:latin typeface="Comic Sans MS" panose="030F0702030302020204" pitchFamily="66" charset="0"/>
              </a:rPr>
              <a:t>You can follow the </a:t>
            </a:r>
            <a:r>
              <a:rPr lang="en-GB" dirty="0" err="1">
                <a:latin typeface="Comic Sans MS" panose="030F0702030302020204" pitchFamily="66" charset="0"/>
              </a:rPr>
              <a:t>youtube</a:t>
            </a:r>
            <a:r>
              <a:rPr lang="en-GB" dirty="0">
                <a:latin typeface="Comic Sans MS" panose="030F0702030302020204" pitchFamily="66" charset="0"/>
              </a:rPr>
              <a:t> clip and the instructions you have read and ordered in Literacy today. </a:t>
            </a:r>
          </a:p>
          <a:p>
            <a:r>
              <a:rPr lang="en-GB" dirty="0">
                <a:latin typeface="Comic Sans MS" panose="030F0702030302020204" pitchFamily="66" charset="0"/>
              </a:rPr>
              <a:t>For this model, you will need:</a:t>
            </a:r>
          </a:p>
          <a:p>
            <a:endParaRPr lang="en-GB" dirty="0">
              <a:latin typeface="Comic Sans MS" panose="030F0702030302020204" pitchFamily="66" charset="0"/>
            </a:endParaRP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GB" dirty="0">
                <a:latin typeface="Comic Sans MS" panose="030F0702030302020204" pitchFamily="66" charset="0"/>
              </a:rPr>
              <a:t>2 egg boxes – preferably long (12 eggs) or short will also work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GB" dirty="0">
                <a:latin typeface="Comic Sans MS" panose="030F0702030302020204" pitchFamily="66" charset="0"/>
              </a:rPr>
              <a:t>Paints to change the colour of your egg boxes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GB" dirty="0">
                <a:latin typeface="Comic Sans MS" panose="030F0702030302020204" pitchFamily="66" charset="0"/>
              </a:rPr>
              <a:t>Red/orange/yellow paper to make a curly fiery tongue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GB" dirty="0">
                <a:latin typeface="Comic Sans MS" panose="030F0702030302020204" pitchFamily="66" charset="0"/>
              </a:rPr>
              <a:t>Black marker pen/thick felt pen to draw on nostrils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GB" dirty="0">
                <a:latin typeface="Comic Sans MS" panose="030F0702030302020204" pitchFamily="66" charset="0"/>
              </a:rPr>
              <a:t>Stick-on googly eyes or white address label stickers for eyes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GB" dirty="0">
                <a:latin typeface="Comic Sans MS" panose="030F0702030302020204" pitchFamily="66" charset="0"/>
              </a:rPr>
              <a:t>Red card for dragon spikes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Comic Sans MS" panose="030F0702030302020204" pitchFamily="66" charset="0"/>
              </a:rPr>
              <a:t>Glue  </a:t>
            </a:r>
          </a:p>
          <a:p>
            <a:endParaRPr lang="en-GB" dirty="0">
              <a:latin typeface="Comic Sans MS" panose="030F0702030302020204" pitchFamily="66" charset="0"/>
            </a:endParaRPr>
          </a:p>
          <a:p>
            <a:r>
              <a:rPr lang="en-GB" dirty="0">
                <a:latin typeface="Comic Sans MS" panose="030F0702030302020204" pitchFamily="66" charset="0"/>
              </a:rPr>
              <a:t>If you prefer, you can make your own Egg Box Dragon, using whatever materials you have. Whatever is the easiest for you!</a:t>
            </a:r>
          </a:p>
          <a:p>
            <a:endParaRPr lang="en-GB" dirty="0">
              <a:latin typeface="Comic Sans MS" panose="030F0702030302020204" pitchFamily="66" charset="0"/>
            </a:endParaRPr>
          </a:p>
          <a:p>
            <a:r>
              <a:rPr lang="en-GB" dirty="0">
                <a:latin typeface="Comic Sans MS" panose="030F0702030302020204" pitchFamily="66" charset="0"/>
              </a:rPr>
              <a:t>We really look forward to seeing your dragons!</a:t>
            </a:r>
          </a:p>
          <a:p>
            <a:endParaRPr lang="en-GB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8608770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186</TotalTime>
  <Words>660</Words>
  <Application>Microsoft Office PowerPoint</Application>
  <PresentationFormat>Widescreen</PresentationFormat>
  <Paragraphs>88</Paragraphs>
  <Slides>8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9" baseType="lpstr">
      <vt:lpstr>Office Theme</vt:lpstr>
      <vt:lpstr>Literacy Friday 26th February</vt:lpstr>
      <vt:lpstr> 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Warwickshire County Council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Literacy Friday 26th February</dc:title>
  <dc:creator>E Hanson BTP</dc:creator>
  <cp:lastModifiedBy>E Hanson BTP</cp:lastModifiedBy>
  <cp:revision>23</cp:revision>
  <dcterms:created xsi:type="dcterms:W3CDTF">2021-02-18T10:04:39Z</dcterms:created>
  <dcterms:modified xsi:type="dcterms:W3CDTF">2021-02-18T13:55:33Z</dcterms:modified>
</cp:coreProperties>
</file>