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309" r:id="rId4"/>
    <p:sldId id="304" r:id="rId5"/>
    <p:sldId id="305" r:id="rId6"/>
    <p:sldId id="325" r:id="rId7"/>
    <p:sldId id="306" r:id="rId8"/>
    <p:sldId id="307" r:id="rId9"/>
    <p:sldId id="308" r:id="rId10"/>
    <p:sldId id="277" r:id="rId11"/>
    <p:sldId id="260" r:id="rId12"/>
    <p:sldId id="303" r:id="rId13"/>
    <p:sldId id="310" r:id="rId14"/>
    <p:sldId id="326" r:id="rId15"/>
    <p:sldId id="327" r:id="rId16"/>
    <p:sldId id="328" r:id="rId17"/>
    <p:sldId id="329" r:id="rId18"/>
    <p:sldId id="311" r:id="rId19"/>
    <p:sldId id="278" r:id="rId20"/>
    <p:sldId id="261" r:id="rId21"/>
    <p:sldId id="313" r:id="rId22"/>
    <p:sldId id="312" r:id="rId23"/>
    <p:sldId id="330" r:id="rId24"/>
    <p:sldId id="331" r:id="rId25"/>
    <p:sldId id="315" r:id="rId26"/>
    <p:sldId id="316" r:id="rId27"/>
    <p:sldId id="314" r:id="rId28"/>
    <p:sldId id="282" r:id="rId29"/>
    <p:sldId id="262" r:id="rId30"/>
    <p:sldId id="317" r:id="rId31"/>
    <p:sldId id="318" r:id="rId32"/>
    <p:sldId id="319" r:id="rId33"/>
    <p:sldId id="320" r:id="rId34"/>
    <p:sldId id="333" r:id="rId35"/>
    <p:sldId id="332" r:id="rId36"/>
    <p:sldId id="292" r:id="rId37"/>
    <p:sldId id="263" r:id="rId38"/>
    <p:sldId id="322" r:id="rId39"/>
    <p:sldId id="321" r:id="rId40"/>
    <p:sldId id="323" r:id="rId41"/>
    <p:sldId id="324" r:id="rId42"/>
    <p:sldId id="302" r:id="rId43"/>
    <p:sldId id="334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227DA-F7B4-4B91-862F-5E69E00027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FC388E-CACB-4F50-800A-99ECEA5A3F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CFD73-6023-4875-96AD-09924E7F3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FB393-7E01-4C46-B8AB-83699246D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882039-BC3D-495A-BEB4-B3FEE5B6C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571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EAD28-0375-4427-822F-EDEFA07FF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52FEA-E7B8-4B96-9870-447EE68111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E9F3BB-DBF9-4FCC-9C24-FB6E520C4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431EE5-CA85-45E9-9397-B44DB9594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7A38D6-53E2-4099-8E25-CF99F6E31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43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0F525-7D55-4E75-90D0-EEB44CF1C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41DFF5-806B-47C7-A702-392DDF616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26C9B1-AA8C-47EB-AD21-3B6568DD8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1BF1C-9B7E-42A0-A19B-D3E82F834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B3726-750F-4B79-A756-422FC7E5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723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7C42-8C6B-400E-80B8-491A7CB58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D5E47-3856-4634-ABED-31896D4ED7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8853B-FAA9-4639-8B2A-D75E55A76E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5F102A-6F3B-4572-BEC7-56ED273A6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097589-AEA1-42E0-955A-0D7056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5A981F-0000-4B2F-B785-678671B35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652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59F54-B15B-45DB-8C23-8DA6E4D3A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9F9A8D-C93B-4976-BACC-A111CBBCD7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16527-BA13-4AA4-B4F4-EA812D4712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FDB29C-847B-44DC-9D64-7081127D4C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E48730-7F20-483B-8F97-D7566ABDBB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00C4DB-46A3-4C19-B764-899AED6B9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E4B76C-2A27-43EE-94A1-54A55182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204179-8BE2-4086-8033-F0C95D950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4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137F0-E084-456D-A43F-CEBB759E7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FA8C8B-C463-40B9-A12C-B97D54114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231C57-2CA1-4F2E-B314-64A511638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4B015C-8A30-4FE4-8478-3C8B655BD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348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4420E3-B65E-421B-A8A7-E09A93D97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2A633E-166F-4449-9DBD-2F11EAFA2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606795-191A-4D5C-BBFA-F2BE20B91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749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FD15A-6ECF-420F-9468-5573D2B58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CD50B-35C1-4A65-83E0-173E93F15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4054C1-6B19-4714-A097-90951147CA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F80CD3-E034-42A3-BBFC-AE57F44B1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94BB9D-0060-43C3-AA0A-27A6F3840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DB3AD9-7F4D-45FB-8E14-C3ADE4227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255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55723-A862-496A-ABFD-20392E7EA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3652A5-8E4A-40B7-A016-76E04A8CF4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699D2A-72A6-46C8-835F-DDD6BC2E6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28F353-BD8C-45A5-A090-F14814950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8F523C-BF76-4B7C-875F-39EFD2ABE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CE0DB4-F812-469F-9461-C7B4DA7DE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864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AE805-C7A1-4108-AE0F-0396DF572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0F5753-A309-454E-AE1E-64A286DDA3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02B52-7049-4B54-82E4-A115EAFB9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0EB165-ECB7-45EA-B1DB-D67C1829B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EFF944-CEA2-4659-84FA-67BB098C1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975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488EF8-38DB-46BF-9372-19E9D1B026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AAECCA-BE16-4148-AC7E-C3835557C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6BA997-4892-40B9-A387-75799F11E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3E2BFF-9E5C-4095-BA4C-F1089E644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06BF4-9781-4359-AE69-63EC8723D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00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8FE8AD-9CC9-4EFE-8812-68E38C962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98AEEF-744B-4D7A-86E0-56B29CF799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EAB7A-F660-4839-9A05-C0DB3EF1CA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D0441-747A-4D9D-9633-70B99CBF32B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3AE109-3B13-42FE-87AC-5FAB3FC9A8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EB86D-729E-43A7-BA00-A97F3546BA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234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A1D12C1-BBC3-41B1-B1DF-BE136F0CF7CA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1/3/2021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33C2E0-0A1A-45DE-8198-1E2711B410B1}"/>
              </a:ext>
            </a:extLst>
          </p:cNvPr>
          <p:cNvSpPr/>
          <p:nvPr/>
        </p:nvSpPr>
        <p:spPr>
          <a:xfrm>
            <a:off x="2140443" y="2659559"/>
            <a:ext cx="79111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LO: Count sides on 2D shapes</a:t>
            </a:r>
          </a:p>
        </p:txBody>
      </p:sp>
    </p:spTree>
    <p:extLst>
      <p:ext uri="{BB962C8B-B14F-4D97-AF65-F5344CB8AC3E}">
        <p14:creationId xmlns:p14="http://schemas.microsoft.com/office/powerpoint/2010/main" val="2175465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B1D3E-65D0-4FCC-941C-AEA4C708E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FA47B-F9E3-4849-B93C-E3C5DA28AE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070D86-E6B0-44C4-9B5D-D28FC678E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F8BA1F-9640-4E64-B819-4AE4F31B92ED}"/>
              </a:ext>
            </a:extLst>
          </p:cNvPr>
          <p:cNvSpPr/>
          <p:nvPr/>
        </p:nvSpPr>
        <p:spPr>
          <a:xfrm>
            <a:off x="838200" y="562005"/>
            <a:ext cx="51936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A 2D shape cannot be physically held, because it has no depth; it is completely flat. The thin plastic shapes that are sometimes used to represent 2D shapes are actually 3D because they do have depth to them – even if it’s very small.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2d shape definition kids">
            <a:extLst>
              <a:ext uri="{FF2B5EF4-FFF2-40B4-BE49-F238E27FC236}">
                <a16:creationId xmlns:a16="http://schemas.microsoft.com/office/drawing/2014/main" id="{588B2954-2355-42C2-BEF3-7DCCA9E60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192" y="1144588"/>
            <a:ext cx="5894747" cy="3336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323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D689E05-730B-4D23-9E10-F858EC4F9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35BDA3-0B8C-4463-8109-4E93171A3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4C507-544C-49F4-9273-96DD81DF2B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Sides and vertices on 2D shapes - Year 3 - P4 - Maths - Catch Up Lessons -  Home Learning with BBC Bitesize - BBC Bitesize">
            <a:extLst>
              <a:ext uri="{FF2B5EF4-FFF2-40B4-BE49-F238E27FC236}">
                <a16:creationId xmlns:a16="http://schemas.microsoft.com/office/drawing/2014/main" id="{9EE8F7DF-EF00-4828-8A80-A3BE7F6C1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7505"/>
            <a:ext cx="10515600" cy="580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718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F1708C0-FFB2-4B72-908E-A47419B5A487}"/>
              </a:ext>
            </a:extLst>
          </p:cNvPr>
          <p:cNvSpPr/>
          <p:nvPr/>
        </p:nvSpPr>
        <p:spPr>
          <a:xfrm rot="783905">
            <a:off x="7322837" y="1378075"/>
            <a:ext cx="1316742" cy="69189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6A722078-B631-436B-B824-7A1168ACAAA2}"/>
              </a:ext>
            </a:extLst>
          </p:cNvPr>
          <p:cNvSpPr/>
          <p:nvPr/>
        </p:nvSpPr>
        <p:spPr>
          <a:xfrm>
            <a:off x="3925565" y="1143993"/>
            <a:ext cx="1232172" cy="1062217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gular Pentagon 10">
            <a:extLst>
              <a:ext uri="{FF2B5EF4-FFF2-40B4-BE49-F238E27FC236}">
                <a16:creationId xmlns:a16="http://schemas.microsoft.com/office/drawing/2014/main" id="{B5F46A03-F809-4019-B722-609CDA7F67CF}"/>
              </a:ext>
            </a:extLst>
          </p:cNvPr>
          <p:cNvSpPr/>
          <p:nvPr/>
        </p:nvSpPr>
        <p:spPr>
          <a:xfrm rot="10800000">
            <a:off x="3610771" y="3282210"/>
            <a:ext cx="1347266" cy="1283110"/>
          </a:xfrm>
          <a:prstGeom prst="pentagon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8F7D77-87F2-43C0-ACC9-2FF4F37F81E2}"/>
              </a:ext>
            </a:extLst>
          </p:cNvPr>
          <p:cNvSpPr/>
          <p:nvPr/>
        </p:nvSpPr>
        <p:spPr>
          <a:xfrm rot="2708849">
            <a:off x="7492669" y="3471587"/>
            <a:ext cx="914400" cy="914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379A326-8F5D-40F2-A857-73B9E64A4130}"/>
              </a:ext>
            </a:extLst>
          </p:cNvPr>
          <p:cNvSpPr/>
          <p:nvPr/>
        </p:nvSpPr>
        <p:spPr>
          <a:xfrm>
            <a:off x="1751154" y="282828"/>
            <a:ext cx="86896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53637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93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EFF018-0C6A-4C82-80AE-F1C7B517C6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989" r="19728" b="12134"/>
          <a:stretch/>
        </p:blipFill>
        <p:spPr>
          <a:xfrm>
            <a:off x="1994452" y="0"/>
            <a:ext cx="8203095" cy="557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799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93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EF7E68D-C68E-48A2-9C18-CD388A1C5E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880" t="12639" r="20054" b="6163"/>
          <a:stretch/>
        </p:blipFill>
        <p:spPr>
          <a:xfrm>
            <a:off x="2007704" y="0"/>
            <a:ext cx="8176591" cy="556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381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939"/>
          <a:stretch/>
        </p:blipFill>
        <p:spPr>
          <a:xfrm>
            <a:off x="0" y="0"/>
            <a:ext cx="12192000" cy="69573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07927E-5DCE-4FE5-8465-89D86B4F5D2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359" t="5099" r="20489" b="10029"/>
          <a:stretch/>
        </p:blipFill>
        <p:spPr>
          <a:xfrm>
            <a:off x="2246243" y="0"/>
            <a:ext cx="7699513" cy="5817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757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19FF85-3BC0-4B48-95CD-4591730E58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924" t="24386" r="22228" b="22789"/>
          <a:stretch/>
        </p:blipFill>
        <p:spPr>
          <a:xfrm>
            <a:off x="2597425" y="0"/>
            <a:ext cx="6997149" cy="499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895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7E85BF-FBD5-4C25-882F-E37D5287FE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902" t="16892" r="11141" b="13702"/>
          <a:stretch/>
        </p:blipFill>
        <p:spPr>
          <a:xfrm>
            <a:off x="2623930" y="0"/>
            <a:ext cx="6944140" cy="500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921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6F79D-4D38-470D-8D9C-E12B1BBF3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F74FA-CDD6-4474-AD3C-53E89C1798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05E83F-D47F-4B05-9759-2076FDC006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3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929397E-0490-40D1-8FBC-ACABEA270CEB}"/>
              </a:ext>
            </a:extLst>
          </p:cNvPr>
          <p:cNvSpPr/>
          <p:nvPr/>
        </p:nvSpPr>
        <p:spPr>
          <a:xfrm>
            <a:off x="1144967" y="0"/>
            <a:ext cx="99020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These are the worksheets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F3DD75-494E-46B1-A619-F790FEF754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446" t="17472" r="10641" b="12134"/>
          <a:stretch/>
        </p:blipFill>
        <p:spPr>
          <a:xfrm>
            <a:off x="410818" y="904378"/>
            <a:ext cx="5560024" cy="43513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A4E951-C6F3-43C5-9EE1-56E38503F3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794" t="22417" r="10641" b="7526"/>
          <a:stretch/>
        </p:blipFill>
        <p:spPr>
          <a:xfrm>
            <a:off x="6212876" y="904378"/>
            <a:ext cx="5560024" cy="435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820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9E03039-1637-458F-AF4A-6D30DE433563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2/3/2021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0196D2-63BE-4BED-9AFD-B072D1A92828}"/>
              </a:ext>
            </a:extLst>
          </p:cNvPr>
          <p:cNvSpPr/>
          <p:nvPr/>
        </p:nvSpPr>
        <p:spPr>
          <a:xfrm>
            <a:off x="1761323" y="2316163"/>
            <a:ext cx="866936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LO: Count vertices 2D shapes</a:t>
            </a:r>
          </a:p>
        </p:txBody>
      </p:sp>
    </p:spTree>
    <p:extLst>
      <p:ext uri="{BB962C8B-B14F-4D97-AF65-F5344CB8AC3E}">
        <p14:creationId xmlns:p14="http://schemas.microsoft.com/office/powerpoint/2010/main" val="20578611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D689E05-730B-4D23-9E10-F858EC4F9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35BDA3-0B8C-4463-8109-4E93171A3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4C507-544C-49F4-9273-96DD81DF2B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Sides and vertices on 2D shapes - Year 3 - P4 - Maths - Catch Up Lessons -  Home Learning with BBC Bitesize - BBC Bitesize">
            <a:extLst>
              <a:ext uri="{FF2B5EF4-FFF2-40B4-BE49-F238E27FC236}">
                <a16:creationId xmlns:a16="http://schemas.microsoft.com/office/drawing/2014/main" id="{9EE8F7DF-EF00-4828-8A80-A3BE7F6C1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7505"/>
            <a:ext cx="10515600" cy="580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512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CDA427-3921-4D28-8A85-F65D24D263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098" r="20272" b="21581"/>
          <a:stretch/>
        </p:blipFill>
        <p:spPr>
          <a:xfrm>
            <a:off x="2133600" y="0"/>
            <a:ext cx="8123582" cy="481549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3BC961C-71FC-47ED-9578-6D7EFDDDBB1B}"/>
              </a:ext>
            </a:extLst>
          </p:cNvPr>
          <p:cNvSpPr/>
          <p:nvPr/>
        </p:nvSpPr>
        <p:spPr>
          <a:xfrm>
            <a:off x="2192532" y="2967335"/>
            <a:ext cx="80057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What shape could it be?</a:t>
            </a:r>
          </a:p>
        </p:txBody>
      </p:sp>
    </p:spTree>
    <p:extLst>
      <p:ext uri="{BB962C8B-B14F-4D97-AF65-F5344CB8AC3E}">
        <p14:creationId xmlns:p14="http://schemas.microsoft.com/office/powerpoint/2010/main" val="2832613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2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132CB5-F770-4136-B815-B4852F235A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260" t="1232" r="21575" b="22402"/>
          <a:stretch/>
        </p:blipFill>
        <p:spPr>
          <a:xfrm>
            <a:off x="2123661" y="0"/>
            <a:ext cx="7944678" cy="523460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3C60054-5845-47AF-B4E6-5990CE1EAFD5}"/>
              </a:ext>
            </a:extLst>
          </p:cNvPr>
          <p:cNvSpPr/>
          <p:nvPr/>
        </p:nvSpPr>
        <p:spPr>
          <a:xfrm>
            <a:off x="6363410" y="3539629"/>
            <a:ext cx="34143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 pentagon</a:t>
            </a:r>
          </a:p>
        </p:txBody>
      </p:sp>
    </p:spTree>
    <p:extLst>
      <p:ext uri="{BB962C8B-B14F-4D97-AF65-F5344CB8AC3E}">
        <p14:creationId xmlns:p14="http://schemas.microsoft.com/office/powerpoint/2010/main" val="3828125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B9F1C1-A08A-4510-A2D7-9A243DD399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750" t="22417" r="21576" b="21822"/>
          <a:stretch/>
        </p:blipFill>
        <p:spPr>
          <a:xfrm>
            <a:off x="2922104" y="0"/>
            <a:ext cx="6347792" cy="498281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FE9E84A-5CD3-4E43-95CE-5CF85E83D7FA}"/>
              </a:ext>
            </a:extLst>
          </p:cNvPr>
          <p:cNvSpPr/>
          <p:nvPr/>
        </p:nvSpPr>
        <p:spPr>
          <a:xfrm>
            <a:off x="7219427" y="3429000"/>
            <a:ext cx="480612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Is this correct?</a:t>
            </a:r>
          </a:p>
        </p:txBody>
      </p:sp>
    </p:spTree>
    <p:extLst>
      <p:ext uri="{BB962C8B-B14F-4D97-AF65-F5344CB8AC3E}">
        <p14:creationId xmlns:p14="http://schemas.microsoft.com/office/powerpoint/2010/main" val="3726951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B6B190-E6B7-4CFA-8486-DB5CD26C69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641" t="22416" r="21250" b="33809"/>
          <a:stretch/>
        </p:blipFill>
        <p:spPr>
          <a:xfrm>
            <a:off x="2047461" y="0"/>
            <a:ext cx="8097078" cy="482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761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3C273A6-2C42-49B7-B6B9-648D307276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E083FF-F041-4797-B2E9-153E4A7DBC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044" t="2901" r="19674" b="36519"/>
          <a:stretch/>
        </p:blipFill>
        <p:spPr>
          <a:xfrm>
            <a:off x="1199321" y="39756"/>
            <a:ext cx="9793357" cy="485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524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23A3FC-7C0B-4723-9AFB-0737464A44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37" t="17085" r="9402" b="9449"/>
          <a:stretch/>
        </p:blipFill>
        <p:spPr>
          <a:xfrm>
            <a:off x="2392017" y="0"/>
            <a:ext cx="7407965" cy="503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5097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6F79D-4D38-470D-8D9C-E12B1BBF3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F74FA-CDD6-4474-AD3C-53E89C1798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05E83F-D47F-4B05-9759-2076FDC006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3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929397E-0490-40D1-8FBC-ACABEA270CEB}"/>
              </a:ext>
            </a:extLst>
          </p:cNvPr>
          <p:cNvSpPr/>
          <p:nvPr/>
        </p:nvSpPr>
        <p:spPr>
          <a:xfrm>
            <a:off x="1144966" y="0"/>
            <a:ext cx="9902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These are the worksheets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74EC549-4888-4E67-BCE0-B41C453085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8439" r="10641" b="12134"/>
          <a:stretch/>
        </p:blipFill>
        <p:spPr>
          <a:xfrm>
            <a:off x="291547" y="970638"/>
            <a:ext cx="5672363" cy="4008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56778DC-C18A-4405-AFA0-3366BDCF60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468" t="22417" r="10641" b="7526"/>
          <a:stretch/>
        </p:blipFill>
        <p:spPr>
          <a:xfrm>
            <a:off x="6228089" y="953582"/>
            <a:ext cx="5672364" cy="4025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1239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9E03039-1637-458F-AF4A-6D30DE433563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3/3/2021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0196D2-63BE-4BED-9AFD-B072D1A92828}"/>
              </a:ext>
            </a:extLst>
          </p:cNvPr>
          <p:cNvSpPr/>
          <p:nvPr/>
        </p:nvSpPr>
        <p:spPr>
          <a:xfrm>
            <a:off x="2755190" y="2316163"/>
            <a:ext cx="668163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LO: Lines of symmetry</a:t>
            </a:r>
          </a:p>
        </p:txBody>
      </p:sp>
    </p:spTree>
    <p:extLst>
      <p:ext uri="{BB962C8B-B14F-4D97-AF65-F5344CB8AC3E}">
        <p14:creationId xmlns:p14="http://schemas.microsoft.com/office/powerpoint/2010/main" val="17302937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5F38B80-3691-4C88-A747-811CC9E1C1F9}"/>
              </a:ext>
            </a:extLst>
          </p:cNvPr>
          <p:cNvSpPr/>
          <p:nvPr/>
        </p:nvSpPr>
        <p:spPr>
          <a:xfrm>
            <a:off x="1298713" y="1685098"/>
            <a:ext cx="959457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Something is symmetrical when it is </a:t>
            </a:r>
            <a:r>
              <a:rPr lang="en-GB" sz="32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same on both sides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. A shape has symmetry if a central dividing line (a </a:t>
            </a:r>
            <a:r>
              <a:rPr lang="en-GB" sz="3200" b="1" dirty="0">
                <a:solidFill>
                  <a:schemeClr val="bg1"/>
                </a:solidFill>
                <a:latin typeface="Comic Sans MS" panose="030F0702030302020204" pitchFamily="66" charset="0"/>
              </a:rPr>
              <a:t>mirror line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) can be drawn on it, to show that both sides of the shape are exactly the same.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10292D-7217-4E47-AAAE-CDF88FD20B2D}"/>
              </a:ext>
            </a:extLst>
          </p:cNvPr>
          <p:cNvSpPr/>
          <p:nvPr/>
        </p:nvSpPr>
        <p:spPr>
          <a:xfrm>
            <a:off x="2712702" y="219372"/>
            <a:ext cx="67665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Comic Sans MS" panose="030F0702030302020204" pitchFamily="66" charset="0"/>
              </a:rPr>
              <a:t>What is symmetry?</a:t>
            </a:r>
          </a:p>
        </p:txBody>
      </p:sp>
    </p:spTree>
    <p:extLst>
      <p:ext uri="{BB962C8B-B14F-4D97-AF65-F5344CB8AC3E}">
        <p14:creationId xmlns:p14="http://schemas.microsoft.com/office/powerpoint/2010/main" val="32811261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E7FAC2-B204-4ADB-BD3C-3D4E64053C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946" t="22417" r="21359" b="12135"/>
          <a:stretch/>
        </p:blipFill>
        <p:spPr>
          <a:xfrm>
            <a:off x="2358887" y="0"/>
            <a:ext cx="7474226" cy="4956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7080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8E3FBA-96C7-45DF-BC75-9382B9C214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641" t="22417" r="21359" b="12135"/>
          <a:stretch/>
        </p:blipFill>
        <p:spPr>
          <a:xfrm>
            <a:off x="2332382" y="0"/>
            <a:ext cx="7527235" cy="498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0532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C840B26-4C34-409D-A93F-AC4F1DAF5D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185" t="24386" r="22011" b="16989"/>
          <a:stretch/>
        </p:blipFill>
        <p:spPr>
          <a:xfrm>
            <a:off x="2372139" y="0"/>
            <a:ext cx="7447721" cy="5000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806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C5D469-10CB-44CA-B269-D97E3E2BD8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402" r="19727" b="7526"/>
          <a:stretch/>
        </p:blipFill>
        <p:spPr>
          <a:xfrm>
            <a:off x="2358887" y="0"/>
            <a:ext cx="7288694" cy="575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7283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3C8B86-C222-484E-A371-50B6791EEA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076" t="22417" r="21793" b="12135"/>
          <a:stretch/>
        </p:blipFill>
        <p:spPr>
          <a:xfrm>
            <a:off x="2498035" y="0"/>
            <a:ext cx="7195930" cy="498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4923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29288C-8E6F-4EA0-9183-B371219CD3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85" t="17085" r="11032" b="13895"/>
          <a:stretch/>
        </p:blipFill>
        <p:spPr>
          <a:xfrm>
            <a:off x="2604052" y="0"/>
            <a:ext cx="6983895" cy="500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2996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79DDF-1DA3-43EE-B8DB-7CB2A509B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2E5C8-DDBE-443D-A99A-58E90F19B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78F4A9-9E72-4177-9C84-166D0A30E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47648C0-E344-4170-8724-A40BEB0B7213}"/>
              </a:ext>
            </a:extLst>
          </p:cNvPr>
          <p:cNvSpPr/>
          <p:nvPr/>
        </p:nvSpPr>
        <p:spPr>
          <a:xfrm>
            <a:off x="1144966" y="0"/>
            <a:ext cx="9902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These are the worksheets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A668691-8D3E-45E6-A9EF-85A8C2AA1B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85" t="18246" r="10641" b="12134"/>
          <a:stretch/>
        </p:blipFill>
        <p:spPr>
          <a:xfrm>
            <a:off x="235228" y="808404"/>
            <a:ext cx="5738191" cy="40784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15175E4-EFA9-480D-92C8-0B0B205503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446" t="22417" r="10641" b="7526"/>
          <a:stretch/>
        </p:blipFill>
        <p:spPr>
          <a:xfrm>
            <a:off x="6213614" y="811613"/>
            <a:ext cx="5738191" cy="407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5574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9E03039-1637-458F-AF4A-6D30DE433563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4/3/2021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0196D2-63BE-4BED-9AFD-B072D1A92828}"/>
              </a:ext>
            </a:extLst>
          </p:cNvPr>
          <p:cNvSpPr/>
          <p:nvPr/>
        </p:nvSpPr>
        <p:spPr>
          <a:xfrm>
            <a:off x="265717" y="2316163"/>
            <a:ext cx="116605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LO: Lines of symmetry - draw the whole</a:t>
            </a:r>
          </a:p>
        </p:txBody>
      </p:sp>
    </p:spTree>
    <p:extLst>
      <p:ext uri="{BB962C8B-B14F-4D97-AF65-F5344CB8AC3E}">
        <p14:creationId xmlns:p14="http://schemas.microsoft.com/office/powerpoint/2010/main" val="6441969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8C966F-3DCA-480F-819D-6BE98A9F8C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902" t="16699" r="11141" b="13509"/>
          <a:stretch/>
        </p:blipFill>
        <p:spPr>
          <a:xfrm>
            <a:off x="1808921" y="0"/>
            <a:ext cx="8574157" cy="494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6779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DB8068-3D46-4ADD-95E4-A65715FED3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793" t="24386" r="11359" b="6163"/>
          <a:stretch/>
        </p:blipFill>
        <p:spPr>
          <a:xfrm>
            <a:off x="1792356" y="0"/>
            <a:ext cx="8607287" cy="503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9958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7D3B98-3366-4D16-A85A-643C64A3F8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381" t="22417" r="22554" b="19502"/>
          <a:stretch/>
        </p:blipFill>
        <p:spPr>
          <a:xfrm>
            <a:off x="2418522" y="0"/>
            <a:ext cx="7354956" cy="498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4067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80524F-3469-4015-94FB-6C49076909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272" t="24386" r="22772" b="17762"/>
          <a:stretch/>
        </p:blipFill>
        <p:spPr>
          <a:xfrm>
            <a:off x="2246243" y="0"/>
            <a:ext cx="7699514" cy="498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5672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CAFF82-B233-4D75-82D9-2472AE885A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924" t="24386" r="23532" b="18922"/>
          <a:stretch/>
        </p:blipFill>
        <p:spPr>
          <a:xfrm>
            <a:off x="2438400" y="0"/>
            <a:ext cx="7315200" cy="498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6090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D48F1D-58FA-42FE-9001-2F2BF224DA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403" t="16891" r="19511" b="12929"/>
          <a:stretch/>
        </p:blipFill>
        <p:spPr>
          <a:xfrm>
            <a:off x="2067339" y="132520"/>
            <a:ext cx="8057322" cy="481053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5EE37E6-B234-45B3-8186-05C2362343F6}"/>
              </a:ext>
            </a:extLst>
          </p:cNvPr>
          <p:cNvSpPr/>
          <p:nvPr/>
        </p:nvSpPr>
        <p:spPr>
          <a:xfrm>
            <a:off x="-87744" y="0"/>
            <a:ext cx="123674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Has this shape been drawn correctly?</a:t>
            </a:r>
          </a:p>
        </p:txBody>
      </p:sp>
    </p:spTree>
    <p:extLst>
      <p:ext uri="{BB962C8B-B14F-4D97-AF65-F5344CB8AC3E}">
        <p14:creationId xmlns:p14="http://schemas.microsoft.com/office/powerpoint/2010/main" val="22312957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C476287-6660-4D3C-BCD4-76A616608FD3}"/>
              </a:ext>
            </a:extLst>
          </p:cNvPr>
          <p:cNvSpPr/>
          <p:nvPr/>
        </p:nvSpPr>
        <p:spPr>
          <a:xfrm>
            <a:off x="1144966" y="0"/>
            <a:ext cx="9902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These are the worksheets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BA282EE-5C0A-4F03-A752-75DD93D065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228" t="18052" r="10641" b="12135"/>
          <a:stretch/>
        </p:blipFill>
        <p:spPr>
          <a:xfrm>
            <a:off x="119270" y="809798"/>
            <a:ext cx="5923722" cy="40698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A7EC16B-E8AD-4B2E-BCA6-71666DEE5F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533" t="23006" r="10641" b="7526"/>
          <a:stretch/>
        </p:blipFill>
        <p:spPr>
          <a:xfrm>
            <a:off x="6142383" y="809798"/>
            <a:ext cx="5923721" cy="406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162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9E03039-1637-458F-AF4A-6D30DE433563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5/3/2021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0196D2-63BE-4BED-9AFD-B072D1A92828}"/>
              </a:ext>
            </a:extLst>
          </p:cNvPr>
          <p:cNvSpPr/>
          <p:nvPr/>
        </p:nvSpPr>
        <p:spPr>
          <a:xfrm>
            <a:off x="3930192" y="2316163"/>
            <a:ext cx="433163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LO: Symmetry</a:t>
            </a:r>
          </a:p>
        </p:txBody>
      </p:sp>
    </p:spTree>
    <p:extLst>
      <p:ext uri="{BB962C8B-B14F-4D97-AF65-F5344CB8AC3E}">
        <p14:creationId xmlns:p14="http://schemas.microsoft.com/office/powerpoint/2010/main" val="317356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D24078-0779-4D6B-B536-BFD16F72C1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793" t="27744" r="17881" b="15056"/>
          <a:stretch/>
        </p:blipFill>
        <p:spPr>
          <a:xfrm>
            <a:off x="2193235" y="0"/>
            <a:ext cx="7805530" cy="4956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8415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755BF1-1174-415B-8ABB-2A0BC20823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20" t="7688" r="16576" b="7525"/>
          <a:stretch/>
        </p:blipFill>
        <p:spPr>
          <a:xfrm>
            <a:off x="2054087" y="0"/>
            <a:ext cx="8083826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320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330382-8D89-46D9-865F-900D082859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250" t="27745" r="21902" b="14102"/>
          <a:stretch/>
        </p:blipFill>
        <p:spPr>
          <a:xfrm>
            <a:off x="2080591" y="53008"/>
            <a:ext cx="8030817" cy="487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7299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6601F-02C8-4330-9799-84A50800B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6F4F3-28AE-4A73-8C2C-A9D574B16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6379C-DA29-4DD8-9EF6-1A7FF387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1AE837F-DBBF-430C-B4DC-2C73716E0C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032" t="27744" r="21142" b="15056"/>
          <a:stretch/>
        </p:blipFill>
        <p:spPr>
          <a:xfrm>
            <a:off x="2464904" y="132521"/>
            <a:ext cx="7262191" cy="482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0878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41EC1E4-91C7-4DB6-B37E-5B8F6B0E6A05}"/>
              </a:ext>
            </a:extLst>
          </p:cNvPr>
          <p:cNvSpPr/>
          <p:nvPr/>
        </p:nvSpPr>
        <p:spPr>
          <a:xfrm>
            <a:off x="1438318" y="0"/>
            <a:ext cx="93153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These are the tasks set for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C5105E-093E-46D2-8563-EC281A49DF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01" t="16866" r="35654" b="4887"/>
          <a:stretch/>
        </p:blipFill>
        <p:spPr>
          <a:xfrm>
            <a:off x="838200" y="828216"/>
            <a:ext cx="4023855" cy="40652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76B270-0177-4F81-94C2-1E1D398EF9A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840" t="27744" r="25243" b="12135"/>
          <a:stretch/>
        </p:blipFill>
        <p:spPr>
          <a:xfrm>
            <a:off x="5544991" y="800256"/>
            <a:ext cx="5964072" cy="412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5066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E2880-A7E0-434C-B285-C221448A0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4C2BBF-8E54-4D51-9044-62DE741FA9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D990F8-DEC8-4595-9F63-E9C16E520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EB891AB-8411-4123-8DFC-1BE1F576D925}"/>
              </a:ext>
            </a:extLst>
          </p:cNvPr>
          <p:cNvSpPr/>
          <p:nvPr/>
        </p:nvSpPr>
        <p:spPr>
          <a:xfrm>
            <a:off x="996687" y="196909"/>
            <a:ext cx="1019862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Additional task you may want to do</a:t>
            </a:r>
          </a:p>
        </p:txBody>
      </p:sp>
      <p:pic>
        <p:nvPicPr>
          <p:cNvPr id="1026" name="Picture 2" descr="Butterfly symmetry painting | Phonics reading, Butterfly painting, Holiday  fun">
            <a:extLst>
              <a:ext uri="{FF2B5EF4-FFF2-40B4-BE49-F238E27FC236}">
                <a16:creationId xmlns:a16="http://schemas.microsoft.com/office/drawing/2014/main" id="{18291507-2554-4183-9BB6-62BEB0AC4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073" y="1027906"/>
            <a:ext cx="3397331" cy="266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pider Symmetry Printing - Happy Tot Shelf">
            <a:extLst>
              <a:ext uri="{FF2B5EF4-FFF2-40B4-BE49-F238E27FC236}">
                <a16:creationId xmlns:a16="http://schemas.microsoft.com/office/drawing/2014/main" id="{939680E3-FF22-4E63-935A-48C8828ED8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7"/>
          <a:stretch/>
        </p:blipFill>
        <p:spPr bwMode="auto">
          <a:xfrm>
            <a:off x="5647222" y="2758222"/>
            <a:ext cx="2882060" cy="2129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736563D-59A0-413A-9A92-CB00CD67A5F2}"/>
              </a:ext>
            </a:extLst>
          </p:cNvPr>
          <p:cNvSpPr/>
          <p:nvPr/>
        </p:nvSpPr>
        <p:spPr>
          <a:xfrm>
            <a:off x="1" y="1348604"/>
            <a:ext cx="5854890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Create a symmetry painting.</a:t>
            </a:r>
          </a:p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Paint on one half of the paper and fold over to create a symmetrical painting.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0224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227</Words>
  <Application>Microsoft Office PowerPoint</Application>
  <PresentationFormat>Widescreen</PresentationFormat>
  <Paragraphs>26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Comic Sans MS</vt:lpstr>
      <vt:lpstr>Twinkl Precursive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48</cp:revision>
  <dcterms:created xsi:type="dcterms:W3CDTF">2021-01-30T17:36:06Z</dcterms:created>
  <dcterms:modified xsi:type="dcterms:W3CDTF">2021-02-28T15:20:45Z</dcterms:modified>
</cp:coreProperties>
</file>