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1" r:id="rId17"/>
    <p:sldId id="301" r:id="rId18"/>
    <p:sldId id="304" r:id="rId19"/>
    <p:sldId id="307" r:id="rId20"/>
    <p:sldId id="313" r:id="rId21"/>
    <p:sldId id="314" r:id="rId22"/>
    <p:sldId id="315" r:id="rId23"/>
    <p:sldId id="308" r:id="rId24"/>
    <p:sldId id="317" r:id="rId25"/>
    <p:sldId id="316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2.wdp"/><Relationship Id="rId5" Type="http://schemas.openxmlformats.org/officeDocument/2006/relationships/image" Target="../media/image17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 socks?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How many?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missing? 12, 10, 8,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is missing?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216" y="4894223"/>
            <a:ext cx="6270141" cy="99974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016155" y="5418161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011154" y="5421390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88" y="334775"/>
            <a:ext cx="706410" cy="92225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963" y="334776"/>
            <a:ext cx="706410" cy="9222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722" y="334776"/>
            <a:ext cx="706410" cy="9222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14" y="323323"/>
            <a:ext cx="706410" cy="9222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155" y="1438442"/>
            <a:ext cx="961314" cy="8950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665" y="1438442"/>
            <a:ext cx="961314" cy="89501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175" y="1438442"/>
            <a:ext cx="961314" cy="8950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685" y="1438442"/>
            <a:ext cx="961314" cy="8950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0195" y="1438442"/>
            <a:ext cx="961314" cy="8950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705" y="1438440"/>
            <a:ext cx="961314" cy="8950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215" y="1438442"/>
            <a:ext cx="961314" cy="89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 socks?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How many?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missing? 12, 10, 8,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is missing?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92653" y="36338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216" y="4894223"/>
            <a:ext cx="6270141" cy="99974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016155" y="5418161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011154" y="5421390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88" y="334775"/>
            <a:ext cx="706410" cy="92225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963" y="334776"/>
            <a:ext cx="706410" cy="9222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722" y="334776"/>
            <a:ext cx="706410" cy="9222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14" y="323323"/>
            <a:ext cx="706410" cy="9222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886" y="1438442"/>
            <a:ext cx="961314" cy="8950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396" y="1438442"/>
            <a:ext cx="961314" cy="89501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906" y="1438442"/>
            <a:ext cx="961314" cy="8950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416" y="1438442"/>
            <a:ext cx="961314" cy="8950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926" y="1438442"/>
            <a:ext cx="961314" cy="8950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436" y="1438440"/>
            <a:ext cx="961314" cy="8950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946" y="1438442"/>
            <a:ext cx="961314" cy="89501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957570" y="16281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72743" y="289443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328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8" grpId="0" animBg="1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74916" y="53180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counters?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308" y="2317960"/>
            <a:ext cx="2055098" cy="9040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332" y="1388725"/>
            <a:ext cx="2022074" cy="8895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308" y="3280945"/>
            <a:ext cx="2055098" cy="904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6582" y="3288209"/>
            <a:ext cx="2022074" cy="8895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332" y="4213139"/>
            <a:ext cx="2055098" cy="9040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558" y="4213139"/>
            <a:ext cx="2055098" cy="9040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332" y="5114887"/>
            <a:ext cx="2055098" cy="9040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558" y="5114887"/>
            <a:ext cx="2055098" cy="90407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1784" y="5142245"/>
            <a:ext cx="2022074" cy="889548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667512" y="2305569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7512" y="3241373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67512" y="4199491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67512" y="5114887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335607" y="16281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335607" y="255718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35607" y="351530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46349" y="440394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346349" y="53193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18656" y="271033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ducks?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40772" y="489429"/>
            <a:ext cx="442652" cy="4591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8656" y="1020136"/>
            <a:ext cx="442652" cy="4591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62098" y="991669"/>
            <a:ext cx="442652" cy="4591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17876" y="546849"/>
            <a:ext cx="442652" cy="4591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86094" y="1162952"/>
            <a:ext cx="442652" cy="45912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98120" y="1698188"/>
            <a:ext cx="442652" cy="45912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5914" y="2186971"/>
            <a:ext cx="442652" cy="45912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19446" y="2200428"/>
            <a:ext cx="442652" cy="4591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5224" y="1755608"/>
            <a:ext cx="442652" cy="45912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43442" y="2371711"/>
            <a:ext cx="442652" cy="45912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57113" y="358672"/>
            <a:ext cx="442652" cy="45912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34997" y="889379"/>
            <a:ext cx="442652" cy="4591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78439" y="860912"/>
            <a:ext cx="442652" cy="45912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34217" y="416092"/>
            <a:ext cx="442652" cy="4591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02435" y="1032195"/>
            <a:ext cx="442652" cy="45912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10473" y="1580513"/>
            <a:ext cx="442652" cy="45912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88357" y="2111220"/>
            <a:ext cx="442652" cy="45912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31799" y="2082753"/>
            <a:ext cx="442652" cy="45912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87577" y="1637933"/>
            <a:ext cx="442652" cy="45912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55795" y="2254036"/>
            <a:ext cx="442652" cy="45912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38840" y="1332160"/>
            <a:ext cx="442652" cy="45912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16724" y="1862867"/>
            <a:ext cx="442652" cy="45912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60166" y="1834400"/>
            <a:ext cx="442652" cy="45912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15944" y="1430524"/>
            <a:ext cx="442652" cy="45912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84162" y="2005683"/>
            <a:ext cx="442652" cy="45912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57046" y="3665770"/>
            <a:ext cx="1340029" cy="345159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63021" y="2290427"/>
            <a:ext cx="1340029" cy="345159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62538" y="2214442"/>
            <a:ext cx="1340029" cy="345159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799" y="1505733"/>
            <a:ext cx="1375243" cy="1695927"/>
          </a:xfrm>
          <a:prstGeom prst="rect">
            <a:avLst/>
          </a:prstGeom>
        </p:spPr>
      </p:pic>
      <p:sp>
        <p:nvSpPr>
          <p:cNvPr id="39" name="Rounded Rectangular Callout 38"/>
          <p:cNvSpPr/>
          <p:nvPr/>
        </p:nvSpPr>
        <p:spPr>
          <a:xfrm>
            <a:off x="4938050" y="382068"/>
            <a:ext cx="2577012" cy="988567"/>
          </a:xfrm>
          <a:prstGeom prst="wedgeRoundRectCallout">
            <a:avLst>
              <a:gd name="adj1" fmla="val 26816"/>
              <a:gd name="adj2" fmla="val 89355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4844850" y="423087"/>
            <a:ext cx="27371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am going to count by 5s!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5, 10, 15, 20, 25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169188" y="21206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25 ducks.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0.10087 0.44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5" y="2208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4.07407E-6 L 0.00764 0.362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1812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0.14548 0.368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74" y="1842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02431 0.431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2157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L 0.08698 0.3423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0" y="1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15086 0.349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35" y="1745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81481E-6 L 0.0441 0.2745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5" y="1372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19861 0.2756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31" y="1377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07257 0.3407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8" y="1703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14445 0.2509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22" y="1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30625 0.4483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13" y="22407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-2.96296E-6 L 0.21719 0.3731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94" y="1865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35625 0.3731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12" y="1865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9 -1.48148E-6 L 0.23282 0.4421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6" y="22106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L 0.29601 0.3481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92" y="1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111E-6 L 0.33229 0.3513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15" y="17569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6 L 0.24097 0.2696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49" y="1347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25 2.96296E-6 L 0.37969 0.27801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88" y="13889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2222E-6 L 0.25677 0.3388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30" y="16944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L 0.3309 0.2530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45" y="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.0125 L -0.09566 0.5187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92" y="25301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-0.19132 0.4416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66" y="2208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416 L -0.04844 0.4437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1" y="21968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5185E-6 L -0.17639 0.5127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19" y="25625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-0.1092 0.42291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2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&amp;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6450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47991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091" y="1316270"/>
            <a:ext cx="5182049" cy="521862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33421" y="131277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793993" y="3920458"/>
            <a:ext cx="5298825" cy="26144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509182" y="132335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933421" y="183771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99536" y="183771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933421" y="23528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505082" y="233125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933421" y="286355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505082" y="285946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933421" y="337569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1654341" y="4157947"/>
            <a:ext cx="5389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5 pears in each bag.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782" y="2517099"/>
            <a:ext cx="752730" cy="9156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556" y="1400529"/>
            <a:ext cx="752730" cy="9156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62" y="434606"/>
            <a:ext cx="752730" cy="9156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405" y="364505"/>
            <a:ext cx="752730" cy="91561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228" y="360864"/>
            <a:ext cx="752730" cy="91561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373" y="350989"/>
            <a:ext cx="752730" cy="91561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586" y="420295"/>
            <a:ext cx="752730" cy="91561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6880">
            <a:off x="7167494" y="1233148"/>
            <a:ext cx="752730" cy="91561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305" y="2251611"/>
            <a:ext cx="752730" cy="915616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2438655" y="4677885"/>
            <a:ext cx="3820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</a:t>
            </a:r>
            <a:r>
              <a:rPr lang="en-GB" sz="2800" dirty="0"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bags.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19614" y="5339929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45 pears.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389324" y="5354991"/>
            <a:ext cx="540355" cy="488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27" grpId="0"/>
      <p:bldP spid="28" grpId="0"/>
      <p:bldP spid="2" grpId="0" animBg="1"/>
      <p:bldP spid="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86" y="4651725"/>
            <a:ext cx="7244600" cy="11551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597" y="2544747"/>
            <a:ext cx="1043516" cy="971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470" y="2544747"/>
            <a:ext cx="1043516" cy="971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343" y="2544747"/>
            <a:ext cx="1043516" cy="971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217" y="2544747"/>
            <a:ext cx="1043516" cy="9715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598" y="3580646"/>
            <a:ext cx="1043516" cy="971550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3377548" y="5200008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950867" y="5200008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363" y="3580646"/>
            <a:ext cx="1043516" cy="971550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4524186" y="5200008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128" y="3580646"/>
            <a:ext cx="1043516" cy="971550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5111793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893" y="3580646"/>
            <a:ext cx="1043516" cy="971550"/>
          </a:xfrm>
          <a:prstGeom prst="rect">
            <a:avLst/>
          </a:prstGeom>
        </p:spPr>
      </p:pic>
      <p:sp>
        <p:nvSpPr>
          <p:cNvPr id="19" name="Oval 18"/>
          <p:cNvSpPr/>
          <p:nvPr/>
        </p:nvSpPr>
        <p:spPr>
          <a:xfrm>
            <a:off x="5670824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658" y="3580646"/>
            <a:ext cx="1043516" cy="971550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6244143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424" y="3580646"/>
            <a:ext cx="1043516" cy="971550"/>
          </a:xfrm>
          <a:prstGeom prst="rect">
            <a:avLst/>
          </a:prstGeom>
        </p:spPr>
      </p:pic>
      <p:sp>
        <p:nvSpPr>
          <p:cNvPr id="23" name="Oval 22"/>
          <p:cNvSpPr/>
          <p:nvPr/>
        </p:nvSpPr>
        <p:spPr>
          <a:xfrm>
            <a:off x="6831751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1087469" y="1458342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count on in 5s,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starting at 20?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667512" y="3481117"/>
            <a:ext cx="7525512" cy="3518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7" grpId="0" animBg="1"/>
      <p:bldP spid="19" grpId="0" animBg="1"/>
      <p:bldP spid="21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079" y="2277453"/>
            <a:ext cx="7244600" cy="11551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054" y="1124584"/>
            <a:ext cx="1063283" cy="11549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173" y="1124584"/>
            <a:ext cx="1063283" cy="11549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292" y="1124584"/>
            <a:ext cx="1063283" cy="11549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411" y="1124584"/>
            <a:ext cx="1063283" cy="11549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0530" y="1124584"/>
            <a:ext cx="1063283" cy="11549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649" y="1124584"/>
            <a:ext cx="1063283" cy="11549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818" y="3828020"/>
            <a:ext cx="3302831" cy="2316678"/>
          </a:xfrm>
          <a:prstGeom prst="rect">
            <a:avLst/>
          </a:prstGeom>
        </p:spPr>
      </p:pic>
      <p:sp>
        <p:nvSpPr>
          <p:cNvPr id="10" name="Minus 9"/>
          <p:cNvSpPr/>
          <p:nvPr/>
        </p:nvSpPr>
        <p:spPr>
          <a:xfrm>
            <a:off x="2787132" y="5409839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Minus 10"/>
          <p:cNvSpPr/>
          <p:nvPr/>
        </p:nvSpPr>
        <p:spPr>
          <a:xfrm>
            <a:off x="2812028" y="5118947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Minus 11"/>
          <p:cNvSpPr/>
          <p:nvPr/>
        </p:nvSpPr>
        <p:spPr>
          <a:xfrm>
            <a:off x="2812028" y="4899354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Minus 12"/>
          <p:cNvSpPr/>
          <p:nvPr/>
        </p:nvSpPr>
        <p:spPr>
          <a:xfrm>
            <a:off x="2839926" y="4688768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1188386" y="34180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pencils?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41120" y="340756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chocolates?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32938" y="37840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32937" y="34726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2874" y="4292183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75393" y="443487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990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1605" y="401478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822112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40269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837365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195" y="4417681"/>
            <a:ext cx="2838154" cy="14569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530" y="4392805"/>
            <a:ext cx="2838154" cy="1456919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H="1">
            <a:off x="4423377" y="4745023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4423378" y="5005601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1025704" y="4745023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1025703" y="5051615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255300" y="353379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juice boxes did the children drink?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808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1605" y="401478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837438" y="193803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835477" y="2437284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412214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835471" y="294993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08427" y="294315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825010" y="347531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415712" y="3468009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990752"/>
              </p:ext>
            </p:extLst>
          </p:nvPr>
        </p:nvGraphicFramePr>
        <p:xfrm>
          <a:off x="1760703" y="4950222"/>
          <a:ext cx="5134576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822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KG Primary Penmanship" panose="02000506000000020003" pitchFamily="2" charset="0"/>
                        </a:rPr>
                        <a:t>15</a:t>
                      </a:r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KG Primary Penmanship" panose="02000506000000020003" pitchFamily="2" charset="0"/>
                        </a:rPr>
                        <a:t>20</a:t>
                      </a:r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0000"/>
                          </a:solidFill>
                          <a:latin typeface="KG Primary Penmanship" panose="02000506000000020003" pitchFamily="2" charset="0"/>
                        </a:rPr>
                        <a:t>?</a:t>
                      </a:r>
                      <a:endParaRPr lang="en-GB" sz="3200" dirty="0">
                        <a:solidFill>
                          <a:srgbClr val="FF0000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 smtClean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30</a:t>
                      </a:r>
                      <a:endParaRPr lang="en-GB" sz="32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KG Primary Penmanship" panose="02000506000000020003" pitchFamily="2" charset="0"/>
                        </a:rPr>
                        <a:t>35</a:t>
                      </a:r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KG Primary Penmanship" panose="02000506000000020003" pitchFamily="2" charset="0"/>
                        </a:rPr>
                        <a:t>40</a:t>
                      </a:r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KG Primary Penmanship" panose="02000506000000020003" pitchFamily="2" charset="0"/>
                        </a:rPr>
                        <a:t>45</a:t>
                      </a:r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0000"/>
                          </a:solidFill>
                          <a:latin typeface="KG Primary Penmanship" panose="02000506000000020003" pitchFamily="2" charset="0"/>
                        </a:rPr>
                        <a:t>?</a:t>
                      </a:r>
                      <a:endParaRPr lang="en-GB" sz="3200" dirty="0">
                        <a:solidFill>
                          <a:srgbClr val="FF0000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3096441" y="4998910"/>
            <a:ext cx="443345" cy="4711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3096441" y="4940662"/>
            <a:ext cx="568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KG Primary Penmanship" panose="02000506000000020003" pitchFamily="2" charset="0"/>
              </a:rPr>
              <a:t>25</a:t>
            </a:r>
            <a:endParaRPr lang="en-GB" sz="3200" dirty="0">
              <a:solidFill>
                <a:srgbClr val="FF0000"/>
              </a:solidFill>
              <a:latin typeface="KG Primary Penmanship" panose="02000506000000020003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263299" y="5013428"/>
            <a:ext cx="443345" cy="4711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6263299" y="4955180"/>
            <a:ext cx="568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KG Primary Penmanship" panose="02000506000000020003" pitchFamily="2" charset="0"/>
              </a:rPr>
              <a:t>5</a:t>
            </a:r>
            <a:r>
              <a:rPr lang="en-GB" sz="3200" dirty="0" smtClean="0">
                <a:solidFill>
                  <a:srgbClr val="FF0000"/>
                </a:solidFill>
                <a:latin typeface="KG Primary Penmanship" panose="02000506000000020003" pitchFamily="2" charset="0"/>
              </a:rPr>
              <a:t>0</a:t>
            </a:r>
            <a:endParaRPr lang="en-GB" sz="3200" dirty="0">
              <a:solidFill>
                <a:srgbClr val="FF0000"/>
              </a:solidFill>
              <a:latin typeface="KG Primary Penmanship" panose="02000506000000020003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66010" y="416026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numbers are missing?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7169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/>
      <p:bldP spid="17" grpId="0" animBg="1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4 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1402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252599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1605" y="513390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835281" y="2546746"/>
            <a:ext cx="486000" cy="2573513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288586" y="2533098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452492" y="365626"/>
            <a:ext cx="75985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numbers did they both count?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310443" y="2522278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350136" y="2539530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373382" y="2525991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6419852" y="2522278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6415752" y="2535926"/>
            <a:ext cx="505151" cy="2573513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11" y="1727567"/>
            <a:ext cx="1054694" cy="1677742"/>
          </a:xfrm>
          <a:prstGeom prst="rect">
            <a:avLst/>
          </a:prstGeom>
        </p:spPr>
      </p:pic>
      <p:pic>
        <p:nvPicPr>
          <p:cNvPr id="26" name="Picture 2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2752" y="1711505"/>
            <a:ext cx="1229010" cy="92351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036" y="5236065"/>
            <a:ext cx="1250012" cy="875008"/>
          </a:xfrm>
          <a:prstGeom prst="rect">
            <a:avLst/>
          </a:prstGeom>
        </p:spPr>
      </p:pic>
      <p:sp>
        <p:nvSpPr>
          <p:cNvPr id="28" name="Rounded Rectangular Callout 27"/>
          <p:cNvSpPr/>
          <p:nvPr/>
        </p:nvSpPr>
        <p:spPr>
          <a:xfrm>
            <a:off x="1573424" y="1121375"/>
            <a:ext cx="2741042" cy="799927"/>
          </a:xfrm>
          <a:prstGeom prst="wedgeRoundRectCallout">
            <a:avLst>
              <a:gd name="adj1" fmla="val -43443"/>
              <a:gd name="adj2" fmla="val 10408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1514625" y="1197434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counted by 2s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to 50!</a:t>
            </a:r>
          </a:p>
        </p:txBody>
      </p:sp>
      <p:sp>
        <p:nvSpPr>
          <p:cNvPr id="30" name="Rounded Rectangular Callout 29"/>
          <p:cNvSpPr/>
          <p:nvPr/>
        </p:nvSpPr>
        <p:spPr>
          <a:xfrm>
            <a:off x="4646861" y="1043990"/>
            <a:ext cx="2741042" cy="799927"/>
          </a:xfrm>
          <a:prstGeom prst="wedgeRoundRectCallout">
            <a:avLst>
              <a:gd name="adj1" fmla="val 37218"/>
              <a:gd name="adj2" fmla="val 8702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4588062" y="1120049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counted by 5s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to 50!</a:t>
            </a:r>
          </a:p>
        </p:txBody>
      </p:sp>
      <p:sp>
        <p:nvSpPr>
          <p:cNvPr id="32" name="Rounded Rectangular Callout 31"/>
          <p:cNvSpPr/>
          <p:nvPr/>
        </p:nvSpPr>
        <p:spPr>
          <a:xfrm>
            <a:off x="3278288" y="5280413"/>
            <a:ext cx="2741042" cy="799927"/>
          </a:xfrm>
          <a:prstGeom prst="wedgeRoundRectCallout">
            <a:avLst>
              <a:gd name="adj1" fmla="val 77050"/>
              <a:gd name="adj2" fmla="val -8519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3219489" y="5356472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You both counted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10, 20, 30, 40, 50!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127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3" grpId="2" animBg="1"/>
      <p:bldP spid="24" grpId="0" animBg="1"/>
      <p:bldP spid="28" grpId="0" animBg="1"/>
      <p:bldP spid="29" grpId="0"/>
      <p:bldP spid="30" grpId="0" animBg="1"/>
      <p:bldP spid="31" grpId="0"/>
      <p:bldP spid="32" grpId="0" animBg="1"/>
      <p:bldP spid="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16.6|18.9|9.6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2.8|1.7|2.7|1.8|1.7|1.6|1.7|1.6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2.3|7.1|2.1|2.5|2.5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4.7|4.7|14.3|1.6|1.5|1.6|1.7|1.5|1.6|1.4|1.6|3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7|1.2|1.6|0.7|1.1|0.7|1.4|0.7|1.4|0.7|1.4|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|4.2|24.6|1.6|1|1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12.4|3.1|2.8|2|2.9|1.3|2.4|2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3|5.2|6.7|2.9|2.5|1.4|1.4|1.4|4.4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4.3|1.4|1.2|0.9|1|3.4|5|1.6|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5776</TotalTime>
  <Words>230</Words>
  <Application>Microsoft Office PowerPoint</Application>
  <PresentationFormat>On-screen Show (4:3)</PresentationFormat>
  <Paragraphs>66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&amp;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3  on the worksheet</vt:lpstr>
      <vt:lpstr>Have a go at question 4  on the worksheet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230</cp:revision>
  <dcterms:created xsi:type="dcterms:W3CDTF">2019-07-05T11:02:13Z</dcterms:created>
  <dcterms:modified xsi:type="dcterms:W3CDTF">2021-02-12T15:15:20Z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