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73" r:id="rId2"/>
    <p:sldId id="256"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4" r:id="rId19"/>
    <p:sldId id="275" r:id="rId20"/>
    <p:sldId id="277" r:id="rId21"/>
    <p:sldId id="278" r:id="rId22"/>
    <p:sldId id="276"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74" autoAdjust="0"/>
    <p:restoredTop sz="94660"/>
  </p:normalViewPr>
  <p:slideViewPr>
    <p:cSldViewPr snapToGrid="0">
      <p:cViewPr>
        <p:scale>
          <a:sx n="82" d="100"/>
          <a:sy n="82" d="100"/>
        </p:scale>
        <p:origin x="-258" y="-2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fld id="{22911C4A-C922-4A4D-A766-B55BDCB48F0F}" type="datetimeFigureOut">
              <a:rPr lang="en-GB" smtClean="0"/>
              <a:t>03/03/2021</a:t>
            </a:fld>
            <a:endParaRPr lang="en-GB"/>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GB"/>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2957CD99-C542-4A12-A1C0-1976BA66D83B}" type="slidenum">
              <a:rPr lang="en-GB" smtClean="0"/>
              <a:t>‹#›</a:t>
            </a:fld>
            <a:endParaRPr lang="en-GB"/>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210165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2911C4A-C922-4A4D-A766-B55BDCB48F0F}" type="datetimeFigureOut">
              <a:rPr lang="en-GB" smtClean="0"/>
              <a:t>03/03/2021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57CD99-C542-4A12-A1C0-1976BA66D83B}" type="slidenum">
              <a:rPr lang="en-GB" smtClean="0"/>
              <a:t>‹#›</a:t>
            </a:fld>
            <a:endParaRPr lang="en-GB"/>
          </a:p>
        </p:txBody>
      </p:sp>
    </p:spTree>
    <p:extLst>
      <p:ext uri="{BB962C8B-B14F-4D97-AF65-F5344CB8AC3E}">
        <p14:creationId xmlns:p14="http://schemas.microsoft.com/office/powerpoint/2010/main" val="18822970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2911C4A-C922-4A4D-A766-B55BDCB48F0F}" type="datetimeFigureOut">
              <a:rPr lang="en-GB" smtClean="0"/>
              <a:t>03/03/2021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57CD99-C542-4A12-A1C0-1976BA66D83B}" type="slidenum">
              <a:rPr lang="en-GB" smtClean="0"/>
              <a:t>‹#›</a:t>
            </a:fld>
            <a:endParaRPr lang="en-GB"/>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886577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2911C4A-C922-4A4D-A766-B55BDCB48F0F}" type="datetimeFigureOut">
              <a:rPr lang="en-GB" smtClean="0"/>
              <a:t>03/03/2021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57CD99-C542-4A12-A1C0-1976BA66D83B}" type="slidenum">
              <a:rPr lang="en-GB" smtClean="0"/>
              <a:t>‹#›</a:t>
            </a:fld>
            <a:endParaRPr lang="en-GB"/>
          </a:p>
        </p:txBody>
      </p:sp>
    </p:spTree>
    <p:extLst>
      <p:ext uri="{BB962C8B-B14F-4D97-AF65-F5344CB8AC3E}">
        <p14:creationId xmlns:p14="http://schemas.microsoft.com/office/powerpoint/2010/main" val="3024554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2911C4A-C922-4A4D-A766-B55BDCB48F0F}" type="datetimeFigureOut">
              <a:rPr lang="en-GB" smtClean="0"/>
              <a:t>03/03/2021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957CD99-C542-4A12-A1C0-1976BA66D83B}" type="slidenum">
              <a:rPr lang="en-GB" smtClean="0"/>
              <a:t>‹#›</a:t>
            </a:fld>
            <a:endParaRPr lang="en-GB"/>
          </a:p>
        </p:txBody>
      </p:sp>
    </p:spTree>
    <p:extLst>
      <p:ext uri="{BB962C8B-B14F-4D97-AF65-F5344CB8AC3E}">
        <p14:creationId xmlns:p14="http://schemas.microsoft.com/office/powerpoint/2010/main" val="3494125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2911C4A-C922-4A4D-A766-B55BDCB48F0F}" type="datetimeFigureOut">
              <a:rPr lang="en-GB" smtClean="0"/>
              <a:t>03/03/2021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957CD99-C542-4A12-A1C0-1976BA66D83B}" type="slidenum">
              <a:rPr lang="en-GB" smtClean="0"/>
              <a:t>‹#›</a:t>
            </a:fld>
            <a:endParaRPr lang="en-GB"/>
          </a:p>
        </p:txBody>
      </p:sp>
    </p:spTree>
    <p:extLst>
      <p:ext uri="{BB962C8B-B14F-4D97-AF65-F5344CB8AC3E}">
        <p14:creationId xmlns:p14="http://schemas.microsoft.com/office/powerpoint/2010/main" val="29271930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2911C4A-C922-4A4D-A766-B55BDCB48F0F}" type="datetimeFigureOut">
              <a:rPr lang="en-GB" smtClean="0"/>
              <a:t>03/03/2021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957CD99-C542-4A12-A1C0-1976BA66D83B}" type="slidenum">
              <a:rPr lang="en-GB" smtClean="0"/>
              <a:t>‹#›</a:t>
            </a:fld>
            <a:endParaRPr lang="en-GB"/>
          </a:p>
        </p:txBody>
      </p:sp>
    </p:spTree>
    <p:extLst>
      <p:ext uri="{BB962C8B-B14F-4D97-AF65-F5344CB8AC3E}">
        <p14:creationId xmlns:p14="http://schemas.microsoft.com/office/powerpoint/2010/main" val="5507992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2911C4A-C922-4A4D-A766-B55BDCB48F0F}" type="datetimeFigureOut">
              <a:rPr lang="en-GB" smtClean="0"/>
              <a:t>03/03/2021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57CD99-C542-4A12-A1C0-1976BA66D83B}" type="slidenum">
              <a:rPr lang="en-GB" smtClean="0"/>
              <a:t>‹#›</a:t>
            </a:fld>
            <a:endParaRPr lang="en-GB"/>
          </a:p>
        </p:txBody>
      </p:sp>
    </p:spTree>
    <p:extLst>
      <p:ext uri="{BB962C8B-B14F-4D97-AF65-F5344CB8AC3E}">
        <p14:creationId xmlns:p14="http://schemas.microsoft.com/office/powerpoint/2010/main" val="3490382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2911C4A-C922-4A4D-A766-B55BDCB48F0F}" type="datetimeFigureOut">
              <a:rPr lang="en-GB" smtClean="0"/>
              <a:t>03/03/2021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57CD99-C542-4A12-A1C0-1976BA66D83B}" type="slidenum">
              <a:rPr lang="en-GB" smtClean="0"/>
              <a:t>‹#›</a:t>
            </a:fld>
            <a:endParaRPr lang="en-GB"/>
          </a:p>
        </p:txBody>
      </p:sp>
    </p:spTree>
    <p:extLst>
      <p:ext uri="{BB962C8B-B14F-4D97-AF65-F5344CB8AC3E}">
        <p14:creationId xmlns:p14="http://schemas.microsoft.com/office/powerpoint/2010/main" val="15989578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2911C4A-C922-4A4D-A766-B55BDCB48F0F}" type="datetimeFigureOut">
              <a:rPr lang="en-GB" smtClean="0"/>
              <a:t>03/03/2021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57CD99-C542-4A12-A1C0-1976BA66D83B}" type="slidenum">
              <a:rPr lang="en-GB" smtClean="0"/>
              <a:t>‹#›</a:t>
            </a:fld>
            <a:endParaRPr lang="en-GB"/>
          </a:p>
        </p:txBody>
      </p:sp>
    </p:spTree>
    <p:extLst>
      <p:ext uri="{BB962C8B-B14F-4D97-AF65-F5344CB8AC3E}">
        <p14:creationId xmlns:p14="http://schemas.microsoft.com/office/powerpoint/2010/main" val="1550130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2911C4A-C922-4A4D-A766-B55BDCB48F0F}" type="datetimeFigureOut">
              <a:rPr lang="en-GB" smtClean="0"/>
              <a:t>03/03/2021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57CD99-C542-4A12-A1C0-1976BA66D83B}" type="slidenum">
              <a:rPr lang="en-GB" smtClean="0"/>
              <a:t>‹#›</a:t>
            </a:fld>
            <a:endParaRPr lang="en-GB"/>
          </a:p>
        </p:txBody>
      </p:sp>
    </p:spTree>
    <p:extLst>
      <p:ext uri="{BB962C8B-B14F-4D97-AF65-F5344CB8AC3E}">
        <p14:creationId xmlns:p14="http://schemas.microsoft.com/office/powerpoint/2010/main" val="27746779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22911C4A-C922-4A4D-A766-B55BDCB48F0F}" type="datetimeFigureOut">
              <a:rPr lang="en-GB" smtClean="0"/>
              <a:t>03/03/2021</a:t>
            </a:fld>
            <a:endParaRPr lang="en-GB"/>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GB"/>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2957CD99-C542-4A12-A1C0-1976BA66D83B}" type="slidenum">
              <a:rPr lang="en-GB" smtClean="0"/>
              <a:t>‹#›</a:t>
            </a:fld>
            <a:endParaRPr lang="en-GB"/>
          </a:p>
        </p:txBody>
      </p:sp>
    </p:spTree>
    <p:extLst>
      <p:ext uri="{BB962C8B-B14F-4D97-AF65-F5344CB8AC3E}">
        <p14:creationId xmlns:p14="http://schemas.microsoft.com/office/powerpoint/2010/main" val="314023802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80188CE-3432-439B-B0BF-C7D917083713}"/>
              </a:ext>
            </a:extLst>
          </p:cNvPr>
          <p:cNvSpPr>
            <a:spLocks noGrp="1"/>
          </p:cNvSpPr>
          <p:nvPr>
            <p:ph type="title"/>
          </p:nvPr>
        </p:nvSpPr>
        <p:spPr/>
        <p:txBody>
          <a:bodyPr>
            <a:normAutofit/>
          </a:bodyPr>
          <a:lstStyle/>
          <a:p>
            <a:pPr algn="ctr"/>
            <a:r>
              <a:rPr lang="en-GB" sz="6000" u="sng" dirty="0">
                <a:latin typeface="Comic Sans MS" panose="030F0702030302020204" pitchFamily="66" charset="0"/>
              </a:rPr>
              <a:t>Tuesday 9</a:t>
            </a:r>
            <a:r>
              <a:rPr lang="en-GB" sz="6000" u="sng" baseline="30000" dirty="0">
                <a:latin typeface="Comic Sans MS" panose="030F0702030302020204" pitchFamily="66" charset="0"/>
              </a:rPr>
              <a:t>th</a:t>
            </a:r>
            <a:r>
              <a:rPr lang="en-GB" sz="6000" u="sng" dirty="0">
                <a:latin typeface="Comic Sans MS" panose="030F0702030302020204" pitchFamily="66" charset="0"/>
              </a:rPr>
              <a:t> March 2021</a:t>
            </a:r>
          </a:p>
        </p:txBody>
      </p:sp>
      <p:sp>
        <p:nvSpPr>
          <p:cNvPr id="3" name="Content Placeholder 2">
            <a:extLst>
              <a:ext uri="{FF2B5EF4-FFF2-40B4-BE49-F238E27FC236}">
                <a16:creationId xmlns:a16="http://schemas.microsoft.com/office/drawing/2014/main" xmlns="" id="{9776E2C1-F3D6-42AF-A95E-64597FA5A562}"/>
              </a:ext>
            </a:extLst>
          </p:cNvPr>
          <p:cNvSpPr>
            <a:spLocks noGrp="1"/>
          </p:cNvSpPr>
          <p:nvPr>
            <p:ph idx="1"/>
          </p:nvPr>
        </p:nvSpPr>
        <p:spPr>
          <a:xfrm>
            <a:off x="1159564" y="2693504"/>
            <a:ext cx="9872871" cy="2461592"/>
          </a:xfrm>
        </p:spPr>
        <p:txBody>
          <a:bodyPr>
            <a:normAutofit/>
          </a:bodyPr>
          <a:lstStyle/>
          <a:p>
            <a:pPr marL="45720" indent="0">
              <a:buNone/>
            </a:pPr>
            <a:r>
              <a:rPr lang="en-GB" sz="4000" dirty="0">
                <a:latin typeface="Comic Sans MS" panose="030F0702030302020204" pitchFamily="66" charset="0"/>
              </a:rPr>
              <a:t>LO: To write a school report for Zog</a:t>
            </a:r>
          </a:p>
          <a:p>
            <a:pPr marL="45720" indent="0">
              <a:buNone/>
            </a:pPr>
            <a:endParaRPr lang="en-GB" sz="4000" dirty="0">
              <a:latin typeface="Comic Sans MS" panose="030F0702030302020204" pitchFamily="66" charset="0"/>
            </a:endParaRPr>
          </a:p>
          <a:p>
            <a:pPr marL="45720" indent="0" algn="ctr">
              <a:buNone/>
            </a:pPr>
            <a:r>
              <a:rPr lang="en-GB" sz="4000" dirty="0">
                <a:latin typeface="Comic Sans MS" panose="030F0702030302020204" pitchFamily="66" charset="0"/>
              </a:rPr>
              <a:t>Let’s recap on the story of Zog</a:t>
            </a:r>
          </a:p>
        </p:txBody>
      </p:sp>
      <p:pic>
        <p:nvPicPr>
          <p:cNvPr id="1026" name="Picture 2" descr="Zog | Bristol Old Vic">
            <a:extLst>
              <a:ext uri="{FF2B5EF4-FFF2-40B4-BE49-F238E27FC236}">
                <a16:creationId xmlns:a16="http://schemas.microsoft.com/office/drawing/2014/main" xmlns="" id="{5D6E8941-EB2B-476A-847B-D533F017E89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772939" y="5088516"/>
            <a:ext cx="2729948" cy="15352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96327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5B6DC20-3451-4BBF-9998-9BA61F9EC40B}"/>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xmlns="" id="{8A2154E4-321A-4632-B6A7-5170C47CB7C0}"/>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xmlns="" id="{7743D410-5D6C-4079-BD64-75D4E983ABC6}"/>
              </a:ext>
            </a:extLst>
          </p:cNvPr>
          <p:cNvPicPr>
            <a:picLocks noChangeAspect="1"/>
          </p:cNvPicPr>
          <p:nvPr/>
        </p:nvPicPr>
        <p:blipFill rotWithShape="1">
          <a:blip r:embed="rId2"/>
          <a:srcRect l="39565" t="20276" r="18369" b="13606"/>
          <a:stretch/>
        </p:blipFill>
        <p:spPr>
          <a:xfrm>
            <a:off x="0" y="0"/>
            <a:ext cx="12192000" cy="6858000"/>
          </a:xfrm>
          <a:prstGeom prst="rect">
            <a:avLst/>
          </a:prstGeom>
        </p:spPr>
      </p:pic>
    </p:spTree>
    <p:extLst>
      <p:ext uri="{BB962C8B-B14F-4D97-AF65-F5344CB8AC3E}">
        <p14:creationId xmlns:p14="http://schemas.microsoft.com/office/powerpoint/2010/main" val="32912408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ACE7250-66B4-4D00-8EC2-2AF079F651F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861A6F82-F14B-4930-9032-F4887BF4FFC3}"/>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xmlns="" id="{BF68DA07-801B-486D-A7AF-8A03753F7BBA}"/>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7293671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900A4-6AEE-4B19-9D54-914461744A7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C26C0783-117F-4D05-BE5B-6F3C55837CA4}"/>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xmlns="" id="{38777C12-3FD5-4678-82DA-A7ADEE85195A}"/>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3865823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BEC006B-97CB-45AF-941C-98570B74111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91C51704-E0BD-48CA-9A01-4D6022A86CCA}"/>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xmlns="" id="{C2E902D2-3A55-455A-82E1-69E5E4C6FA9E}"/>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6236400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C307A40-ACCF-462E-B135-04B4EAB34FC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23BF37CF-7E32-410C-80F2-D994E0969EB6}"/>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xmlns="" id="{9629B8BC-05BF-467C-97CF-D8E8812638D7}"/>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3176412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97D13E2-E865-428E-BA72-0E52FD09F7B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B5752A65-EAB9-4AD7-83FA-DC668B0E1A20}"/>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xmlns="" id="{0541FA04-BF4B-4A56-A442-2833CEEEC175}"/>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9543455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55337D1-B10D-494E-BC7E-AE76306A2FA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342B18B6-B812-45E5-A7B8-2198CAC4D1EF}"/>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xmlns="" id="{A5682FE0-D606-4319-A259-E6A1E967EDA4}"/>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3455934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DBCDF49-EF1D-445E-ADF7-B0E8C322FE3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C60C17CE-5BB3-4A9E-BCCD-7EC07C7B73FF}"/>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xmlns="" id="{A3C7C214-2ABA-4237-A716-460D814D13E4}"/>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2181956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CDFD77A-0A1A-4A0B-9408-E3C7F5E8A04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8D9964F7-0194-4903-B1F5-008A97027F9E}"/>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xmlns="" id="{07EB7905-3AE3-49C5-B1CF-7F9592B0EFC4}"/>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734724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2AABC99-F1BE-49C5-8BDD-5F4A5740D4B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FF856FA6-274E-4145-A6D5-E77029E128CD}"/>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xmlns="" id="{10540757-4C48-4C95-BBD2-AE70C9D9D704}"/>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8966439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21FDD09-870B-465F-90C5-E163D468ACA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16A51278-F00A-4C11-A4A9-99F9CFB42CAD}"/>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xmlns="" id="{9CB02A73-C1D2-4AA7-9304-0704D4EEC6DD}"/>
              </a:ext>
            </a:extLst>
          </p:cNvPr>
          <p:cNvPicPr>
            <a:picLocks noChangeAspect="1"/>
          </p:cNvPicPr>
          <p:nvPr/>
        </p:nvPicPr>
        <p:blipFill>
          <a:blip r:embed="rId2"/>
          <a:stretch>
            <a:fillRect/>
          </a:stretch>
        </p:blipFill>
        <p:spPr>
          <a:xfrm>
            <a:off x="0" y="-16566"/>
            <a:ext cx="12192000" cy="6874565"/>
          </a:xfrm>
          <a:prstGeom prst="rect">
            <a:avLst/>
          </a:prstGeom>
        </p:spPr>
      </p:pic>
    </p:spTree>
    <p:extLst>
      <p:ext uri="{BB962C8B-B14F-4D97-AF65-F5344CB8AC3E}">
        <p14:creationId xmlns:p14="http://schemas.microsoft.com/office/powerpoint/2010/main" val="3088378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B8AEFA3-8D75-4BA9-8F67-62B1C00B145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98475BE4-2533-42AE-8016-EF98B58538EB}"/>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xmlns="" id="{A7F2A551-5B3A-4437-BB82-AA068356AA32}"/>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4385331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4C533AD-B214-4BF5-9A41-6E37E15AE2B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B6CDF703-53BF-424F-9770-18743CB10D50}"/>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xmlns="" id="{68A0CEAF-713E-43E4-A140-38D04456719B}"/>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2861195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77514D4-8CBE-4904-BFC8-4DA81E3A410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7F590549-71D5-4DDC-8BB7-173D871499C7}"/>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xmlns="" id="{26C89439-6C32-4315-B22C-23F0B3E3ED56}"/>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4351218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49F8AB3-33F7-4F6B-BB46-4325A947BD9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F1389627-E919-43C2-8D68-CC29BF5183D4}"/>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xmlns="" id="{00BBED89-12EB-46AE-80B4-5B540A74B3F1}"/>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1113813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722C67D-D1B6-4CFD-B807-E5A820B0B27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2B02EC1F-4D4A-4FDA-BF83-0921E0AA6644}"/>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xmlns="" id="{A93C0C96-8A31-451A-B7DA-711772FCA416}"/>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2162191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C8CF82F-D672-45CF-92B6-DB260F933C1D}"/>
              </a:ext>
            </a:extLst>
          </p:cNvPr>
          <p:cNvSpPr>
            <a:spLocks noGrp="1"/>
          </p:cNvSpPr>
          <p:nvPr>
            <p:ph type="title"/>
          </p:nvPr>
        </p:nvSpPr>
        <p:spPr>
          <a:xfrm>
            <a:off x="351205" y="291549"/>
            <a:ext cx="11489590" cy="1323439"/>
          </a:xfrm>
        </p:spPr>
        <p:txBody>
          <a:bodyPr>
            <a:normAutofit/>
          </a:bodyPr>
          <a:lstStyle/>
          <a:p>
            <a:pPr algn="ctr"/>
            <a:r>
              <a:rPr lang="en-GB" dirty="0">
                <a:latin typeface="Comic Sans MS" panose="030F0702030302020204" pitchFamily="66" charset="0"/>
              </a:rPr>
              <a:t>During </a:t>
            </a:r>
            <a:r>
              <a:rPr lang="en-GB" dirty="0" err="1">
                <a:latin typeface="Comic Sans MS" panose="030F0702030302020204" pitchFamily="66" charset="0"/>
              </a:rPr>
              <a:t>Zog’s</a:t>
            </a:r>
            <a:r>
              <a:rPr lang="en-GB" dirty="0">
                <a:latin typeface="Comic Sans MS" panose="030F0702030302020204" pitchFamily="66" charset="0"/>
              </a:rPr>
              <a:t> time at school he learns lots of new skills. Can you remember any?</a:t>
            </a:r>
          </a:p>
        </p:txBody>
      </p:sp>
      <p:pic>
        <p:nvPicPr>
          <p:cNvPr id="4" name="Picture 3">
            <a:extLst>
              <a:ext uri="{FF2B5EF4-FFF2-40B4-BE49-F238E27FC236}">
                <a16:creationId xmlns:a16="http://schemas.microsoft.com/office/drawing/2014/main" xmlns="" id="{C66D34EB-9CF0-4F51-AD8E-C6546F4396F6}"/>
              </a:ext>
            </a:extLst>
          </p:cNvPr>
          <p:cNvPicPr>
            <a:picLocks noChangeAspect="1"/>
          </p:cNvPicPr>
          <p:nvPr/>
        </p:nvPicPr>
        <p:blipFill rotWithShape="1">
          <a:blip r:embed="rId2"/>
          <a:srcRect l="56539" t="23429" r="34331" b="59030"/>
          <a:stretch/>
        </p:blipFill>
        <p:spPr>
          <a:xfrm>
            <a:off x="351205" y="1910390"/>
            <a:ext cx="1855304" cy="1965741"/>
          </a:xfrm>
          <a:prstGeom prst="rect">
            <a:avLst/>
          </a:prstGeom>
        </p:spPr>
      </p:pic>
      <p:sp>
        <p:nvSpPr>
          <p:cNvPr id="5" name="Rectangle 4">
            <a:extLst>
              <a:ext uri="{FF2B5EF4-FFF2-40B4-BE49-F238E27FC236}">
                <a16:creationId xmlns:a16="http://schemas.microsoft.com/office/drawing/2014/main" xmlns="" id="{670969E0-889A-4EE8-BBD9-185F2AAF9450}"/>
              </a:ext>
            </a:extLst>
          </p:cNvPr>
          <p:cNvSpPr/>
          <p:nvPr/>
        </p:nvSpPr>
        <p:spPr>
          <a:xfrm>
            <a:off x="419615" y="3717237"/>
            <a:ext cx="1869422" cy="830997"/>
          </a:xfrm>
          <a:prstGeom prst="rect">
            <a:avLst/>
          </a:prstGeom>
          <a:noFill/>
        </p:spPr>
        <p:txBody>
          <a:bodyPr wrap="none" lIns="91440" tIns="45720" rIns="91440" bIns="45720">
            <a:spAutoFit/>
          </a:bodyPr>
          <a:lstStyle/>
          <a:p>
            <a:pPr algn="ctr"/>
            <a:r>
              <a:rPr lang="en-US" sz="4800" b="0"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Flying</a:t>
            </a:r>
          </a:p>
        </p:txBody>
      </p:sp>
      <p:pic>
        <p:nvPicPr>
          <p:cNvPr id="6" name="Picture 5">
            <a:extLst>
              <a:ext uri="{FF2B5EF4-FFF2-40B4-BE49-F238E27FC236}">
                <a16:creationId xmlns:a16="http://schemas.microsoft.com/office/drawing/2014/main" xmlns="" id="{CC7EF200-2EF4-46D9-B11B-81A3800E1ED6}"/>
              </a:ext>
            </a:extLst>
          </p:cNvPr>
          <p:cNvPicPr>
            <a:picLocks noChangeAspect="1"/>
          </p:cNvPicPr>
          <p:nvPr/>
        </p:nvPicPr>
        <p:blipFill rotWithShape="1">
          <a:blip r:embed="rId3">
            <a:clrChange>
              <a:clrFrom>
                <a:srgbClr val="D9EAFC"/>
              </a:clrFrom>
              <a:clrTo>
                <a:srgbClr val="D9EAFC">
                  <a:alpha val="0"/>
                </a:srgbClr>
              </a:clrTo>
            </a:clrChange>
          </a:blip>
          <a:srcRect l="73478" t="28975" r="13913" b="48598"/>
          <a:stretch/>
        </p:blipFill>
        <p:spPr>
          <a:xfrm>
            <a:off x="3034719" y="3958858"/>
            <a:ext cx="2640959" cy="2640959"/>
          </a:xfrm>
          <a:prstGeom prst="rect">
            <a:avLst/>
          </a:prstGeom>
        </p:spPr>
      </p:pic>
      <p:sp>
        <p:nvSpPr>
          <p:cNvPr id="8" name="Rectangle 7">
            <a:extLst>
              <a:ext uri="{FF2B5EF4-FFF2-40B4-BE49-F238E27FC236}">
                <a16:creationId xmlns:a16="http://schemas.microsoft.com/office/drawing/2014/main" xmlns="" id="{4F6A5191-C26D-42D6-B8EE-E9C219A2E15F}"/>
              </a:ext>
            </a:extLst>
          </p:cNvPr>
          <p:cNvSpPr/>
          <p:nvPr/>
        </p:nvSpPr>
        <p:spPr>
          <a:xfrm>
            <a:off x="663982" y="5263880"/>
            <a:ext cx="2329484" cy="830997"/>
          </a:xfrm>
          <a:prstGeom prst="rect">
            <a:avLst/>
          </a:prstGeom>
          <a:noFill/>
        </p:spPr>
        <p:txBody>
          <a:bodyPr wrap="none" lIns="91440" tIns="45720" rIns="91440" bIns="45720">
            <a:spAutoFit/>
          </a:bodyPr>
          <a:lstStyle/>
          <a:p>
            <a:pPr algn="ctr"/>
            <a:r>
              <a:rPr lang="en-US" sz="4800" dirty="0">
                <a:ln w="0"/>
                <a:effectLst>
                  <a:outerShdw blurRad="38100" dist="19050" dir="2700000" algn="tl" rotWithShape="0">
                    <a:schemeClr val="dk1">
                      <a:alpha val="40000"/>
                    </a:schemeClr>
                  </a:outerShdw>
                </a:effectLst>
                <a:latin typeface="Comic Sans MS" panose="030F0702030302020204" pitchFamily="66" charset="0"/>
              </a:rPr>
              <a:t>Roaring</a:t>
            </a:r>
            <a:endParaRPr lang="en-US" sz="4800" b="0"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endParaRPr>
          </a:p>
        </p:txBody>
      </p:sp>
      <p:pic>
        <p:nvPicPr>
          <p:cNvPr id="9" name="Picture 8">
            <a:extLst>
              <a:ext uri="{FF2B5EF4-FFF2-40B4-BE49-F238E27FC236}">
                <a16:creationId xmlns:a16="http://schemas.microsoft.com/office/drawing/2014/main" xmlns="" id="{6675E5A8-BA0F-4F50-A3D8-8EA5232DFFF5}"/>
              </a:ext>
            </a:extLst>
          </p:cNvPr>
          <p:cNvPicPr>
            <a:picLocks noChangeAspect="1"/>
          </p:cNvPicPr>
          <p:nvPr/>
        </p:nvPicPr>
        <p:blipFill rotWithShape="1">
          <a:blip r:embed="rId4"/>
          <a:srcRect l="65435" t="22982" r="23261" b="50000"/>
          <a:stretch/>
        </p:blipFill>
        <p:spPr>
          <a:xfrm>
            <a:off x="2750839" y="1630952"/>
            <a:ext cx="1952175" cy="2070320"/>
          </a:xfrm>
          <a:prstGeom prst="rect">
            <a:avLst/>
          </a:prstGeom>
        </p:spPr>
      </p:pic>
      <p:sp>
        <p:nvSpPr>
          <p:cNvPr id="10" name="Rectangle 9">
            <a:extLst>
              <a:ext uri="{FF2B5EF4-FFF2-40B4-BE49-F238E27FC236}">
                <a16:creationId xmlns:a16="http://schemas.microsoft.com/office/drawing/2014/main" xmlns="" id="{12059F17-FA9C-4553-872A-0FF900ABE173}"/>
              </a:ext>
            </a:extLst>
          </p:cNvPr>
          <p:cNvSpPr/>
          <p:nvPr/>
        </p:nvSpPr>
        <p:spPr>
          <a:xfrm>
            <a:off x="4455207" y="2074156"/>
            <a:ext cx="2523448" cy="1323439"/>
          </a:xfrm>
          <a:prstGeom prst="rect">
            <a:avLst/>
          </a:prstGeom>
          <a:noFill/>
        </p:spPr>
        <p:txBody>
          <a:bodyPr wrap="none" lIns="91440" tIns="45720" rIns="91440" bIns="45720">
            <a:spAutoFit/>
          </a:bodyPr>
          <a:lstStyle/>
          <a:p>
            <a:pPr algn="ctr"/>
            <a:r>
              <a:rPr lang="en-US" sz="4000" dirty="0">
                <a:ln w="0"/>
                <a:effectLst>
                  <a:outerShdw blurRad="38100" dist="19050" dir="2700000" algn="tl" rotWithShape="0">
                    <a:schemeClr val="dk1">
                      <a:alpha val="40000"/>
                    </a:schemeClr>
                  </a:outerShdw>
                </a:effectLst>
                <a:latin typeface="Comic Sans MS" panose="030F0702030302020204" pitchFamily="66" charset="0"/>
              </a:rPr>
              <a:t>Breathing</a:t>
            </a:r>
          </a:p>
          <a:p>
            <a:pPr algn="ctr"/>
            <a:r>
              <a:rPr lang="en-US" sz="4000" dirty="0">
                <a:ln w="0"/>
                <a:effectLst>
                  <a:outerShdw blurRad="38100" dist="19050" dir="2700000" algn="tl" rotWithShape="0">
                    <a:schemeClr val="dk1">
                      <a:alpha val="40000"/>
                    </a:schemeClr>
                  </a:outerShdw>
                </a:effectLst>
                <a:latin typeface="Comic Sans MS" panose="030F0702030302020204" pitchFamily="66" charset="0"/>
              </a:rPr>
              <a:t>fire</a:t>
            </a:r>
            <a:endParaRPr lang="en-US" sz="4000" b="0"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endParaRPr>
          </a:p>
        </p:txBody>
      </p:sp>
      <p:pic>
        <p:nvPicPr>
          <p:cNvPr id="11" name="Picture 10">
            <a:extLst>
              <a:ext uri="{FF2B5EF4-FFF2-40B4-BE49-F238E27FC236}">
                <a16:creationId xmlns:a16="http://schemas.microsoft.com/office/drawing/2014/main" xmlns="" id="{0872A944-CF48-4CE6-A1FF-9A671B82E5B1}"/>
              </a:ext>
            </a:extLst>
          </p:cNvPr>
          <p:cNvPicPr>
            <a:picLocks noChangeAspect="1"/>
          </p:cNvPicPr>
          <p:nvPr/>
        </p:nvPicPr>
        <p:blipFill rotWithShape="1">
          <a:blip r:embed="rId5"/>
          <a:srcRect l="25390" t="48144" r="43478" b="13025"/>
          <a:stretch/>
        </p:blipFill>
        <p:spPr>
          <a:xfrm>
            <a:off x="8711920" y="4548234"/>
            <a:ext cx="2640959" cy="1851991"/>
          </a:xfrm>
          <a:prstGeom prst="rect">
            <a:avLst/>
          </a:prstGeom>
        </p:spPr>
      </p:pic>
      <p:sp>
        <p:nvSpPr>
          <p:cNvPr id="12" name="Rectangle 11">
            <a:extLst>
              <a:ext uri="{FF2B5EF4-FFF2-40B4-BE49-F238E27FC236}">
                <a16:creationId xmlns:a16="http://schemas.microsoft.com/office/drawing/2014/main" xmlns="" id="{D4653A9D-D75C-42AB-9CA4-7BEC48F1320D}"/>
              </a:ext>
            </a:extLst>
          </p:cNvPr>
          <p:cNvSpPr/>
          <p:nvPr/>
        </p:nvSpPr>
        <p:spPr>
          <a:xfrm>
            <a:off x="5716931" y="4812509"/>
            <a:ext cx="3193503" cy="1323439"/>
          </a:xfrm>
          <a:prstGeom prst="rect">
            <a:avLst/>
          </a:prstGeom>
          <a:noFill/>
        </p:spPr>
        <p:txBody>
          <a:bodyPr wrap="none" lIns="91440" tIns="45720" rIns="91440" bIns="45720">
            <a:spAutoFit/>
          </a:bodyPr>
          <a:lstStyle/>
          <a:p>
            <a:pPr algn="ctr"/>
            <a:r>
              <a:rPr lang="en-US" sz="4000" dirty="0">
                <a:ln w="0"/>
                <a:effectLst>
                  <a:outerShdw blurRad="38100" dist="19050" dir="2700000" algn="tl" rotWithShape="0">
                    <a:schemeClr val="dk1">
                      <a:alpha val="40000"/>
                    </a:schemeClr>
                  </a:outerShdw>
                </a:effectLst>
                <a:latin typeface="Comic Sans MS" panose="030F0702030302020204" pitchFamily="66" charset="0"/>
              </a:rPr>
              <a:t>Capture the </a:t>
            </a:r>
          </a:p>
          <a:p>
            <a:pPr algn="ctr"/>
            <a:r>
              <a:rPr lang="en-US" sz="4000" dirty="0">
                <a:ln w="0"/>
                <a:effectLst>
                  <a:outerShdw blurRad="38100" dist="19050" dir="2700000" algn="tl" rotWithShape="0">
                    <a:schemeClr val="dk1">
                      <a:alpha val="40000"/>
                    </a:schemeClr>
                  </a:outerShdw>
                </a:effectLst>
                <a:latin typeface="Comic Sans MS" panose="030F0702030302020204" pitchFamily="66" charset="0"/>
              </a:rPr>
              <a:t>princess</a:t>
            </a:r>
          </a:p>
        </p:txBody>
      </p:sp>
      <p:pic>
        <p:nvPicPr>
          <p:cNvPr id="13" name="Picture 12">
            <a:extLst>
              <a:ext uri="{FF2B5EF4-FFF2-40B4-BE49-F238E27FC236}">
                <a16:creationId xmlns:a16="http://schemas.microsoft.com/office/drawing/2014/main" xmlns="" id="{F33CE86F-EFD1-4B5A-8D28-44C03804C857}"/>
              </a:ext>
            </a:extLst>
          </p:cNvPr>
          <p:cNvPicPr>
            <a:picLocks noChangeAspect="1"/>
          </p:cNvPicPr>
          <p:nvPr/>
        </p:nvPicPr>
        <p:blipFill rotWithShape="1">
          <a:blip r:embed="rId6"/>
          <a:srcRect l="57230" t="29362" r="10948" b="12059"/>
          <a:stretch/>
        </p:blipFill>
        <p:spPr>
          <a:xfrm>
            <a:off x="7199521" y="1670494"/>
            <a:ext cx="2592186" cy="2682847"/>
          </a:xfrm>
          <a:prstGeom prst="rect">
            <a:avLst/>
          </a:prstGeom>
        </p:spPr>
      </p:pic>
      <p:sp>
        <p:nvSpPr>
          <p:cNvPr id="14" name="Rectangle 13">
            <a:extLst>
              <a:ext uri="{FF2B5EF4-FFF2-40B4-BE49-F238E27FC236}">
                <a16:creationId xmlns:a16="http://schemas.microsoft.com/office/drawing/2014/main" xmlns="" id="{91C2C308-DB68-4211-8B69-E297C94F84EE}"/>
              </a:ext>
            </a:extLst>
          </p:cNvPr>
          <p:cNvSpPr/>
          <p:nvPr/>
        </p:nvSpPr>
        <p:spPr>
          <a:xfrm>
            <a:off x="9791707" y="2448653"/>
            <a:ext cx="2337499" cy="1200329"/>
          </a:xfrm>
          <a:prstGeom prst="rect">
            <a:avLst/>
          </a:prstGeom>
          <a:noFill/>
        </p:spPr>
        <p:txBody>
          <a:bodyPr wrap="none" lIns="91440" tIns="45720" rIns="91440" bIns="45720">
            <a:spAutoFit/>
          </a:bodyPr>
          <a:lstStyle/>
          <a:p>
            <a:pPr algn="ctr"/>
            <a:r>
              <a:rPr lang="en-US" sz="3600" dirty="0">
                <a:ln w="0"/>
                <a:effectLst>
                  <a:outerShdw blurRad="38100" dist="19050" dir="2700000" algn="tl" rotWithShape="0">
                    <a:schemeClr val="dk1">
                      <a:alpha val="40000"/>
                    </a:schemeClr>
                  </a:outerShdw>
                </a:effectLst>
                <a:latin typeface="Comic Sans MS" panose="030F0702030302020204" pitchFamily="66" charset="0"/>
              </a:rPr>
              <a:t>Fight the </a:t>
            </a:r>
          </a:p>
          <a:p>
            <a:pPr algn="ctr"/>
            <a:r>
              <a:rPr lang="en-US" sz="3600" dirty="0">
                <a:ln w="0"/>
                <a:effectLst>
                  <a:outerShdw blurRad="38100" dist="19050" dir="2700000" algn="tl" rotWithShape="0">
                    <a:schemeClr val="dk1">
                      <a:alpha val="40000"/>
                    </a:schemeClr>
                  </a:outerShdw>
                </a:effectLst>
                <a:latin typeface="Comic Sans MS" panose="030F0702030302020204" pitchFamily="66" charset="0"/>
              </a:rPr>
              <a:t>knight</a:t>
            </a:r>
          </a:p>
        </p:txBody>
      </p:sp>
    </p:spTree>
    <p:extLst>
      <p:ext uri="{BB962C8B-B14F-4D97-AF65-F5344CB8AC3E}">
        <p14:creationId xmlns:p14="http://schemas.microsoft.com/office/powerpoint/2010/main" val="242170140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circle(in)">
                                      <p:cBhvr>
                                        <p:cTn id="12" dur="20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ircle(in)">
                                      <p:cBhvr>
                                        <p:cTn id="17" dur="20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
                                          </p:val>
                                        </p:tav>
                                        <p:tav tm="100000">
                                          <p:val>
                                            <p:strVal val="#ppt_x"/>
                                          </p:val>
                                        </p:tav>
                                      </p:tavLst>
                                    </p:anim>
                                    <p:anim calcmode="lin" valueType="num">
                                      <p:cBhvr>
                                        <p:cTn id="2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2000"/>
                                        <p:tgtEl>
                                          <p:spTgt spid="9"/>
                                        </p:tgtEl>
                                      </p:cBhvr>
                                    </p:animEffect>
                                    <p:anim calcmode="lin" valueType="num">
                                      <p:cBhvr>
                                        <p:cTn id="30" dur="2000" fill="hold"/>
                                        <p:tgtEl>
                                          <p:spTgt spid="9"/>
                                        </p:tgtEl>
                                        <p:attrNameLst>
                                          <p:attrName>ppt_w</p:attrName>
                                        </p:attrNameLst>
                                      </p:cBhvr>
                                      <p:tavLst>
                                        <p:tav tm="0" fmla="#ppt_w*sin(2.5*pi*$)">
                                          <p:val>
                                            <p:fltVal val="0"/>
                                          </p:val>
                                        </p:tav>
                                        <p:tav tm="100000">
                                          <p:val>
                                            <p:fltVal val="1"/>
                                          </p:val>
                                        </p:tav>
                                      </p:tavLst>
                                    </p:anim>
                                    <p:anim calcmode="lin" valueType="num">
                                      <p:cBhvr>
                                        <p:cTn id="31"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21" presetClass="entr" presetSubtype="1" fill="hold" grpId="0" nodeType="click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wheel(1)">
                                      <p:cBhvr>
                                        <p:cTn id="36" dur="2000"/>
                                        <p:tgtEl>
                                          <p:spTgt spid="10"/>
                                        </p:tgtEl>
                                      </p:cBhvr>
                                    </p:animEffect>
                                  </p:childTnLst>
                                </p:cTn>
                              </p:par>
                            </p:childTnLst>
                          </p:cTn>
                        </p:par>
                      </p:childTnLst>
                    </p:cTn>
                  </p:par>
                  <p:par>
                    <p:cTn id="37" fill="hold">
                      <p:stCondLst>
                        <p:cond delay="indefinite"/>
                      </p:stCondLst>
                      <p:childTnLst>
                        <p:par>
                          <p:cTn id="38" fill="hold">
                            <p:stCondLst>
                              <p:cond delay="0"/>
                            </p:stCondLst>
                            <p:childTnLst>
                              <p:par>
                                <p:cTn id="39" presetID="31" presetClass="entr" presetSubtype="0" fill="hold" nodeType="click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p:cTn id="41" dur="1000" fill="hold"/>
                                        <p:tgtEl>
                                          <p:spTgt spid="11"/>
                                        </p:tgtEl>
                                        <p:attrNameLst>
                                          <p:attrName>ppt_w</p:attrName>
                                        </p:attrNameLst>
                                      </p:cBhvr>
                                      <p:tavLst>
                                        <p:tav tm="0">
                                          <p:val>
                                            <p:fltVal val="0"/>
                                          </p:val>
                                        </p:tav>
                                        <p:tav tm="100000">
                                          <p:val>
                                            <p:strVal val="#ppt_w"/>
                                          </p:val>
                                        </p:tav>
                                      </p:tavLst>
                                    </p:anim>
                                    <p:anim calcmode="lin" valueType="num">
                                      <p:cBhvr>
                                        <p:cTn id="42" dur="1000" fill="hold"/>
                                        <p:tgtEl>
                                          <p:spTgt spid="11"/>
                                        </p:tgtEl>
                                        <p:attrNameLst>
                                          <p:attrName>ppt_h</p:attrName>
                                        </p:attrNameLst>
                                      </p:cBhvr>
                                      <p:tavLst>
                                        <p:tav tm="0">
                                          <p:val>
                                            <p:fltVal val="0"/>
                                          </p:val>
                                        </p:tav>
                                        <p:tav tm="100000">
                                          <p:val>
                                            <p:strVal val="#ppt_h"/>
                                          </p:val>
                                        </p:tav>
                                      </p:tavLst>
                                    </p:anim>
                                    <p:anim calcmode="lin" valueType="num">
                                      <p:cBhvr>
                                        <p:cTn id="43" dur="1000" fill="hold"/>
                                        <p:tgtEl>
                                          <p:spTgt spid="11"/>
                                        </p:tgtEl>
                                        <p:attrNameLst>
                                          <p:attrName>style.rotation</p:attrName>
                                        </p:attrNameLst>
                                      </p:cBhvr>
                                      <p:tavLst>
                                        <p:tav tm="0">
                                          <p:val>
                                            <p:fltVal val="90"/>
                                          </p:val>
                                        </p:tav>
                                        <p:tav tm="100000">
                                          <p:val>
                                            <p:fltVal val="0"/>
                                          </p:val>
                                        </p:tav>
                                      </p:tavLst>
                                    </p:anim>
                                    <p:animEffect transition="in" filter="fade">
                                      <p:cBhvr>
                                        <p:cTn id="44" dur="1000"/>
                                        <p:tgtEl>
                                          <p:spTgt spid="11"/>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grpId="0" nodeType="click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wipe(down)">
                                      <p:cBhvr>
                                        <p:cTn id="49" dur="500"/>
                                        <p:tgtEl>
                                          <p:spTgt spid="12"/>
                                        </p:tgtEl>
                                      </p:cBhvr>
                                    </p:animEffect>
                                  </p:childTnLst>
                                </p:cTn>
                              </p:par>
                            </p:childTnLst>
                          </p:cTn>
                        </p:par>
                      </p:childTnLst>
                    </p:cTn>
                  </p:par>
                  <p:par>
                    <p:cTn id="50" fill="hold">
                      <p:stCondLst>
                        <p:cond delay="indefinite"/>
                      </p:stCondLst>
                      <p:childTnLst>
                        <p:par>
                          <p:cTn id="51" fill="hold">
                            <p:stCondLst>
                              <p:cond delay="0"/>
                            </p:stCondLst>
                            <p:childTnLst>
                              <p:par>
                                <p:cTn id="52" presetID="53" presetClass="entr" presetSubtype="16" fill="hold" nodeType="click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p:cTn id="54" dur="500" fill="hold"/>
                                        <p:tgtEl>
                                          <p:spTgt spid="13"/>
                                        </p:tgtEl>
                                        <p:attrNameLst>
                                          <p:attrName>ppt_w</p:attrName>
                                        </p:attrNameLst>
                                      </p:cBhvr>
                                      <p:tavLst>
                                        <p:tav tm="0">
                                          <p:val>
                                            <p:fltVal val="0"/>
                                          </p:val>
                                        </p:tav>
                                        <p:tav tm="100000">
                                          <p:val>
                                            <p:strVal val="#ppt_w"/>
                                          </p:val>
                                        </p:tav>
                                      </p:tavLst>
                                    </p:anim>
                                    <p:anim calcmode="lin" valueType="num">
                                      <p:cBhvr>
                                        <p:cTn id="55" dur="500" fill="hold"/>
                                        <p:tgtEl>
                                          <p:spTgt spid="13"/>
                                        </p:tgtEl>
                                        <p:attrNameLst>
                                          <p:attrName>ppt_h</p:attrName>
                                        </p:attrNameLst>
                                      </p:cBhvr>
                                      <p:tavLst>
                                        <p:tav tm="0">
                                          <p:val>
                                            <p:fltVal val="0"/>
                                          </p:val>
                                        </p:tav>
                                        <p:tav tm="100000">
                                          <p:val>
                                            <p:strVal val="#ppt_h"/>
                                          </p:val>
                                        </p:tav>
                                      </p:tavLst>
                                    </p:anim>
                                    <p:animEffect transition="in" filter="fade">
                                      <p:cBhvr>
                                        <p:cTn id="56" dur="500"/>
                                        <p:tgtEl>
                                          <p:spTgt spid="13"/>
                                        </p:tgtEl>
                                      </p:cBhvr>
                                    </p:animEffect>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grpId="0" nodeType="clickEffect">
                                  <p:stCondLst>
                                    <p:cond delay="0"/>
                                  </p:stCondLst>
                                  <p:childTnLst>
                                    <p:set>
                                      <p:cBhvr>
                                        <p:cTn id="60" dur="1" fill="hold">
                                          <p:stCondLst>
                                            <p:cond delay="0"/>
                                          </p:stCondLst>
                                        </p:cTn>
                                        <p:tgtEl>
                                          <p:spTgt spid="14"/>
                                        </p:tgtEl>
                                        <p:attrNameLst>
                                          <p:attrName>style.visibility</p:attrName>
                                        </p:attrNameLst>
                                      </p:cBhvr>
                                      <p:to>
                                        <p:strVal val="visible"/>
                                      </p:to>
                                    </p:set>
                                    <p:animEffect transition="in" filter="wipe(down)">
                                      <p:cBhvr>
                                        <p:cTn id="61" dur="580">
                                          <p:stCondLst>
                                            <p:cond delay="0"/>
                                          </p:stCondLst>
                                        </p:cTn>
                                        <p:tgtEl>
                                          <p:spTgt spid="14"/>
                                        </p:tgtEl>
                                      </p:cBhvr>
                                    </p:animEffect>
                                    <p:anim calcmode="lin" valueType="num">
                                      <p:cBhvr>
                                        <p:cTn id="62"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67" dur="26">
                                          <p:stCondLst>
                                            <p:cond delay="650"/>
                                          </p:stCondLst>
                                        </p:cTn>
                                        <p:tgtEl>
                                          <p:spTgt spid="14"/>
                                        </p:tgtEl>
                                      </p:cBhvr>
                                      <p:to x="100000" y="60000"/>
                                    </p:animScale>
                                    <p:animScale>
                                      <p:cBhvr>
                                        <p:cTn id="68" dur="166" decel="50000">
                                          <p:stCondLst>
                                            <p:cond delay="676"/>
                                          </p:stCondLst>
                                        </p:cTn>
                                        <p:tgtEl>
                                          <p:spTgt spid="14"/>
                                        </p:tgtEl>
                                      </p:cBhvr>
                                      <p:to x="100000" y="100000"/>
                                    </p:animScale>
                                    <p:animScale>
                                      <p:cBhvr>
                                        <p:cTn id="69" dur="26">
                                          <p:stCondLst>
                                            <p:cond delay="1312"/>
                                          </p:stCondLst>
                                        </p:cTn>
                                        <p:tgtEl>
                                          <p:spTgt spid="14"/>
                                        </p:tgtEl>
                                      </p:cBhvr>
                                      <p:to x="100000" y="80000"/>
                                    </p:animScale>
                                    <p:animScale>
                                      <p:cBhvr>
                                        <p:cTn id="70" dur="166" decel="50000">
                                          <p:stCondLst>
                                            <p:cond delay="1338"/>
                                          </p:stCondLst>
                                        </p:cTn>
                                        <p:tgtEl>
                                          <p:spTgt spid="14"/>
                                        </p:tgtEl>
                                      </p:cBhvr>
                                      <p:to x="100000" y="100000"/>
                                    </p:animScale>
                                    <p:animScale>
                                      <p:cBhvr>
                                        <p:cTn id="71" dur="26">
                                          <p:stCondLst>
                                            <p:cond delay="1642"/>
                                          </p:stCondLst>
                                        </p:cTn>
                                        <p:tgtEl>
                                          <p:spTgt spid="14"/>
                                        </p:tgtEl>
                                      </p:cBhvr>
                                      <p:to x="100000" y="90000"/>
                                    </p:animScale>
                                    <p:animScale>
                                      <p:cBhvr>
                                        <p:cTn id="72" dur="166" decel="50000">
                                          <p:stCondLst>
                                            <p:cond delay="1668"/>
                                          </p:stCondLst>
                                        </p:cTn>
                                        <p:tgtEl>
                                          <p:spTgt spid="14"/>
                                        </p:tgtEl>
                                      </p:cBhvr>
                                      <p:to x="100000" y="100000"/>
                                    </p:animScale>
                                    <p:animScale>
                                      <p:cBhvr>
                                        <p:cTn id="73" dur="26">
                                          <p:stCondLst>
                                            <p:cond delay="1808"/>
                                          </p:stCondLst>
                                        </p:cTn>
                                        <p:tgtEl>
                                          <p:spTgt spid="14"/>
                                        </p:tgtEl>
                                      </p:cBhvr>
                                      <p:to x="100000" y="95000"/>
                                    </p:animScale>
                                    <p:animScale>
                                      <p:cBhvr>
                                        <p:cTn id="74" dur="166" decel="50000">
                                          <p:stCondLst>
                                            <p:cond delay="1834"/>
                                          </p:stCondLst>
                                        </p:cTn>
                                        <p:tgtEl>
                                          <p:spTgt spid="1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2" grpId="0"/>
      <p:bldP spid="1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B09E623-3DE2-4D80-96B9-F7D730BAC913}"/>
              </a:ext>
            </a:extLst>
          </p:cNvPr>
          <p:cNvSpPr>
            <a:spLocks noGrp="1"/>
          </p:cNvSpPr>
          <p:nvPr>
            <p:ph type="title"/>
          </p:nvPr>
        </p:nvSpPr>
        <p:spPr>
          <a:xfrm>
            <a:off x="1143000" y="331305"/>
            <a:ext cx="9875520" cy="1356360"/>
          </a:xfrm>
        </p:spPr>
        <p:txBody>
          <a:bodyPr>
            <a:normAutofit/>
          </a:bodyPr>
          <a:lstStyle/>
          <a:p>
            <a:pPr algn="ctr"/>
            <a:r>
              <a:rPr lang="en-GB" sz="7200" dirty="0">
                <a:latin typeface="Comic Sans MS" panose="030F0702030302020204" pitchFamily="66" charset="0"/>
              </a:rPr>
              <a:t>Your Task</a:t>
            </a:r>
          </a:p>
        </p:txBody>
      </p:sp>
      <p:sp>
        <p:nvSpPr>
          <p:cNvPr id="3" name="Content Placeholder 2">
            <a:extLst>
              <a:ext uri="{FF2B5EF4-FFF2-40B4-BE49-F238E27FC236}">
                <a16:creationId xmlns:a16="http://schemas.microsoft.com/office/drawing/2014/main" xmlns="" id="{8D414ABD-17C9-4D61-9D2B-A20C25C5FBDB}"/>
              </a:ext>
            </a:extLst>
          </p:cNvPr>
          <p:cNvSpPr>
            <a:spLocks noGrp="1"/>
          </p:cNvSpPr>
          <p:nvPr>
            <p:ph idx="1"/>
          </p:nvPr>
        </p:nvSpPr>
        <p:spPr/>
        <p:txBody>
          <a:bodyPr/>
          <a:lstStyle/>
          <a:p>
            <a:pPr marL="45720" indent="0" algn="just">
              <a:buNone/>
            </a:pPr>
            <a:r>
              <a:rPr lang="en-GB" sz="2400" dirty="0">
                <a:latin typeface="Comic Sans MS" panose="030F0702030302020204" pitchFamily="66" charset="0"/>
              </a:rPr>
              <a:t>Write a school report for Zog based on how well he did learning each new skill.</a:t>
            </a:r>
          </a:p>
          <a:p>
            <a:pPr marL="45720" indent="0" algn="just">
              <a:buNone/>
            </a:pPr>
            <a:r>
              <a:rPr lang="en-GB" sz="2400" dirty="0">
                <a:latin typeface="Comic Sans MS" panose="030F0702030302020204" pitchFamily="66" charset="0"/>
              </a:rPr>
              <a:t>It should include an overview of Zog as a pupil, what he acts like, if he has friends, behaviour etc</a:t>
            </a:r>
          </a:p>
          <a:p>
            <a:pPr marL="45720" indent="0">
              <a:lnSpc>
                <a:spcPct val="100000"/>
              </a:lnSpc>
              <a:buNone/>
            </a:pPr>
            <a:r>
              <a:rPr lang="en-GB" sz="2400" dirty="0">
                <a:latin typeface="Comic Sans MS" panose="030F0702030302020204" pitchFamily="66" charset="0"/>
              </a:rPr>
              <a:t>You should give Zog a grade based on how well he preformed during each lesson e.g. 1 being worst 5 being the best.</a:t>
            </a:r>
          </a:p>
          <a:p>
            <a:pPr marL="45720" indent="0">
              <a:lnSpc>
                <a:spcPct val="100000"/>
              </a:lnSpc>
              <a:buNone/>
            </a:pPr>
            <a:r>
              <a:rPr lang="en-GB" sz="2400" dirty="0">
                <a:latin typeface="Comic Sans MS" panose="030F0702030302020204" pitchFamily="66" charset="0"/>
              </a:rPr>
              <a:t>You should also give Zog targets that he can work on to improve his dragon skills</a:t>
            </a:r>
          </a:p>
        </p:txBody>
      </p:sp>
    </p:spTree>
    <p:extLst>
      <p:ext uri="{BB962C8B-B14F-4D97-AF65-F5344CB8AC3E}">
        <p14:creationId xmlns:p14="http://schemas.microsoft.com/office/powerpoint/2010/main" val="1214904231"/>
      </p:ext>
    </p:extLst>
  </p:cSld>
  <p:clrMapOvr>
    <a:masterClrMapping/>
  </p:clrMapOvr>
  <p:transition spd="slow">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3A954CD-E8A4-4D70-941D-80EF2C732528}"/>
              </a:ext>
            </a:extLst>
          </p:cNvPr>
          <p:cNvSpPr>
            <a:spLocks noGrp="1"/>
          </p:cNvSpPr>
          <p:nvPr>
            <p:ph type="title"/>
          </p:nvPr>
        </p:nvSpPr>
        <p:spPr/>
        <p:txBody>
          <a:bodyPr/>
          <a:lstStyle/>
          <a:p>
            <a:pPr algn="ctr"/>
            <a:r>
              <a:rPr lang="en-GB" dirty="0">
                <a:latin typeface="Comic Sans MS" panose="030F0702030302020204" pitchFamily="66" charset="0"/>
              </a:rPr>
              <a:t>What do you think Zog did well in school?</a:t>
            </a:r>
          </a:p>
        </p:txBody>
      </p:sp>
      <p:sp>
        <p:nvSpPr>
          <p:cNvPr id="3" name="Content Placeholder 2">
            <a:extLst>
              <a:ext uri="{FF2B5EF4-FFF2-40B4-BE49-F238E27FC236}">
                <a16:creationId xmlns:a16="http://schemas.microsoft.com/office/drawing/2014/main" xmlns="" id="{3BD4C563-30DB-4024-A725-42DE2A6C6C46}"/>
              </a:ext>
            </a:extLst>
          </p:cNvPr>
          <p:cNvSpPr>
            <a:spLocks noGrp="1"/>
          </p:cNvSpPr>
          <p:nvPr>
            <p:ph idx="1"/>
          </p:nvPr>
        </p:nvSpPr>
        <p:spPr>
          <a:xfrm>
            <a:off x="1143000" y="2888974"/>
            <a:ext cx="9872871" cy="3207026"/>
          </a:xfrm>
        </p:spPr>
        <p:txBody>
          <a:bodyPr/>
          <a:lstStyle/>
          <a:p>
            <a:pPr marL="45720" indent="0" algn="just">
              <a:buNone/>
            </a:pPr>
            <a:r>
              <a:rPr lang="en-GB" dirty="0">
                <a:solidFill>
                  <a:srgbClr val="00B050"/>
                </a:solidFill>
                <a:latin typeface="Comic Sans MS" panose="030F0702030302020204" pitchFamily="66" charset="0"/>
              </a:rPr>
              <a:t>I think although Zog was not always the best at doing all the set activities that he never gave up and he always tried his hardest even when he found it tricky.</a:t>
            </a:r>
          </a:p>
          <a:p>
            <a:pPr marL="45720" indent="0" algn="just">
              <a:buNone/>
            </a:pPr>
            <a:endParaRPr lang="en-GB" dirty="0">
              <a:solidFill>
                <a:srgbClr val="00B050"/>
              </a:solidFill>
              <a:latin typeface="Comic Sans MS" panose="030F0702030302020204" pitchFamily="66" charset="0"/>
            </a:endParaRPr>
          </a:p>
          <a:p>
            <a:pPr marL="45720" indent="0" algn="just">
              <a:buNone/>
            </a:pPr>
            <a:endParaRPr lang="en-GB" dirty="0">
              <a:solidFill>
                <a:srgbClr val="00B050"/>
              </a:solidFill>
              <a:latin typeface="Comic Sans MS" panose="030F0702030302020204" pitchFamily="66" charset="0"/>
            </a:endParaRPr>
          </a:p>
          <a:p>
            <a:pPr marL="45720" indent="0" algn="just">
              <a:buNone/>
            </a:pPr>
            <a:endParaRPr lang="en-GB" dirty="0">
              <a:solidFill>
                <a:srgbClr val="00B050"/>
              </a:solidFill>
              <a:latin typeface="Comic Sans MS" panose="030F0702030302020204" pitchFamily="66" charset="0"/>
            </a:endParaRPr>
          </a:p>
          <a:p>
            <a:pPr marL="45720" indent="0" algn="just">
              <a:buNone/>
            </a:pPr>
            <a:r>
              <a:rPr lang="en-GB" dirty="0">
                <a:solidFill>
                  <a:srgbClr val="00B050"/>
                </a:solidFill>
                <a:latin typeface="Comic Sans MS" panose="030F0702030302020204" pitchFamily="66" charset="0"/>
              </a:rPr>
              <a:t>Zog was also kind and made friends with Princess Pearl.</a:t>
            </a:r>
          </a:p>
        </p:txBody>
      </p:sp>
      <p:pic>
        <p:nvPicPr>
          <p:cNvPr id="2050" name="Picture 2" descr="Zog Meets The Princess! | Zog - YouTube">
            <a:extLst>
              <a:ext uri="{FF2B5EF4-FFF2-40B4-BE49-F238E27FC236}">
                <a16:creationId xmlns:a16="http://schemas.microsoft.com/office/drawing/2014/main" xmlns="" id="{A77C708A-CD89-4989-80D5-DF62934EEED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41684" y="4892041"/>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BBC One - Zog">
            <a:extLst>
              <a:ext uri="{FF2B5EF4-FFF2-40B4-BE49-F238E27FC236}">
                <a16:creationId xmlns:a16="http://schemas.microsoft.com/office/drawing/2014/main" xmlns="" id="{F055713A-39C8-49B0-BA76-68E6B53D57B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50685" y="3692387"/>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0596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2052"/>
                                        </p:tgtEl>
                                        <p:attrNameLst>
                                          <p:attrName>style.visibility</p:attrName>
                                        </p:attrNameLst>
                                      </p:cBhvr>
                                      <p:to>
                                        <p:strVal val="visible"/>
                                      </p:to>
                                    </p:set>
                                    <p:animEffect transition="in" filter="barn(inVertical)">
                                      <p:cBhvr>
                                        <p:cTn id="14" dur="500"/>
                                        <p:tgtEl>
                                          <p:spTgt spid="2052"/>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circle(in)">
                                      <p:cBhvr>
                                        <p:cTn id="19" dur="2000"/>
                                        <p:tgtEl>
                                          <p:spTgt spid="3">
                                            <p:txEl>
                                              <p:pRg st="4" end="4"/>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1" presetClass="entr" presetSubtype="1" fill="hold" nodeType="clickEffect">
                                  <p:stCondLst>
                                    <p:cond delay="0"/>
                                  </p:stCondLst>
                                  <p:childTnLst>
                                    <p:set>
                                      <p:cBhvr>
                                        <p:cTn id="23" dur="1" fill="hold">
                                          <p:stCondLst>
                                            <p:cond delay="0"/>
                                          </p:stCondLst>
                                        </p:cTn>
                                        <p:tgtEl>
                                          <p:spTgt spid="2050"/>
                                        </p:tgtEl>
                                        <p:attrNameLst>
                                          <p:attrName>style.visibility</p:attrName>
                                        </p:attrNameLst>
                                      </p:cBhvr>
                                      <p:to>
                                        <p:strVal val="visible"/>
                                      </p:to>
                                    </p:set>
                                    <p:animEffect transition="in" filter="wheel(1)">
                                      <p:cBhvr>
                                        <p:cTn id="24" dur="2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4D4ED17-376A-4A81-8CB9-53A7861A15E0}"/>
              </a:ext>
            </a:extLst>
          </p:cNvPr>
          <p:cNvSpPr>
            <a:spLocks noGrp="1"/>
          </p:cNvSpPr>
          <p:nvPr>
            <p:ph type="title"/>
          </p:nvPr>
        </p:nvSpPr>
        <p:spPr/>
        <p:txBody>
          <a:bodyPr/>
          <a:lstStyle/>
          <a:p>
            <a:pPr algn="ctr"/>
            <a:r>
              <a:rPr lang="en-GB" dirty="0">
                <a:latin typeface="Comic Sans MS" panose="030F0702030302020204" pitchFamily="66" charset="0"/>
              </a:rPr>
              <a:t>What do you think Zog might need to practise more?</a:t>
            </a:r>
          </a:p>
        </p:txBody>
      </p:sp>
      <p:sp>
        <p:nvSpPr>
          <p:cNvPr id="3" name="Content Placeholder 2">
            <a:extLst>
              <a:ext uri="{FF2B5EF4-FFF2-40B4-BE49-F238E27FC236}">
                <a16:creationId xmlns:a16="http://schemas.microsoft.com/office/drawing/2014/main" xmlns="" id="{605B8955-9954-40B2-94B1-42ED53AF8DEC}"/>
              </a:ext>
            </a:extLst>
          </p:cNvPr>
          <p:cNvSpPr>
            <a:spLocks noGrp="1"/>
          </p:cNvSpPr>
          <p:nvPr>
            <p:ph idx="1"/>
          </p:nvPr>
        </p:nvSpPr>
        <p:spPr>
          <a:xfrm>
            <a:off x="1143000" y="3313043"/>
            <a:ext cx="6649277" cy="2782956"/>
          </a:xfrm>
        </p:spPr>
        <p:txBody>
          <a:bodyPr>
            <a:normAutofit/>
          </a:bodyPr>
          <a:lstStyle/>
          <a:p>
            <a:pPr marL="45720" indent="0">
              <a:buNone/>
            </a:pPr>
            <a:r>
              <a:rPr lang="en-GB" sz="2400" dirty="0">
                <a:solidFill>
                  <a:srgbClr val="00B050"/>
                </a:solidFill>
                <a:latin typeface="Comic Sans MS" panose="030F0702030302020204" pitchFamily="66" charset="0"/>
              </a:rPr>
              <a:t>I think Zog needs to practise his flying to make sure he doesn’t fly into any more trees. </a:t>
            </a:r>
          </a:p>
        </p:txBody>
      </p:sp>
      <p:pic>
        <p:nvPicPr>
          <p:cNvPr id="3074" name="Picture 2" descr="Zog - Mommy Goose Chronicles">
            <a:extLst>
              <a:ext uri="{FF2B5EF4-FFF2-40B4-BE49-F238E27FC236}">
                <a16:creationId xmlns:a16="http://schemas.microsoft.com/office/drawing/2014/main" xmlns="" id="{CC027C84-C5F2-44C3-B564-1E73BE85021B}"/>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59483" t="2319" b="6473"/>
          <a:stretch/>
        </p:blipFill>
        <p:spPr bwMode="auto">
          <a:xfrm>
            <a:off x="8213033" y="2994990"/>
            <a:ext cx="2835967" cy="31010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3011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074"/>
                                        </p:tgtEl>
                                        <p:attrNameLst>
                                          <p:attrName>style.visibility</p:attrName>
                                        </p:attrNameLst>
                                      </p:cBhvr>
                                      <p:to>
                                        <p:strVal val="visible"/>
                                      </p:to>
                                    </p:set>
                                    <p:animEffect transition="in" filter="barn(inVertical)">
                                      <p:cBhvr>
                                        <p:cTn id="12"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4B13B0E-0536-4059-A49C-233EF73FFD0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F1AE1688-6555-4A96-B3C6-9C6E7B7A95F4}"/>
              </a:ext>
            </a:extLst>
          </p:cNvPr>
          <p:cNvSpPr>
            <a:spLocks noGrp="1"/>
          </p:cNvSpPr>
          <p:nvPr>
            <p:ph idx="1"/>
          </p:nvPr>
        </p:nvSpPr>
        <p:spPr/>
        <p:txBody>
          <a:bodyPr/>
          <a:lstStyle/>
          <a:p>
            <a:endParaRPr lang="en-GB"/>
          </a:p>
        </p:txBody>
      </p:sp>
      <p:pic>
        <p:nvPicPr>
          <p:cNvPr id="6" name="Picture 5">
            <a:extLst>
              <a:ext uri="{FF2B5EF4-FFF2-40B4-BE49-F238E27FC236}">
                <a16:creationId xmlns:a16="http://schemas.microsoft.com/office/drawing/2014/main" xmlns="" id="{CB92EC08-D590-4BCD-891E-8C81057EC6C1}"/>
              </a:ext>
            </a:extLst>
          </p:cNvPr>
          <p:cNvPicPr>
            <a:picLocks noChangeAspect="1"/>
          </p:cNvPicPr>
          <p:nvPr/>
        </p:nvPicPr>
        <p:blipFill rotWithShape="1">
          <a:blip r:embed="rId2"/>
          <a:srcRect l="23587" t="24137" r="22826" b="8891"/>
          <a:stretch/>
        </p:blipFill>
        <p:spPr>
          <a:xfrm>
            <a:off x="1061284" y="463827"/>
            <a:ext cx="10310192" cy="5784573"/>
          </a:xfrm>
          <a:prstGeom prst="rect">
            <a:avLst/>
          </a:prstGeom>
        </p:spPr>
      </p:pic>
      <p:sp>
        <p:nvSpPr>
          <p:cNvPr id="7" name="Rectangle 6">
            <a:extLst>
              <a:ext uri="{FF2B5EF4-FFF2-40B4-BE49-F238E27FC236}">
                <a16:creationId xmlns:a16="http://schemas.microsoft.com/office/drawing/2014/main" xmlns="" id="{0F6B8902-955A-4FCE-B320-E718C88DA1FF}"/>
              </a:ext>
            </a:extLst>
          </p:cNvPr>
          <p:cNvSpPr/>
          <p:nvPr/>
        </p:nvSpPr>
        <p:spPr>
          <a:xfrm>
            <a:off x="6216380" y="3851413"/>
            <a:ext cx="4955203" cy="1815882"/>
          </a:xfrm>
          <a:prstGeom prst="rect">
            <a:avLst/>
          </a:prstGeom>
          <a:noFill/>
        </p:spPr>
        <p:txBody>
          <a:bodyPr wrap="none" lIns="91440" tIns="45720" rIns="91440" bIns="45720">
            <a:spAutoFit/>
          </a:bodyPr>
          <a:lstStyle/>
          <a:p>
            <a:pPr algn="ctr"/>
            <a:r>
              <a:rPr lang="en-US" sz="2800" dirty="0">
                <a:ln w="0"/>
                <a:solidFill>
                  <a:srgbClr val="FF0000"/>
                </a:solidFill>
                <a:effectLst>
                  <a:outerShdw blurRad="38100" dist="19050" dir="2700000" algn="tl" rotWithShape="0">
                    <a:schemeClr val="dk1">
                      <a:alpha val="40000"/>
                    </a:schemeClr>
                  </a:outerShdw>
                </a:effectLst>
                <a:latin typeface="Comic Sans MS" panose="030F0702030302020204" pitchFamily="66" charset="0"/>
              </a:rPr>
              <a:t>Targets mean things </a:t>
            </a:r>
            <a:r>
              <a:rPr lang="en-US" sz="2800" dirty="0" err="1">
                <a:ln w="0"/>
                <a:solidFill>
                  <a:srgbClr val="FF0000"/>
                </a:solidFill>
                <a:effectLst>
                  <a:outerShdw blurRad="38100" dist="19050" dir="2700000" algn="tl" rotWithShape="0">
                    <a:schemeClr val="dk1">
                      <a:alpha val="40000"/>
                    </a:schemeClr>
                  </a:outerShdw>
                </a:effectLst>
                <a:latin typeface="Comic Sans MS" panose="030F0702030302020204" pitchFamily="66" charset="0"/>
              </a:rPr>
              <a:t>Zog</a:t>
            </a:r>
            <a:r>
              <a:rPr lang="en-US" sz="2800" dirty="0">
                <a:ln w="0"/>
                <a:solidFill>
                  <a:srgbClr val="FF0000"/>
                </a:solidFill>
                <a:effectLst>
                  <a:outerShdw blurRad="38100" dist="19050" dir="2700000" algn="tl" rotWithShape="0">
                    <a:schemeClr val="dk1">
                      <a:alpha val="40000"/>
                    </a:schemeClr>
                  </a:outerShdw>
                </a:effectLst>
                <a:latin typeface="Comic Sans MS" panose="030F0702030302020204" pitchFamily="66" charset="0"/>
              </a:rPr>
              <a:t> </a:t>
            </a:r>
          </a:p>
          <a:p>
            <a:pPr algn="ctr"/>
            <a:r>
              <a:rPr lang="en-US" sz="2800" dirty="0">
                <a:ln w="0"/>
                <a:solidFill>
                  <a:srgbClr val="FF0000"/>
                </a:solidFill>
                <a:effectLst>
                  <a:outerShdw blurRad="38100" dist="19050" dir="2700000" algn="tl" rotWithShape="0">
                    <a:schemeClr val="dk1">
                      <a:alpha val="40000"/>
                    </a:schemeClr>
                  </a:outerShdw>
                </a:effectLst>
                <a:latin typeface="Comic Sans MS" panose="030F0702030302020204" pitchFamily="66" charset="0"/>
              </a:rPr>
              <a:t>needs to improve</a:t>
            </a:r>
          </a:p>
          <a:p>
            <a:pPr algn="ctr"/>
            <a:r>
              <a:rPr lang="en-US" sz="2800" dirty="0">
                <a:ln w="0"/>
                <a:solidFill>
                  <a:srgbClr val="FF0000"/>
                </a:solidFill>
                <a:effectLst>
                  <a:outerShdw blurRad="38100" dist="19050" dir="2700000" algn="tl" rotWithShape="0">
                    <a:schemeClr val="dk1">
                      <a:alpha val="40000"/>
                    </a:schemeClr>
                  </a:outerShdw>
                </a:effectLst>
                <a:latin typeface="Comic Sans MS" panose="030F0702030302020204" pitchFamily="66" charset="0"/>
              </a:rPr>
              <a:t>What do you thing he needs </a:t>
            </a:r>
          </a:p>
          <a:p>
            <a:pPr algn="ctr"/>
            <a:r>
              <a:rPr lang="en-US" sz="2800" dirty="0">
                <a:ln w="0"/>
                <a:solidFill>
                  <a:srgbClr val="FF0000"/>
                </a:solidFill>
                <a:effectLst>
                  <a:outerShdw blurRad="38100" dist="19050" dir="2700000" algn="tl" rotWithShape="0">
                    <a:schemeClr val="dk1">
                      <a:alpha val="40000"/>
                    </a:schemeClr>
                  </a:outerShdw>
                </a:effectLst>
                <a:latin typeface="Comic Sans MS" panose="030F0702030302020204" pitchFamily="66" charset="0"/>
              </a:rPr>
              <a:t>to practice more?</a:t>
            </a:r>
          </a:p>
        </p:txBody>
      </p:sp>
      <p:sp>
        <p:nvSpPr>
          <p:cNvPr id="8" name="Rectangle 7">
            <a:extLst>
              <a:ext uri="{FF2B5EF4-FFF2-40B4-BE49-F238E27FC236}">
                <a16:creationId xmlns:a16="http://schemas.microsoft.com/office/drawing/2014/main" xmlns="" id="{83168D63-89FD-404D-8B67-D46AB4455C47}"/>
              </a:ext>
            </a:extLst>
          </p:cNvPr>
          <p:cNvSpPr/>
          <p:nvPr/>
        </p:nvSpPr>
        <p:spPr>
          <a:xfrm>
            <a:off x="6302943" y="1133128"/>
            <a:ext cx="4868640" cy="2246769"/>
          </a:xfrm>
          <a:prstGeom prst="rect">
            <a:avLst/>
          </a:prstGeom>
          <a:noFill/>
        </p:spPr>
        <p:txBody>
          <a:bodyPr wrap="none" lIns="91440" tIns="45720" rIns="91440" bIns="45720">
            <a:spAutoFit/>
          </a:bodyPr>
          <a:lstStyle/>
          <a:p>
            <a:pPr algn="ctr"/>
            <a:r>
              <a:rPr lang="en-US" sz="2800" b="0" cap="none" spc="0" dirty="0">
                <a:ln w="0"/>
                <a:solidFill>
                  <a:srgbClr val="00B0F0"/>
                </a:solidFill>
                <a:latin typeface="Comic Sans MS" panose="030F0702030302020204" pitchFamily="66" charset="0"/>
              </a:rPr>
              <a:t>In this part you write about</a:t>
            </a:r>
          </a:p>
          <a:p>
            <a:pPr algn="ctr"/>
            <a:r>
              <a:rPr lang="en-US" sz="2800" b="0" cap="none" spc="0" dirty="0">
                <a:ln w="0"/>
                <a:solidFill>
                  <a:srgbClr val="00B0F0"/>
                </a:solidFill>
                <a:latin typeface="Comic Sans MS" panose="030F0702030302020204" pitchFamily="66" charset="0"/>
              </a:rPr>
              <a:t> how </a:t>
            </a:r>
            <a:r>
              <a:rPr lang="en-US" sz="2800" b="0" cap="none" spc="0" dirty="0" err="1">
                <a:ln w="0"/>
                <a:solidFill>
                  <a:srgbClr val="00B0F0"/>
                </a:solidFill>
                <a:latin typeface="Comic Sans MS" panose="030F0702030302020204" pitchFamily="66" charset="0"/>
              </a:rPr>
              <a:t>Zog</a:t>
            </a:r>
            <a:r>
              <a:rPr lang="en-US" sz="2800" b="0" cap="none" spc="0" dirty="0">
                <a:ln w="0"/>
                <a:solidFill>
                  <a:srgbClr val="00B0F0"/>
                </a:solidFill>
                <a:latin typeface="Comic Sans MS" panose="030F0702030302020204" pitchFamily="66" charset="0"/>
              </a:rPr>
              <a:t> was in class. </a:t>
            </a:r>
          </a:p>
          <a:p>
            <a:pPr algn="ctr"/>
            <a:r>
              <a:rPr lang="en-US" sz="2800" dirty="0">
                <a:ln w="0"/>
                <a:solidFill>
                  <a:srgbClr val="00B0F0"/>
                </a:solidFill>
                <a:latin typeface="Comic Sans MS" panose="030F0702030302020204" pitchFamily="66" charset="0"/>
              </a:rPr>
              <a:t>Was he sensible?</a:t>
            </a:r>
          </a:p>
          <a:p>
            <a:pPr algn="ctr"/>
            <a:r>
              <a:rPr lang="en-US" sz="2800" dirty="0">
                <a:ln w="0"/>
                <a:solidFill>
                  <a:srgbClr val="00B0F0"/>
                </a:solidFill>
                <a:latin typeface="Comic Sans MS" panose="030F0702030302020204" pitchFamily="66" charset="0"/>
              </a:rPr>
              <a:t>Was he kind to others?</a:t>
            </a:r>
          </a:p>
          <a:p>
            <a:pPr algn="ctr"/>
            <a:r>
              <a:rPr lang="en-US" sz="2800" b="0" cap="none" spc="0" dirty="0">
                <a:ln w="0"/>
                <a:solidFill>
                  <a:srgbClr val="00B0F0"/>
                </a:solidFill>
                <a:latin typeface="Comic Sans MS" panose="030F0702030302020204" pitchFamily="66" charset="0"/>
              </a:rPr>
              <a:t>Did he</a:t>
            </a:r>
            <a:r>
              <a:rPr lang="en-US" sz="2800" dirty="0">
                <a:ln w="0"/>
                <a:solidFill>
                  <a:srgbClr val="00B0F0"/>
                </a:solidFill>
                <a:latin typeface="Comic Sans MS" panose="030F0702030302020204" pitchFamily="66" charset="0"/>
              </a:rPr>
              <a:t> try his best?</a:t>
            </a:r>
            <a:endParaRPr lang="en-US" sz="2800" b="0" cap="none" spc="0" dirty="0">
              <a:ln w="0"/>
              <a:solidFill>
                <a:srgbClr val="00B0F0"/>
              </a:solidFill>
              <a:latin typeface="Comic Sans MS" panose="030F0702030302020204" pitchFamily="66" charset="0"/>
            </a:endParaRPr>
          </a:p>
        </p:txBody>
      </p:sp>
    </p:spTree>
    <p:extLst>
      <p:ext uri="{BB962C8B-B14F-4D97-AF65-F5344CB8AC3E}">
        <p14:creationId xmlns:p14="http://schemas.microsoft.com/office/powerpoint/2010/main" val="2630161148"/>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80">
                                          <p:stCondLst>
                                            <p:cond delay="0"/>
                                          </p:stCondLst>
                                        </p:cTn>
                                        <p:tgtEl>
                                          <p:spTgt spid="7"/>
                                        </p:tgtEl>
                                      </p:cBhvr>
                                    </p:animEffect>
                                    <p:anim calcmode="lin" valueType="num">
                                      <p:cBhvr>
                                        <p:cTn id="8"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13" dur="26">
                                          <p:stCondLst>
                                            <p:cond delay="650"/>
                                          </p:stCondLst>
                                        </p:cTn>
                                        <p:tgtEl>
                                          <p:spTgt spid="7"/>
                                        </p:tgtEl>
                                      </p:cBhvr>
                                      <p:to x="100000" y="60000"/>
                                    </p:animScale>
                                    <p:animScale>
                                      <p:cBhvr>
                                        <p:cTn id="14" dur="166" decel="50000">
                                          <p:stCondLst>
                                            <p:cond delay="676"/>
                                          </p:stCondLst>
                                        </p:cTn>
                                        <p:tgtEl>
                                          <p:spTgt spid="7"/>
                                        </p:tgtEl>
                                      </p:cBhvr>
                                      <p:to x="100000" y="100000"/>
                                    </p:animScale>
                                    <p:animScale>
                                      <p:cBhvr>
                                        <p:cTn id="15" dur="26">
                                          <p:stCondLst>
                                            <p:cond delay="1312"/>
                                          </p:stCondLst>
                                        </p:cTn>
                                        <p:tgtEl>
                                          <p:spTgt spid="7"/>
                                        </p:tgtEl>
                                      </p:cBhvr>
                                      <p:to x="100000" y="80000"/>
                                    </p:animScale>
                                    <p:animScale>
                                      <p:cBhvr>
                                        <p:cTn id="16" dur="166" decel="50000">
                                          <p:stCondLst>
                                            <p:cond delay="1338"/>
                                          </p:stCondLst>
                                        </p:cTn>
                                        <p:tgtEl>
                                          <p:spTgt spid="7"/>
                                        </p:tgtEl>
                                      </p:cBhvr>
                                      <p:to x="100000" y="100000"/>
                                    </p:animScale>
                                    <p:animScale>
                                      <p:cBhvr>
                                        <p:cTn id="17" dur="26">
                                          <p:stCondLst>
                                            <p:cond delay="1642"/>
                                          </p:stCondLst>
                                        </p:cTn>
                                        <p:tgtEl>
                                          <p:spTgt spid="7"/>
                                        </p:tgtEl>
                                      </p:cBhvr>
                                      <p:to x="100000" y="90000"/>
                                    </p:animScale>
                                    <p:animScale>
                                      <p:cBhvr>
                                        <p:cTn id="18" dur="166" decel="50000">
                                          <p:stCondLst>
                                            <p:cond delay="1668"/>
                                          </p:stCondLst>
                                        </p:cTn>
                                        <p:tgtEl>
                                          <p:spTgt spid="7"/>
                                        </p:tgtEl>
                                      </p:cBhvr>
                                      <p:to x="100000" y="100000"/>
                                    </p:animScale>
                                    <p:animScale>
                                      <p:cBhvr>
                                        <p:cTn id="19" dur="26">
                                          <p:stCondLst>
                                            <p:cond delay="1808"/>
                                          </p:stCondLst>
                                        </p:cTn>
                                        <p:tgtEl>
                                          <p:spTgt spid="7"/>
                                        </p:tgtEl>
                                      </p:cBhvr>
                                      <p:to x="100000" y="95000"/>
                                    </p:animScale>
                                    <p:animScale>
                                      <p:cBhvr>
                                        <p:cTn id="20" dur="166" decel="50000">
                                          <p:stCondLst>
                                            <p:cond delay="1834"/>
                                          </p:stCondLst>
                                        </p:cTn>
                                        <p:tgtEl>
                                          <p:spTgt spid="7"/>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theme/theme1.xml><?xml version="1.0" encoding="utf-8"?>
<a:theme xmlns:a="http://schemas.openxmlformats.org/drawingml/2006/main" name="Basis">
  <a:themeElements>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xmlns="" name="Basis" id="{5665723A-49BA-4B57-8411-A56F8F207965}" vid="{90E45F77-AEFC-46EF-A7C1-5B338C297B02}"/>
    </a:ext>
  </a:extLst>
</a:theme>
</file>

<file path=docProps/app.xml><?xml version="1.0" encoding="utf-8"?>
<Properties xmlns="http://schemas.openxmlformats.org/officeDocument/2006/extended-properties" xmlns:vt="http://schemas.openxmlformats.org/officeDocument/2006/docPropsVTypes">
  <Template>Basis</Template>
  <TotalTime>298</TotalTime>
  <Words>260</Words>
  <Application>Microsoft Office PowerPoint</Application>
  <PresentationFormat>Custom</PresentationFormat>
  <Paragraphs>35</Paragraphs>
  <Slides>22</Slides>
  <Notes>0</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Basis</vt:lpstr>
      <vt:lpstr>Tuesday 9th March 2021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During Zog’s time at school he learns lots of new skills. Can you remember any?</vt:lpstr>
      <vt:lpstr>Your Task</vt:lpstr>
      <vt:lpstr>What do you think Zog did well in school?</vt:lpstr>
      <vt:lpstr>What do you think Zog might need to practise more?</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 Coles BTP</dc:creator>
  <cp:lastModifiedBy>Liz King</cp:lastModifiedBy>
  <cp:revision>18</cp:revision>
  <dcterms:created xsi:type="dcterms:W3CDTF">2021-03-02T16:55:28Z</dcterms:created>
  <dcterms:modified xsi:type="dcterms:W3CDTF">2021-03-03T17:00:55Z</dcterms:modified>
</cp:coreProperties>
</file>