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4" r:id="rId4"/>
    <p:sldId id="265" r:id="rId5"/>
    <p:sldId id="271" r:id="rId6"/>
    <p:sldId id="269" r:id="rId7"/>
    <p:sldId id="268" r:id="rId8"/>
    <p:sldId id="277" r:id="rId9"/>
    <p:sldId id="260" r:id="rId10"/>
    <p:sldId id="266" r:id="rId11"/>
    <p:sldId id="272" r:id="rId12"/>
    <p:sldId id="274" r:id="rId13"/>
    <p:sldId id="275" r:id="rId14"/>
    <p:sldId id="267" r:id="rId15"/>
    <p:sldId id="273" r:id="rId16"/>
    <p:sldId id="276" r:id="rId17"/>
    <p:sldId id="278" r:id="rId18"/>
    <p:sldId id="261" r:id="rId19"/>
    <p:sldId id="280" r:id="rId20"/>
    <p:sldId id="283" r:id="rId21"/>
    <p:sldId id="285" r:id="rId22"/>
    <p:sldId id="284" r:id="rId23"/>
    <p:sldId id="286" r:id="rId24"/>
    <p:sldId id="279" r:id="rId25"/>
    <p:sldId id="281" r:id="rId26"/>
    <p:sldId id="282" r:id="rId27"/>
    <p:sldId id="262" r:id="rId28"/>
    <p:sldId id="288" r:id="rId29"/>
    <p:sldId id="299" r:id="rId30"/>
    <p:sldId id="287" r:id="rId31"/>
    <p:sldId id="289" r:id="rId32"/>
    <p:sldId id="291" r:id="rId33"/>
    <p:sldId id="290" r:id="rId34"/>
    <p:sldId id="292" r:id="rId35"/>
    <p:sldId id="263" r:id="rId36"/>
    <p:sldId id="294" r:id="rId37"/>
    <p:sldId id="295" r:id="rId38"/>
    <p:sldId id="301" r:id="rId39"/>
    <p:sldId id="293" r:id="rId40"/>
    <p:sldId id="296" r:id="rId41"/>
    <p:sldId id="297" r:id="rId42"/>
    <p:sldId id="298" r:id="rId43"/>
    <p:sldId id="30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27DA-F7B4-4B91-862F-5E69E0002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C388E-CACB-4F50-800A-99ECEA5A3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FD73-6023-4875-96AD-09924E7F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FB393-7E01-4C46-B8AB-83699246D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82039-BC3D-495A-BEB4-B3FEE5B6C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7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AD28-0375-4427-822F-EDEFA07F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52FEA-E7B8-4B96-9870-447EE6811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9F3BB-DBF9-4FCC-9C24-FB6E520C4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31EE5-CA85-45E9-9397-B44DB959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A38D6-53E2-4099-8E25-CF99F6E3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0F525-7D55-4E75-90D0-EEB44CF1C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1DFF5-806B-47C7-A702-392DDF616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6C9B1-AA8C-47EB-AD21-3B6568DD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1BF1C-9B7E-42A0-A19B-D3E82F834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B3726-750F-4B79-A756-422FC7E5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2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C42-8C6B-400E-80B8-491A7CB5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D5E47-3856-4634-ABED-31896D4ED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8853B-FAA9-4639-8B2A-D75E55A76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5F102A-6F3B-4572-BEC7-56ED273A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097589-AEA1-42E0-955A-0D7056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5A981F-0000-4B2F-B785-678671B3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5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59F54-B15B-45DB-8C23-8DA6E4D3A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F9A8D-C93B-4976-BACC-A111CBBCD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16527-BA13-4AA4-B4F4-EA812D471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FDB29C-847B-44DC-9D64-7081127D4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E48730-7F20-483B-8F97-D7566ABDB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0C4DB-46A3-4C19-B764-899AED6B9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E4B76C-2A27-43EE-94A1-54A55182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04179-8BE2-4086-8033-F0C95D9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37F0-E084-456D-A43F-CEBB759E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FA8C8B-C463-40B9-A12C-B97D54114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231C57-2CA1-4F2E-B314-64A511638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4B015C-8A30-4FE4-8478-3C8B655B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34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4420E3-B65E-421B-A8A7-E09A93D97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2A633E-166F-4449-9DBD-2F11EAFA2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06795-191A-4D5C-BBFA-F2BE20B9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4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FD15A-6ECF-420F-9468-5573D2B5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CD50B-35C1-4A65-83E0-173E93F15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054C1-6B19-4714-A097-90951147C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80CD3-E034-42A3-BBFC-AE57F44B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4BB9D-0060-43C3-AA0A-27A6F3840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DB3AD9-7F4D-45FB-8E14-C3ADE4227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5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5723-A862-496A-ABFD-20392E7EA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3652A5-8E4A-40B7-A016-76E04A8CF4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99D2A-72A6-46C8-835F-DDD6BC2E6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8F353-BD8C-45A5-A090-F1481495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F523C-BF76-4B7C-875F-39EFD2ABE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CE0DB4-F812-469F-9461-C7B4DA7DE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64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E805-C7A1-4108-AE0F-0396DF572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F5753-A309-454E-AE1E-64A286DDA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02B52-7049-4B54-82E4-A115EAFB9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EB165-ECB7-45EA-B1DB-D67C1829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FF944-CEA2-4659-84FA-67BB098C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7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488EF8-38DB-46BF-9372-19E9D1B02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AECCA-BE16-4148-AC7E-C3835557C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BA997-4892-40B9-A387-75799F11E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E2BFF-9E5C-4095-BA4C-F1089E64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06BF4-9781-4359-AE69-63EC8723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8FE8AD-9CC9-4EFE-8812-68E38C962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8AEEF-744B-4D7A-86E0-56B29CF79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EAB7A-F660-4839-9A05-C0DB3EF1C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D0441-747A-4D9D-9633-70B99CBF32B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AE109-3B13-42FE-87AC-5FAB3FC9A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EB86D-729E-43A7-BA00-A97F3546B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3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A1D12C1-BBC3-41B1-B1DF-BE136F0CF7C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22/2/2021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33C2E0-0A1A-45DE-8198-1E2711B410B1}"/>
              </a:ext>
            </a:extLst>
          </p:cNvPr>
          <p:cNvSpPr/>
          <p:nvPr/>
        </p:nvSpPr>
        <p:spPr>
          <a:xfrm>
            <a:off x="1296456" y="2659559"/>
            <a:ext cx="95991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LO: Recognise and name 2D Shapes </a:t>
            </a:r>
          </a:p>
        </p:txBody>
      </p:sp>
    </p:spTree>
    <p:extLst>
      <p:ext uri="{BB962C8B-B14F-4D97-AF65-F5344CB8AC3E}">
        <p14:creationId xmlns:p14="http://schemas.microsoft.com/office/powerpoint/2010/main" val="2175465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B1D3E-65D0-4FCC-941C-AEA4C708E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FA47B-F9E3-4849-B93C-E3C5DA28A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070D86-E6B0-44C4-9B5D-D28FC678E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F8BA1F-9640-4E64-B819-4AE4F31B92ED}"/>
              </a:ext>
            </a:extLst>
          </p:cNvPr>
          <p:cNvSpPr/>
          <p:nvPr/>
        </p:nvSpPr>
        <p:spPr>
          <a:xfrm>
            <a:off x="838200" y="562005"/>
            <a:ext cx="51936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 2D shape cannot be physically held, because it has no depth; it is completely flat. The thin plastic shapes that are sometimes used to represent 2D shapes are actually 3D because they do have depth to them – even if it’s very small.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2d shape definition kids">
            <a:extLst>
              <a:ext uri="{FF2B5EF4-FFF2-40B4-BE49-F238E27FC236}">
                <a16:creationId xmlns:a16="http://schemas.microsoft.com/office/drawing/2014/main" id="{588B2954-2355-42C2-BEF3-7DCCA9E60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192" y="1144588"/>
            <a:ext cx="5894747" cy="333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23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BF2B-BCFD-43E2-B0F7-62C0D14A7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7F685-990B-4EF5-A67D-533E9EE0BD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B9A036-D1E4-4ECC-8632-CFC383FAD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6E9397-CA3A-448F-BD3C-C15E3B46245E}"/>
              </a:ext>
            </a:extLst>
          </p:cNvPr>
          <p:cNvSpPr/>
          <p:nvPr/>
        </p:nvSpPr>
        <p:spPr>
          <a:xfrm>
            <a:off x="1552769" y="3429000"/>
            <a:ext cx="45432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3) What shape is this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?</a:t>
            </a:r>
            <a:endParaRPr lang="en-GB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345F52-8B96-4443-8C2E-19B93C3B1D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497" y="3695844"/>
            <a:ext cx="1098143" cy="119061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F70744F-2BCE-40BA-8158-A6090FD2CBEA}"/>
              </a:ext>
            </a:extLst>
          </p:cNvPr>
          <p:cNvSpPr/>
          <p:nvPr/>
        </p:nvSpPr>
        <p:spPr>
          <a:xfrm>
            <a:off x="1625860" y="417501"/>
            <a:ext cx="62648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1) Which shape doesn’t belong?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FB55F0-F7E9-4740-8A8E-1244E8A1C188}"/>
              </a:ext>
            </a:extLst>
          </p:cNvPr>
          <p:cNvSpPr/>
          <p:nvPr/>
        </p:nvSpPr>
        <p:spPr>
          <a:xfrm>
            <a:off x="7146769" y="1054653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FD01E8-4D86-4857-B9F2-5FF817D3BF9D}"/>
              </a:ext>
            </a:extLst>
          </p:cNvPr>
          <p:cNvSpPr/>
          <p:nvPr/>
        </p:nvSpPr>
        <p:spPr>
          <a:xfrm>
            <a:off x="9065464" y="1059569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A91C9D-5203-4E26-A743-0D376A9D5738}"/>
              </a:ext>
            </a:extLst>
          </p:cNvPr>
          <p:cNvSpPr/>
          <p:nvPr/>
        </p:nvSpPr>
        <p:spPr>
          <a:xfrm>
            <a:off x="10134694" y="1054652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D64DF8B-96C5-4258-B455-9EF7B3B2404C}"/>
              </a:ext>
            </a:extLst>
          </p:cNvPr>
          <p:cNvSpPr/>
          <p:nvPr/>
        </p:nvSpPr>
        <p:spPr>
          <a:xfrm>
            <a:off x="8216000" y="1054652"/>
            <a:ext cx="502904" cy="442451"/>
          </a:xfrm>
          <a:prstGeom prst="triangle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0FB5BE9-EB5A-48A2-B5F6-5ABDDC498685}"/>
                  </a:ext>
                </a:extLst>
              </p:cNvPr>
              <p:cNvSpPr/>
              <p:nvPr/>
            </p:nvSpPr>
            <p:spPr>
              <a:xfrm>
                <a:off x="1586755" y="1862219"/>
                <a:ext cx="770973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45720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2) What is the missing symbol? 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, &lt;, &gt;</m:t>
                    </m:r>
                  </m:oMath>
                </a14:m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0FB5BE9-EB5A-48A2-B5F6-5ABDDC4986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6755" y="1862219"/>
                <a:ext cx="7709739" cy="584775"/>
              </a:xfrm>
              <a:prstGeom prst="rect">
                <a:avLst/>
              </a:prstGeom>
              <a:blipFill>
                <a:blip r:embed="rId4"/>
                <a:stretch>
                  <a:fillRect l="-1976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5355753A-C231-4CB8-BEB4-950B180B06DE}"/>
              </a:ext>
            </a:extLst>
          </p:cNvPr>
          <p:cNvSpPr/>
          <p:nvPr/>
        </p:nvSpPr>
        <p:spPr>
          <a:xfrm>
            <a:off x="5948710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8AB8A3-E479-4816-ADC7-4F5D32478DD8}"/>
              </a:ext>
            </a:extLst>
          </p:cNvPr>
          <p:cNvSpPr/>
          <p:nvPr/>
        </p:nvSpPr>
        <p:spPr>
          <a:xfrm>
            <a:off x="6543562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BBBCFF-F41A-472B-8353-15D3280E2440}"/>
              </a:ext>
            </a:extLst>
          </p:cNvPr>
          <p:cNvSpPr/>
          <p:nvPr/>
        </p:nvSpPr>
        <p:spPr>
          <a:xfrm>
            <a:off x="7138414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D76A095-A3CA-4453-9D90-E22E42B24B54}"/>
              </a:ext>
            </a:extLst>
          </p:cNvPr>
          <p:cNvSpPr/>
          <p:nvPr/>
        </p:nvSpPr>
        <p:spPr>
          <a:xfrm>
            <a:off x="7733266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7D65654-0816-4718-8B8E-FE9F69847BAB}"/>
              </a:ext>
            </a:extLst>
          </p:cNvPr>
          <p:cNvSpPr/>
          <p:nvPr/>
        </p:nvSpPr>
        <p:spPr>
          <a:xfrm>
            <a:off x="9581731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E099627-0149-4E3B-BAF5-7057E0EC924A}"/>
              </a:ext>
            </a:extLst>
          </p:cNvPr>
          <p:cNvSpPr/>
          <p:nvPr/>
        </p:nvSpPr>
        <p:spPr>
          <a:xfrm>
            <a:off x="10176583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1505FD5-B339-4ADE-BF7D-8B8F8A81A06B}"/>
              </a:ext>
            </a:extLst>
          </p:cNvPr>
          <p:cNvSpPr/>
          <p:nvPr/>
        </p:nvSpPr>
        <p:spPr>
          <a:xfrm>
            <a:off x="10771435" y="2620296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B0D94A1-9F85-4401-A9CA-69320CEF6045}"/>
              </a:ext>
            </a:extLst>
          </p:cNvPr>
          <p:cNvSpPr/>
          <p:nvPr/>
        </p:nvSpPr>
        <p:spPr>
          <a:xfrm>
            <a:off x="8618166" y="2576052"/>
            <a:ext cx="501444" cy="5014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356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BF2B-BCFD-43E2-B0F7-62C0D14A7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7F685-990B-4EF5-A67D-533E9EE0BD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B9A036-D1E4-4ECC-8632-CFC383FAD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E980C58-6621-41E0-8ECD-FF187AE095AE}"/>
              </a:ext>
            </a:extLst>
          </p:cNvPr>
          <p:cNvSpPr/>
          <p:nvPr/>
        </p:nvSpPr>
        <p:spPr>
          <a:xfrm>
            <a:off x="5682092" y="68726"/>
            <a:ext cx="2563091" cy="123305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357E4CE-06E8-4B7F-9410-813C708A8EC5}"/>
              </a:ext>
            </a:extLst>
          </p:cNvPr>
          <p:cNvSpPr/>
          <p:nvPr/>
        </p:nvSpPr>
        <p:spPr>
          <a:xfrm>
            <a:off x="7795507" y="1690944"/>
            <a:ext cx="1332000" cy="13320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F5778AE9-CB25-4616-AEDC-B32C8F8A7000}"/>
              </a:ext>
            </a:extLst>
          </p:cNvPr>
          <p:cNvSpPr/>
          <p:nvPr/>
        </p:nvSpPr>
        <p:spPr>
          <a:xfrm>
            <a:off x="5327512" y="3412107"/>
            <a:ext cx="1870364" cy="1510145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509B002-AE2F-4121-919B-DE0C9A369528}"/>
              </a:ext>
            </a:extLst>
          </p:cNvPr>
          <p:cNvSpPr/>
          <p:nvPr/>
        </p:nvSpPr>
        <p:spPr>
          <a:xfrm>
            <a:off x="9983008" y="1498830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87A5B30-F40B-473E-8594-CF31D18B5FCA}"/>
              </a:ext>
            </a:extLst>
          </p:cNvPr>
          <p:cNvSpPr/>
          <p:nvPr/>
        </p:nvSpPr>
        <p:spPr>
          <a:xfrm>
            <a:off x="4360516" y="2188296"/>
            <a:ext cx="2563091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E65FD2-8E0E-436E-ABF8-CB3BE85CD29D}"/>
              </a:ext>
            </a:extLst>
          </p:cNvPr>
          <p:cNvSpPr/>
          <p:nvPr/>
        </p:nvSpPr>
        <p:spPr>
          <a:xfrm rot="18708635">
            <a:off x="9343830" y="3825261"/>
            <a:ext cx="1674805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E0BA293-C229-499E-94D6-E39C9CC5F473}"/>
              </a:ext>
            </a:extLst>
          </p:cNvPr>
          <p:cNvSpPr/>
          <p:nvPr/>
        </p:nvSpPr>
        <p:spPr>
          <a:xfrm>
            <a:off x="4699216" y="3042591"/>
            <a:ext cx="898950" cy="90281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B324B9-14BA-4A61-A623-0E5FFFF3F048}"/>
              </a:ext>
            </a:extLst>
          </p:cNvPr>
          <p:cNvSpPr/>
          <p:nvPr/>
        </p:nvSpPr>
        <p:spPr>
          <a:xfrm>
            <a:off x="3839488" y="4001829"/>
            <a:ext cx="865296" cy="864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76565B11-A8CF-4521-BD04-7850D42B33E7}"/>
              </a:ext>
            </a:extLst>
          </p:cNvPr>
          <p:cNvSpPr/>
          <p:nvPr/>
        </p:nvSpPr>
        <p:spPr>
          <a:xfrm>
            <a:off x="4113338" y="211928"/>
            <a:ext cx="1504813" cy="1598565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E832EDD-8AA2-46CC-8F91-B3CD10D9E4B5}"/>
              </a:ext>
            </a:extLst>
          </p:cNvPr>
          <p:cNvSpPr/>
          <p:nvPr/>
        </p:nvSpPr>
        <p:spPr>
          <a:xfrm>
            <a:off x="10746069" y="234360"/>
            <a:ext cx="496571" cy="49297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FD5A31A-12EB-4AC3-86D5-05656187E51D}"/>
              </a:ext>
            </a:extLst>
          </p:cNvPr>
          <p:cNvSpPr/>
          <p:nvPr/>
        </p:nvSpPr>
        <p:spPr>
          <a:xfrm rot="18387013">
            <a:off x="7356257" y="3336683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97FD1F9D-2EBD-43C3-ACF6-18FEC05F0F3C}"/>
              </a:ext>
            </a:extLst>
          </p:cNvPr>
          <p:cNvSpPr/>
          <p:nvPr/>
        </p:nvSpPr>
        <p:spPr>
          <a:xfrm rot="3531969">
            <a:off x="9025242" y="82921"/>
            <a:ext cx="728214" cy="947243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C9B6B0-ABFE-4AC4-A191-9AFD609B5374}"/>
              </a:ext>
            </a:extLst>
          </p:cNvPr>
          <p:cNvSpPr/>
          <p:nvPr/>
        </p:nvSpPr>
        <p:spPr>
          <a:xfrm>
            <a:off x="118308" y="1019157"/>
            <a:ext cx="391089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Here are some pictures of 2-D shapes.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Can you name any?</a:t>
            </a:r>
          </a:p>
        </p:txBody>
      </p:sp>
    </p:spTree>
    <p:extLst>
      <p:ext uri="{BB962C8B-B14F-4D97-AF65-F5344CB8AC3E}">
        <p14:creationId xmlns:p14="http://schemas.microsoft.com/office/powerpoint/2010/main" val="314492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4F5837-B6C2-42EC-9F0F-06DCE3E801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11" t="16892" r="11250" b="13702"/>
          <a:stretch/>
        </p:blipFill>
        <p:spPr>
          <a:xfrm>
            <a:off x="2325756" y="0"/>
            <a:ext cx="7540488" cy="49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81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58775-613D-4BEA-8A09-BB436B362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30DB0-860E-4C3C-8D2A-E935FD034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F3FE28-C822-402E-B773-8E4CF9C7F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AC8B14D-33E5-40F3-A392-7DF314EA1AF3}"/>
              </a:ext>
            </a:extLst>
          </p:cNvPr>
          <p:cNvSpPr/>
          <p:nvPr/>
        </p:nvSpPr>
        <p:spPr>
          <a:xfrm>
            <a:off x="1958212" y="335244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8F87B3C-C6CC-45EE-9CB4-D2986318837F}"/>
              </a:ext>
            </a:extLst>
          </p:cNvPr>
          <p:cNvSpPr/>
          <p:nvPr/>
        </p:nvSpPr>
        <p:spPr>
          <a:xfrm>
            <a:off x="3927447" y="1862137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F47023CD-70D9-4AFE-A2A2-C58FC1E0A376}"/>
              </a:ext>
            </a:extLst>
          </p:cNvPr>
          <p:cNvSpPr/>
          <p:nvPr/>
        </p:nvSpPr>
        <p:spPr>
          <a:xfrm>
            <a:off x="2514166" y="3378301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4F64019-92B3-457B-878E-20C0608C356B}"/>
              </a:ext>
            </a:extLst>
          </p:cNvPr>
          <p:cNvSpPr/>
          <p:nvPr/>
        </p:nvSpPr>
        <p:spPr>
          <a:xfrm>
            <a:off x="6114948" y="1670023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Pentagon 16">
            <a:extLst>
              <a:ext uri="{FF2B5EF4-FFF2-40B4-BE49-F238E27FC236}">
                <a16:creationId xmlns:a16="http://schemas.microsoft.com/office/drawing/2014/main" id="{BC19AA8F-1088-40B0-B081-BABC153D4F41}"/>
              </a:ext>
            </a:extLst>
          </p:cNvPr>
          <p:cNvSpPr/>
          <p:nvPr/>
        </p:nvSpPr>
        <p:spPr>
          <a:xfrm>
            <a:off x="508855" y="2841647"/>
            <a:ext cx="2563091" cy="683838"/>
          </a:xfrm>
          <a:prstGeom prst="homePlat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76AE9683-31F4-4E7E-9B34-A364F55E9809}"/>
              </a:ext>
            </a:extLst>
          </p:cNvPr>
          <p:cNvSpPr/>
          <p:nvPr/>
        </p:nvSpPr>
        <p:spPr>
          <a:xfrm rot="3531969">
            <a:off x="5301362" y="349439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A4B04FA-C0EC-47E9-9D93-EAAC2D0EB49E}"/>
              </a:ext>
            </a:extLst>
          </p:cNvPr>
          <p:cNvSpPr/>
          <p:nvPr/>
        </p:nvSpPr>
        <p:spPr>
          <a:xfrm>
            <a:off x="2514166" y="1815322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4388F1-1ED4-485B-B871-4F3AA5922271}"/>
              </a:ext>
            </a:extLst>
          </p:cNvPr>
          <p:cNvSpPr/>
          <p:nvPr/>
        </p:nvSpPr>
        <p:spPr>
          <a:xfrm>
            <a:off x="901997" y="3804583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C09ABE0F-C92A-4857-8950-D529DDFB082E}"/>
              </a:ext>
            </a:extLst>
          </p:cNvPr>
          <p:cNvSpPr/>
          <p:nvPr/>
        </p:nvSpPr>
        <p:spPr>
          <a:xfrm>
            <a:off x="389458" y="47844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49BA16A-D878-4CED-B181-AFA7C9350A55}"/>
              </a:ext>
            </a:extLst>
          </p:cNvPr>
          <p:cNvSpPr/>
          <p:nvPr/>
        </p:nvSpPr>
        <p:spPr>
          <a:xfrm>
            <a:off x="6676998" y="689595"/>
            <a:ext cx="1003298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gular Pentagon 2">
            <a:extLst>
              <a:ext uri="{FF2B5EF4-FFF2-40B4-BE49-F238E27FC236}">
                <a16:creationId xmlns:a16="http://schemas.microsoft.com/office/drawing/2014/main" id="{9BF31C9E-9B14-4C4B-B9E9-961B53ED0508}"/>
              </a:ext>
            </a:extLst>
          </p:cNvPr>
          <p:cNvSpPr/>
          <p:nvPr/>
        </p:nvSpPr>
        <p:spPr>
          <a:xfrm>
            <a:off x="4503113" y="3214861"/>
            <a:ext cx="1686903" cy="1607181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8100DA-94D3-4323-9A65-1D35FB1A8AC2}"/>
              </a:ext>
            </a:extLst>
          </p:cNvPr>
          <p:cNvSpPr/>
          <p:nvPr/>
        </p:nvSpPr>
        <p:spPr>
          <a:xfrm>
            <a:off x="6259129" y="3479842"/>
            <a:ext cx="601799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Two of these shapes have</a:t>
            </a:r>
          </a:p>
          <a:p>
            <a:pPr lvl="0"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 5 sides, what are they called?</a:t>
            </a:r>
          </a:p>
        </p:txBody>
      </p:sp>
    </p:spTree>
    <p:extLst>
      <p:ext uri="{BB962C8B-B14F-4D97-AF65-F5344CB8AC3E}">
        <p14:creationId xmlns:p14="http://schemas.microsoft.com/office/powerpoint/2010/main" val="383395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5BD7D-9247-41A6-99C3-715DD4E99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E0B53-9B92-4E24-863B-BD9CC8FD7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1727B0-82EB-438E-B016-A1D168ABB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A1E3A0-EB1F-4C99-9669-970F7654FB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229" t="16699" r="21685" b="38255"/>
          <a:stretch/>
        </p:blipFill>
        <p:spPr>
          <a:xfrm>
            <a:off x="2527127" y="0"/>
            <a:ext cx="7137746" cy="500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99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F79D-4D38-470D-8D9C-E12B1BBF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F74FA-CDD6-4474-AD3C-53E89C179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5E83F-D47F-4B05-9759-2076FDC00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9397E-0490-40D1-8FBC-ACABEA270CEB}"/>
              </a:ext>
            </a:extLst>
          </p:cNvPr>
          <p:cNvSpPr/>
          <p:nvPr/>
        </p:nvSpPr>
        <p:spPr>
          <a:xfrm>
            <a:off x="1144967" y="0"/>
            <a:ext cx="99020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9D2B98-645D-43D9-A699-6A4F967C6D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24" t="16505" r="43750" b="7526"/>
          <a:stretch/>
        </p:blipFill>
        <p:spPr>
          <a:xfrm>
            <a:off x="318051" y="720793"/>
            <a:ext cx="4664765" cy="47788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510473-E50D-4480-A719-A080DA2C034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859" t="27605" r="37120" b="16827"/>
          <a:stretch/>
        </p:blipFill>
        <p:spPr>
          <a:xfrm>
            <a:off x="5300867" y="859940"/>
            <a:ext cx="6573082" cy="450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20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23/2/2021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3172764" y="2316163"/>
            <a:ext cx="58464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Sort 2D shapes</a:t>
            </a:r>
          </a:p>
        </p:txBody>
      </p:sp>
    </p:spTree>
    <p:extLst>
      <p:ext uri="{BB962C8B-B14F-4D97-AF65-F5344CB8AC3E}">
        <p14:creationId xmlns:p14="http://schemas.microsoft.com/office/powerpoint/2010/main" val="205786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BF2B-BCFD-43E2-B0F7-62C0D14A7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7F685-990B-4EF5-A67D-533E9EE0BD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B9A036-D1E4-4ECC-8632-CFC383FAD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39"/>
            <a:ext cx="12192000" cy="685859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6BC10EE-D3EA-41E0-BC25-C6E1B1C054D7}"/>
              </a:ext>
            </a:extLst>
          </p:cNvPr>
          <p:cNvSpPr txBox="1"/>
          <p:nvPr/>
        </p:nvSpPr>
        <p:spPr>
          <a:xfrm>
            <a:off x="2477863" y="39386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87D80C2-30DD-4E1F-90C1-E312C5057241}"/>
              </a:ext>
            </a:extLst>
          </p:cNvPr>
          <p:cNvSpPr/>
          <p:nvPr/>
        </p:nvSpPr>
        <p:spPr>
          <a:xfrm rot="872569">
            <a:off x="9528030" y="113035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CC97D8-67E3-4E80-89BF-E43ACDC429F0}"/>
              </a:ext>
            </a:extLst>
          </p:cNvPr>
          <p:cNvSpPr/>
          <p:nvPr/>
        </p:nvSpPr>
        <p:spPr>
          <a:xfrm rot="19515102">
            <a:off x="8327330" y="1219450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3F2DF80E-E786-43FB-8F21-247AD3CEF08D}"/>
              </a:ext>
            </a:extLst>
          </p:cNvPr>
          <p:cNvSpPr/>
          <p:nvPr/>
        </p:nvSpPr>
        <p:spPr>
          <a:xfrm rot="19515102">
            <a:off x="7152911" y="984895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EDF3D9-5986-48DC-AD54-EB02EF70F243}"/>
              </a:ext>
            </a:extLst>
          </p:cNvPr>
          <p:cNvSpPr/>
          <p:nvPr/>
        </p:nvSpPr>
        <p:spPr>
          <a:xfrm rot="5400000">
            <a:off x="9495779" y="285614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miley Face 17">
            <a:extLst>
              <a:ext uri="{FF2B5EF4-FFF2-40B4-BE49-F238E27FC236}">
                <a16:creationId xmlns:a16="http://schemas.microsoft.com/office/drawing/2014/main" id="{E8FFF0F0-95C7-49DF-94AE-FA8444C9028B}"/>
              </a:ext>
            </a:extLst>
          </p:cNvPr>
          <p:cNvSpPr/>
          <p:nvPr/>
        </p:nvSpPr>
        <p:spPr>
          <a:xfrm>
            <a:off x="8048749" y="381180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72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661"/>
          <a:stretch/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0AC2517-9A95-46BB-BB57-8CF6D8446522}"/>
              </a:ext>
            </a:extLst>
          </p:cNvPr>
          <p:cNvSpPr/>
          <p:nvPr/>
        </p:nvSpPr>
        <p:spPr>
          <a:xfrm>
            <a:off x="0" y="954306"/>
            <a:ext cx="5663821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When sorting 2D shapes you can sort them in different ways.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Sort by colour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How many sides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By shape name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D81DFF-A9FC-426F-B9AE-216DC008CB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970" t="22258" r="26520" b="15653"/>
          <a:stretch/>
        </p:blipFill>
        <p:spPr>
          <a:xfrm>
            <a:off x="5939051" y="0"/>
            <a:ext cx="5977719" cy="528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9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37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9CFAF7-1858-4DDB-8F05-E3E2326484B7}"/>
              </a:ext>
            </a:extLst>
          </p:cNvPr>
          <p:cNvSpPr txBox="1"/>
          <p:nvPr/>
        </p:nvSpPr>
        <p:spPr>
          <a:xfrm>
            <a:off x="3977907" y="0"/>
            <a:ext cx="5580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Colour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4624E1-9E5E-4BBC-95B2-7C65EE155C3C}"/>
              </a:ext>
            </a:extLst>
          </p:cNvPr>
          <p:cNvSpPr/>
          <p:nvPr/>
        </p:nvSpPr>
        <p:spPr>
          <a:xfrm>
            <a:off x="7089129" y="3681261"/>
            <a:ext cx="1186852" cy="57210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BC08BD-EA42-4E0B-99CF-B7B618309336}"/>
              </a:ext>
            </a:extLst>
          </p:cNvPr>
          <p:cNvSpPr/>
          <p:nvPr/>
        </p:nvSpPr>
        <p:spPr>
          <a:xfrm>
            <a:off x="9392752" y="4131572"/>
            <a:ext cx="319412" cy="169605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CAC65C-65C5-4192-84B9-3FA586B5937E}"/>
              </a:ext>
            </a:extLst>
          </p:cNvPr>
          <p:cNvSpPr/>
          <p:nvPr/>
        </p:nvSpPr>
        <p:spPr>
          <a:xfrm rot="18825017">
            <a:off x="4065125" y="4642593"/>
            <a:ext cx="730339" cy="103951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84179B-E18D-423E-90C5-E12A883599DA}"/>
              </a:ext>
            </a:extLst>
          </p:cNvPr>
          <p:cNvSpPr/>
          <p:nvPr/>
        </p:nvSpPr>
        <p:spPr>
          <a:xfrm>
            <a:off x="4189174" y="3629660"/>
            <a:ext cx="567645" cy="567645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689E1F4-E89F-43EB-AE87-0521B5F38A51}"/>
              </a:ext>
            </a:extLst>
          </p:cNvPr>
          <p:cNvSpPr/>
          <p:nvPr/>
        </p:nvSpPr>
        <p:spPr>
          <a:xfrm>
            <a:off x="6433204" y="4361977"/>
            <a:ext cx="879849" cy="878986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C00CE1A-BFD9-4802-9345-427295CA86F9}"/>
              </a:ext>
            </a:extLst>
          </p:cNvPr>
          <p:cNvSpPr/>
          <p:nvPr/>
        </p:nvSpPr>
        <p:spPr>
          <a:xfrm>
            <a:off x="3096435" y="3979596"/>
            <a:ext cx="851467" cy="8514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7FA2716-A644-41AA-A3FE-18F2EA4B6F3C}"/>
              </a:ext>
            </a:extLst>
          </p:cNvPr>
          <p:cNvSpPr/>
          <p:nvPr/>
        </p:nvSpPr>
        <p:spPr>
          <a:xfrm rot="11467459">
            <a:off x="8477520" y="3885722"/>
            <a:ext cx="626577" cy="808941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DAEB305-23FB-4966-954C-E7345CF2F767}"/>
              </a:ext>
            </a:extLst>
          </p:cNvPr>
          <p:cNvSpPr/>
          <p:nvPr/>
        </p:nvSpPr>
        <p:spPr>
          <a:xfrm rot="1693761">
            <a:off x="5410560" y="4753126"/>
            <a:ext cx="919696" cy="805416"/>
          </a:xfrm>
          <a:prstGeom prst="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F6CF4CB1-E34A-4D17-BD20-6EC582941EB8}"/>
              </a:ext>
            </a:extLst>
          </p:cNvPr>
          <p:cNvSpPr/>
          <p:nvPr/>
        </p:nvSpPr>
        <p:spPr>
          <a:xfrm>
            <a:off x="2509395" y="4755897"/>
            <a:ext cx="1313710" cy="950290"/>
          </a:xfrm>
          <a:prstGeom prst="rt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AA4306-67F9-4065-B817-31ED8D1BD914}"/>
              </a:ext>
            </a:extLst>
          </p:cNvPr>
          <p:cNvSpPr/>
          <p:nvPr/>
        </p:nvSpPr>
        <p:spPr>
          <a:xfrm>
            <a:off x="2415340" y="3549053"/>
            <a:ext cx="567645" cy="56764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08906F-AF66-45A3-AD36-D4D709D60E2F}"/>
              </a:ext>
            </a:extLst>
          </p:cNvPr>
          <p:cNvSpPr/>
          <p:nvPr/>
        </p:nvSpPr>
        <p:spPr>
          <a:xfrm rot="18691766">
            <a:off x="7895420" y="4902713"/>
            <a:ext cx="738156" cy="7523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E98E792-4C0A-4D83-BBC5-4F5F20D6AC2A}"/>
              </a:ext>
            </a:extLst>
          </p:cNvPr>
          <p:cNvSpPr/>
          <p:nvPr/>
        </p:nvSpPr>
        <p:spPr>
          <a:xfrm>
            <a:off x="5189557" y="3727448"/>
            <a:ext cx="851468" cy="879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8">
            <a:extLst>
              <a:ext uri="{FF2B5EF4-FFF2-40B4-BE49-F238E27FC236}">
                <a16:creationId xmlns:a16="http://schemas.microsoft.com/office/drawing/2014/main" id="{786BC956-AF9F-4DFB-AAC2-6614E8942F16}"/>
              </a:ext>
            </a:extLst>
          </p:cNvPr>
          <p:cNvSpPr/>
          <p:nvPr/>
        </p:nvSpPr>
        <p:spPr>
          <a:xfrm>
            <a:off x="2340726" y="608392"/>
            <a:ext cx="3720191" cy="286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9">
            <a:extLst>
              <a:ext uri="{FF2B5EF4-FFF2-40B4-BE49-F238E27FC236}">
                <a16:creationId xmlns:a16="http://schemas.microsoft.com/office/drawing/2014/main" id="{732E384C-C620-471B-8285-018B9C317D67}"/>
              </a:ext>
            </a:extLst>
          </p:cNvPr>
          <p:cNvSpPr/>
          <p:nvPr/>
        </p:nvSpPr>
        <p:spPr>
          <a:xfrm>
            <a:off x="6188950" y="615358"/>
            <a:ext cx="3659838" cy="286102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1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03924 -0.3687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37326 -0.4439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2744 -0.3759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799 -0.4143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32708 -0.4340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4375 -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21059 -0.4731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2917 L -0.18403 -0.2983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0.09548 -0.153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15 -0.3685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36806 -0.4171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181 L -0.01024 -0.4787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37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811BAE-55EB-4DA0-B7FB-DE167775E7D9}"/>
              </a:ext>
            </a:extLst>
          </p:cNvPr>
          <p:cNvSpPr txBox="1"/>
          <p:nvPr/>
        </p:nvSpPr>
        <p:spPr>
          <a:xfrm>
            <a:off x="3835063" y="6044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6" name="Rounded Rectangle 18">
            <a:extLst>
              <a:ext uri="{FF2B5EF4-FFF2-40B4-BE49-F238E27FC236}">
                <a16:creationId xmlns:a16="http://schemas.microsoft.com/office/drawing/2014/main" id="{E3B019CC-6A27-40A3-AE6F-836F6ECB277A}"/>
              </a:ext>
            </a:extLst>
          </p:cNvPr>
          <p:cNvSpPr/>
          <p:nvPr/>
        </p:nvSpPr>
        <p:spPr>
          <a:xfrm>
            <a:off x="2443304" y="810485"/>
            <a:ext cx="3756096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19">
            <a:extLst>
              <a:ext uri="{FF2B5EF4-FFF2-40B4-BE49-F238E27FC236}">
                <a16:creationId xmlns:a16="http://schemas.microsoft.com/office/drawing/2014/main" id="{87DCA766-8CF1-42F8-8958-47D8E5859902}"/>
              </a:ext>
            </a:extLst>
          </p:cNvPr>
          <p:cNvSpPr/>
          <p:nvPr/>
        </p:nvSpPr>
        <p:spPr>
          <a:xfrm>
            <a:off x="6266769" y="810485"/>
            <a:ext cx="3695160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4B59B4-12C4-4CF6-8813-F10D5CF81068}"/>
              </a:ext>
            </a:extLst>
          </p:cNvPr>
          <p:cNvSpPr txBox="1"/>
          <p:nvPr/>
        </p:nvSpPr>
        <p:spPr>
          <a:xfrm>
            <a:off x="3170156" y="792822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3A4357-9885-474F-BBF0-6CE25C1DE566}"/>
              </a:ext>
            </a:extLst>
          </p:cNvPr>
          <p:cNvSpPr txBox="1"/>
          <p:nvPr/>
        </p:nvSpPr>
        <p:spPr>
          <a:xfrm>
            <a:off x="6999398" y="776150"/>
            <a:ext cx="225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Rectangles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F7CD7B-DD30-434E-836B-78FCAD0F7270}"/>
              </a:ext>
            </a:extLst>
          </p:cNvPr>
          <p:cNvSpPr/>
          <p:nvPr/>
        </p:nvSpPr>
        <p:spPr>
          <a:xfrm>
            <a:off x="6898917" y="3499703"/>
            <a:ext cx="1305097" cy="629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D94CAB-4311-4390-A314-AB6F1A7B1BB7}"/>
              </a:ext>
            </a:extLst>
          </p:cNvPr>
          <p:cNvSpPr/>
          <p:nvPr/>
        </p:nvSpPr>
        <p:spPr>
          <a:xfrm>
            <a:off x="9409913" y="3763308"/>
            <a:ext cx="408377" cy="2065911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0C64A60-ECFF-4CA0-B99E-0A840A29A6DD}"/>
              </a:ext>
            </a:extLst>
          </p:cNvPr>
          <p:cNvSpPr/>
          <p:nvPr/>
        </p:nvSpPr>
        <p:spPr>
          <a:xfrm rot="18825017">
            <a:off x="3932552" y="4271834"/>
            <a:ext cx="900833" cy="1393288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4B16E9-EA3E-4014-B406-B89634F64821}"/>
              </a:ext>
            </a:extLst>
          </p:cNvPr>
          <p:cNvSpPr/>
          <p:nvPr/>
        </p:nvSpPr>
        <p:spPr>
          <a:xfrm>
            <a:off x="4163098" y="3473583"/>
            <a:ext cx="624199" cy="624199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4156276-C30B-4A28-8FC9-3BCF1551A196}"/>
              </a:ext>
            </a:extLst>
          </p:cNvPr>
          <p:cNvSpPr/>
          <p:nvPr/>
        </p:nvSpPr>
        <p:spPr>
          <a:xfrm>
            <a:off x="6595417" y="4307608"/>
            <a:ext cx="1092349" cy="1092349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2E7BAD4-C430-4F6B-8C27-8275AB3E26BB}"/>
              </a:ext>
            </a:extLst>
          </p:cNvPr>
          <p:cNvSpPr/>
          <p:nvPr/>
        </p:nvSpPr>
        <p:spPr>
          <a:xfrm>
            <a:off x="2762214" y="3569662"/>
            <a:ext cx="936299" cy="936299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1BC99B17-7498-4957-9039-EBAA7224851A}"/>
              </a:ext>
            </a:extLst>
          </p:cNvPr>
          <p:cNvSpPr/>
          <p:nvPr/>
        </p:nvSpPr>
        <p:spPr>
          <a:xfrm rot="11467459">
            <a:off x="8483658" y="3864268"/>
            <a:ext cx="689002" cy="88953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2F6998DE-4EF4-4109-B145-8FD7D726EBEA}"/>
              </a:ext>
            </a:extLst>
          </p:cNvPr>
          <p:cNvSpPr/>
          <p:nvPr/>
        </p:nvSpPr>
        <p:spPr>
          <a:xfrm>
            <a:off x="5415028" y="4559494"/>
            <a:ext cx="1301755" cy="1065769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AA941438-CD6B-4A27-B1FA-521471A4D214}"/>
              </a:ext>
            </a:extLst>
          </p:cNvPr>
          <p:cNvSpPr/>
          <p:nvPr/>
        </p:nvSpPr>
        <p:spPr>
          <a:xfrm>
            <a:off x="2580578" y="4505961"/>
            <a:ext cx="1444594" cy="1044967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hevron 32">
            <a:extLst>
              <a:ext uri="{FF2B5EF4-FFF2-40B4-BE49-F238E27FC236}">
                <a16:creationId xmlns:a16="http://schemas.microsoft.com/office/drawing/2014/main" id="{F6AB8D85-BB0B-43AC-89E7-42D99A3E5513}"/>
              </a:ext>
            </a:extLst>
          </p:cNvPr>
          <p:cNvSpPr/>
          <p:nvPr/>
        </p:nvSpPr>
        <p:spPr>
          <a:xfrm rot="18708635">
            <a:off x="4933291" y="3885104"/>
            <a:ext cx="1451961" cy="592849"/>
          </a:xfrm>
          <a:prstGeom prst="chevron">
            <a:avLst/>
          </a:prstGeom>
          <a:solidFill>
            <a:srgbClr val="F7D7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gular Pentagon 33">
            <a:extLst>
              <a:ext uri="{FF2B5EF4-FFF2-40B4-BE49-F238E27FC236}">
                <a16:creationId xmlns:a16="http://schemas.microsoft.com/office/drawing/2014/main" id="{D6796544-4CEC-4417-B1EB-4D32399FE2AE}"/>
              </a:ext>
            </a:extLst>
          </p:cNvPr>
          <p:cNvSpPr/>
          <p:nvPr/>
        </p:nvSpPr>
        <p:spPr>
          <a:xfrm>
            <a:off x="7776278" y="4698764"/>
            <a:ext cx="1182040" cy="1045211"/>
          </a:xfrm>
          <a:prstGeom prst="pentagon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51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2171 -0.3576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20799 -0.4847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38958 -0.3412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30677 -0.3715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9323 -0.2858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2222 -0.3953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/>
      <p:bldP spid="9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A4790-44F7-4C04-8404-EFBC78291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14809-D329-4241-B7A8-D6CDD3338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758BE7-3D77-4995-A8DE-CDAEC54338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10C1451-9369-4201-BB06-3ED4FDE2DC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19" t="17085" r="9185" b="7525"/>
          <a:stretch/>
        </p:blipFill>
        <p:spPr>
          <a:xfrm>
            <a:off x="2186608" y="0"/>
            <a:ext cx="7818783" cy="541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354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D9A1D0-C09B-4BBF-8C47-A0D0B6D858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01" t="17085" r="13968" b="19434"/>
          <a:stretch/>
        </p:blipFill>
        <p:spPr>
          <a:xfrm>
            <a:off x="2511287" y="0"/>
            <a:ext cx="7169426" cy="495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07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F79D-4D38-470D-8D9C-E12B1BBF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F74FA-CDD6-4474-AD3C-53E89C179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5E83F-D47F-4B05-9759-2076FDC0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89F6FC-5FC9-45E5-9044-7E7D3C4250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03" t="30618" r="13750" b="5901"/>
          <a:stretch/>
        </p:blipFill>
        <p:spPr>
          <a:xfrm>
            <a:off x="2232163" y="-8278"/>
            <a:ext cx="7727673" cy="508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54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F79D-4D38-470D-8D9C-E12B1BBF3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F74FA-CDD6-4474-AD3C-53E89C179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5E83F-D47F-4B05-9759-2076FDC00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3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29397E-0490-40D1-8FBC-ACABEA270CEB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372411-3307-49F5-85F9-5AB9F08F0E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39" t="29942" r="37065" b="17690"/>
          <a:stretch/>
        </p:blipFill>
        <p:spPr>
          <a:xfrm>
            <a:off x="4850295" y="769441"/>
            <a:ext cx="7142923" cy="4531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1CABA2-49B5-4752-8D8C-D9D7C3792F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946" t="18246" r="48098" b="28395"/>
          <a:stretch/>
        </p:blipFill>
        <p:spPr>
          <a:xfrm>
            <a:off x="195469" y="769441"/>
            <a:ext cx="4301986" cy="540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1239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24/2/2021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-101364" y="2316163"/>
            <a:ext cx="1239473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Recognise and name 3D shapes- Year 1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Draw 2D shapes- Year 2</a:t>
            </a:r>
          </a:p>
        </p:txBody>
      </p:sp>
    </p:spTree>
    <p:extLst>
      <p:ext uri="{BB962C8B-B14F-4D97-AF65-F5344CB8AC3E}">
        <p14:creationId xmlns:p14="http://schemas.microsoft.com/office/powerpoint/2010/main" val="1730293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E45B40-0E21-4780-BF95-31DC8600BF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37" t="16699" r="9294" b="9449"/>
          <a:stretch/>
        </p:blipFill>
        <p:spPr>
          <a:xfrm>
            <a:off x="2385391" y="0"/>
            <a:ext cx="7421217" cy="506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05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A7117-AD61-42C9-BA97-E904E3B151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80" t="5872" r="27283" b="10263"/>
          <a:stretch/>
        </p:blipFill>
        <p:spPr>
          <a:xfrm>
            <a:off x="2747007" y="0"/>
            <a:ext cx="6697986" cy="574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263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0CDC68-21A5-4E66-AEB8-F278056F55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55" t="4519" r="26902" b="12135"/>
          <a:stretch/>
        </p:blipFill>
        <p:spPr>
          <a:xfrm>
            <a:off x="2557669" y="0"/>
            <a:ext cx="7076661" cy="571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35A852-5D19-4890-B638-DB613A024F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22" t="2248" r="20109" b="13774"/>
          <a:stretch/>
        </p:blipFill>
        <p:spPr>
          <a:xfrm>
            <a:off x="2080591" y="-97717"/>
            <a:ext cx="8030818" cy="5756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439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F8309-A06A-44BA-974D-01D087CD0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74844-E2CB-4FC2-837B-97A940E8F8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325CA2-70E1-42A1-92C8-8F2969E2A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D1B441-23D5-42C7-819C-D87353AC20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33" t="7688" r="22446" b="12134"/>
          <a:stretch/>
        </p:blipFill>
        <p:spPr>
          <a:xfrm>
            <a:off x="2345635" y="9939"/>
            <a:ext cx="7500730" cy="549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391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801E63-49E9-451A-937F-524D425DA5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467" t="17472" r="10924" b="12134"/>
          <a:stretch/>
        </p:blipFill>
        <p:spPr>
          <a:xfrm>
            <a:off x="2584173" y="0"/>
            <a:ext cx="7023653" cy="503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26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3AC3F4-EF02-4F2C-9E64-C4DBED1A27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94" t="24386" r="10815" b="5969"/>
          <a:stretch/>
        </p:blipFill>
        <p:spPr>
          <a:xfrm>
            <a:off x="2597426" y="-3313"/>
            <a:ext cx="6997148" cy="497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935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9DDF-1DA3-43EE-B8DB-7CB2A509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E5C8-DDBE-443D-A99A-58E90F19B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78F4A9-9E72-4177-9C84-166D0A30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47648C0-E344-4170-8724-A40BEB0B7213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C144E6-5A47-4D34-92B3-A910F1DCF8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54" t="19282" r="47990" b="27551"/>
          <a:stretch/>
        </p:blipFill>
        <p:spPr>
          <a:xfrm>
            <a:off x="225287" y="769441"/>
            <a:ext cx="4121426" cy="51417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C45857-57BC-4ADD-ADDC-47A515DE26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185" t="28315" r="36902" b="18536"/>
          <a:stretch/>
        </p:blipFill>
        <p:spPr>
          <a:xfrm>
            <a:off x="4823791" y="769441"/>
            <a:ext cx="7142922" cy="418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5574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25/2/2021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3172764" y="2316163"/>
            <a:ext cx="58464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Sort 3D shapes</a:t>
            </a:r>
          </a:p>
        </p:txBody>
      </p:sp>
    </p:spTree>
    <p:extLst>
      <p:ext uri="{BB962C8B-B14F-4D97-AF65-F5344CB8AC3E}">
        <p14:creationId xmlns:p14="http://schemas.microsoft.com/office/powerpoint/2010/main" val="6441969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7D5342-5B2F-48C4-B701-1E351BD72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06" t="24386" r="24511" b="19116"/>
          <a:stretch/>
        </p:blipFill>
        <p:spPr>
          <a:xfrm>
            <a:off x="2126973" y="0"/>
            <a:ext cx="7938053" cy="496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899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405A-0CA8-47AC-81E5-E64EFB45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8F735-7518-4A48-A30C-8D6793403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D5346-1E2B-414C-9896-20542C6E4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661"/>
          <a:stretch/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0AC2517-9A95-46BB-BB57-8CF6D8446522}"/>
              </a:ext>
            </a:extLst>
          </p:cNvPr>
          <p:cNvSpPr/>
          <p:nvPr/>
        </p:nvSpPr>
        <p:spPr>
          <a:xfrm>
            <a:off x="0" y="954306"/>
            <a:ext cx="5663821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When sorting 3D shapes you can sort them in different ways.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Sort by colour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How many sides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By shape name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If the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 can roll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If you can stack them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165F46-A90E-4DB2-951F-72553C54C0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11" t="24386" r="24402" b="15576"/>
          <a:stretch/>
        </p:blipFill>
        <p:spPr>
          <a:xfrm>
            <a:off x="5804451" y="365124"/>
            <a:ext cx="6149009" cy="496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062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8EA354-5B32-4A5A-96B0-56974CE475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41" t="16699" r="10381" b="12135"/>
          <a:stretch/>
        </p:blipFill>
        <p:spPr>
          <a:xfrm>
            <a:off x="2405269" y="0"/>
            <a:ext cx="7381461" cy="50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861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112C88-A3AB-42F1-9B43-9FD7CC86B2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63" t="49178" r="19401" b="7526"/>
          <a:stretch/>
        </p:blipFill>
        <p:spPr>
          <a:xfrm>
            <a:off x="1954694" y="1945101"/>
            <a:ext cx="8282609" cy="296779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847E99-70BE-42F2-AF28-DAA8E740EBCD}"/>
              </a:ext>
            </a:extLst>
          </p:cNvPr>
          <p:cNvSpPr/>
          <p:nvPr/>
        </p:nvSpPr>
        <p:spPr>
          <a:xfrm>
            <a:off x="268923" y="511661"/>
            <a:ext cx="116541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Which of these shapes could you stack?</a:t>
            </a:r>
          </a:p>
        </p:txBody>
      </p:sp>
    </p:spTree>
    <p:extLst>
      <p:ext uri="{BB962C8B-B14F-4D97-AF65-F5344CB8AC3E}">
        <p14:creationId xmlns:p14="http://schemas.microsoft.com/office/powerpoint/2010/main" val="2594458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27E525-633F-40BB-A726-DC6C61C6AD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098" t="22417" r="24185" b="18535"/>
          <a:stretch/>
        </p:blipFill>
        <p:spPr>
          <a:xfrm>
            <a:off x="728870" y="0"/>
            <a:ext cx="10624930" cy="492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141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C08E1E-4A26-446B-AB10-110E10B9B5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80" t="17085" r="12228" b="16022"/>
          <a:stretch/>
        </p:blipFill>
        <p:spPr>
          <a:xfrm>
            <a:off x="2469367" y="0"/>
            <a:ext cx="7253266" cy="496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41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E06F6B-EFCF-4787-8FDA-8BE96D6344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81" t="18439" r="43315" b="5776"/>
          <a:stretch/>
        </p:blipFill>
        <p:spPr>
          <a:xfrm>
            <a:off x="225288" y="734045"/>
            <a:ext cx="4651514" cy="58177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C476287-6660-4D3C-BCD4-76A616608FD3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66C88D-600C-414B-99AB-515EC64A838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749" t="29265" r="37229" b="17182"/>
          <a:stretch/>
        </p:blipFill>
        <p:spPr>
          <a:xfrm>
            <a:off x="5115339" y="766902"/>
            <a:ext cx="6864627" cy="424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162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26/2/2021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1791784" y="2316163"/>
            <a:ext cx="86084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Patterns using 2D shapes</a:t>
            </a:r>
          </a:p>
        </p:txBody>
      </p:sp>
    </p:spTree>
    <p:extLst>
      <p:ext uri="{BB962C8B-B14F-4D97-AF65-F5344CB8AC3E}">
        <p14:creationId xmlns:p14="http://schemas.microsoft.com/office/powerpoint/2010/main" val="31735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9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4A12E4-4772-4317-9636-F259DCEA55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315" t="22417" r="24294" b="35742"/>
          <a:stretch/>
        </p:blipFill>
        <p:spPr>
          <a:xfrm>
            <a:off x="2060712" y="206446"/>
            <a:ext cx="8070575" cy="517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8656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673B4A9-A8C5-4CE2-8F8C-59EF5015F752}"/>
              </a:ext>
            </a:extLst>
          </p:cNvPr>
          <p:cNvSpPr/>
          <p:nvPr/>
        </p:nvSpPr>
        <p:spPr>
          <a:xfrm>
            <a:off x="2785638" y="104576"/>
            <a:ext cx="6620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What are patterns?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54D430-FEBE-429E-997E-0A8BE38E5B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640" t="7688" r="19946" b="12134"/>
          <a:stretch/>
        </p:blipFill>
        <p:spPr>
          <a:xfrm>
            <a:off x="2352260" y="104576"/>
            <a:ext cx="7487478" cy="549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7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11067C-BCF7-48DC-9964-9E5941514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838395-544C-4D8A-A415-1929EA848D36}"/>
              </a:ext>
            </a:extLst>
          </p:cNvPr>
          <p:cNvSpPr/>
          <p:nvPr/>
        </p:nvSpPr>
        <p:spPr>
          <a:xfrm>
            <a:off x="291548" y="723038"/>
            <a:ext cx="55261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 patterns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happen when a sequence of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shapes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is repeated more than two times. To find a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 pattern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, you need to identify the sequence of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shapes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that is being repeated. To complete a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 pattern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, you need to look at the last known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and then add the next 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shape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 in the sequence</a:t>
            </a:r>
            <a:r>
              <a:rPr lang="en-GB" dirty="0">
                <a:solidFill>
                  <a:srgbClr val="202124"/>
                </a:solidFill>
                <a:latin typeface="arial" panose="020B0604020202020204" pitchFamily="34" charset="0"/>
              </a:rPr>
              <a:t>.</a:t>
            </a:r>
            <a:endParaRPr lang="en-GB" dirty="0"/>
          </a:p>
        </p:txBody>
      </p:sp>
      <p:pic>
        <p:nvPicPr>
          <p:cNvPr id="2050" name="Picture 2" descr="Image result for shape pattern">
            <a:extLst>
              <a:ext uri="{FF2B5EF4-FFF2-40B4-BE49-F238E27FC236}">
                <a16:creationId xmlns:a16="http://schemas.microsoft.com/office/drawing/2014/main" id="{94A86135-91BD-41EF-ACAD-450A7ECF0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521" y="961577"/>
            <a:ext cx="5671931" cy="382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855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9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BBB59A-A473-4CD6-AFE3-63F0FC26E8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576" t="16892" r="15598" b="24335"/>
          <a:stretch/>
        </p:blipFill>
        <p:spPr>
          <a:xfrm>
            <a:off x="2348119" y="198782"/>
            <a:ext cx="7495761" cy="517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392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8D7A13-89A8-4A1E-A44A-7C19F69E13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50" r="19728" b="12134"/>
          <a:stretch/>
        </p:blipFill>
        <p:spPr>
          <a:xfrm>
            <a:off x="2040834" y="0"/>
            <a:ext cx="8110332" cy="602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35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D93A77-D82C-4F0C-B18C-7F13526B29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76" t="16699" r="18316" b="30909"/>
          <a:stretch/>
        </p:blipFill>
        <p:spPr>
          <a:xfrm>
            <a:off x="2007704" y="0"/>
            <a:ext cx="8176592" cy="500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848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1E9FC9-BD89-4521-995D-B221F41EC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185" t="42412" r="18316" b="5582"/>
          <a:stretch/>
        </p:blipFill>
        <p:spPr>
          <a:xfrm>
            <a:off x="2060713" y="0"/>
            <a:ext cx="8070574" cy="495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350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7C13-F933-44AB-B193-ED748F87C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F5542-CE9E-409D-B8E2-0BA3B3CDC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0CD746-136A-436B-BB90-68110B4B0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1EC1E4-91C7-4DB6-B37E-5B8F6B0E6A05}"/>
              </a:ext>
            </a:extLst>
          </p:cNvPr>
          <p:cNvSpPr/>
          <p:nvPr/>
        </p:nvSpPr>
        <p:spPr>
          <a:xfrm>
            <a:off x="1144966" y="0"/>
            <a:ext cx="9902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These are the worksheets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399266-C71E-4FE6-9524-BD9AA5933C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94" t="27744" r="36902" b="17569"/>
          <a:stretch/>
        </p:blipFill>
        <p:spPr>
          <a:xfrm>
            <a:off x="5685183" y="769441"/>
            <a:ext cx="5975383" cy="41073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6A9E4C-A03B-4098-9FE8-931CEF2F60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000" t="19338" r="47935" b="28282"/>
          <a:stretch/>
        </p:blipFill>
        <p:spPr>
          <a:xfrm>
            <a:off x="531434" y="769441"/>
            <a:ext cx="4315549" cy="572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506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356</Words>
  <Application>Microsoft Office PowerPoint</Application>
  <PresentationFormat>Widescreen</PresentationFormat>
  <Paragraphs>52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</vt:lpstr>
      <vt:lpstr>Calibri</vt:lpstr>
      <vt:lpstr>Calibri Light</vt:lpstr>
      <vt:lpstr>Cambria Math</vt:lpstr>
      <vt:lpstr>Comic Sans MS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37</cp:revision>
  <dcterms:created xsi:type="dcterms:W3CDTF">2021-01-30T17:36:06Z</dcterms:created>
  <dcterms:modified xsi:type="dcterms:W3CDTF">2021-02-20T14:06:38Z</dcterms:modified>
</cp:coreProperties>
</file>