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99"/>
    <a:srgbClr val="9966FF"/>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3A2434-5494-491F-AE28-5C5C5CB292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3B9CA864-E4E9-43AB-AE78-3E76B18D80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86295789-0CBE-416D-88F6-36A1B238BF27}"/>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xmlns="" id="{C3A6AAA3-7004-4DB6-8FBE-7E1548E05E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A1D6DF5-0047-439E-9C08-13222465E97E}"/>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666003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753B98-DDBB-46DC-A588-CA94D162FE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C5ED201-F686-4B8B-9C0E-B407B569D1D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8333210-D623-4220-A5D4-C37FB57BA301}"/>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xmlns="" id="{A4130FDE-145A-49C1-89C9-D3B9460892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8E7E7EA-165B-4108-9A04-8D0845FD89FC}"/>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680917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9C1386-803B-4FEE-8277-67DF8CF96B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49F317BC-A878-43D3-BDE8-51711DB623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BC8628E-C61A-40DF-AB27-761A655F0798}"/>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xmlns="" id="{27FF2D2D-C65E-4556-8EA5-9C8EC86A6C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D1D63E8-E5F4-4332-9099-DA3AE8F06B6B}"/>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310997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9C05F8-619B-4495-9BA2-D73FB8971F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3EA24C5-B4AA-4BA7-A2B7-70378B026CC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A1DCC8AE-25CF-4C37-97E6-564DDC04214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03A22756-F3D2-46FF-BAE0-C077A7BB475A}"/>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6" name="Footer Placeholder 5">
            <a:extLst>
              <a:ext uri="{FF2B5EF4-FFF2-40B4-BE49-F238E27FC236}">
                <a16:creationId xmlns:a16="http://schemas.microsoft.com/office/drawing/2014/main" xmlns="" id="{56471E0C-BDCD-43D6-8DF6-CABB20F426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59681A8-0EC4-4CBF-9B6C-7822883BB477}"/>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966460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279C78-2F83-4A9D-B1D1-6F08C52AFE3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52F42016-99F5-4D95-8DCE-8E8DA7459F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8312595E-897F-4ACD-8C64-003BE30AC99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7B2CEE63-AF56-4537-AA29-8B33095C80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6262418A-35D2-4793-890F-5571B306425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2B57AD0E-B497-4A6D-A8FA-51D5E8758E37}"/>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8" name="Footer Placeholder 7">
            <a:extLst>
              <a:ext uri="{FF2B5EF4-FFF2-40B4-BE49-F238E27FC236}">
                <a16:creationId xmlns:a16="http://schemas.microsoft.com/office/drawing/2014/main" xmlns="" id="{BAD2C217-BC34-43F2-8B05-4F440A89D4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7A941F35-E07C-4BA5-BE68-0B72EDD22F07}"/>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416806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7E2B3A-2572-495A-9092-9056C80531D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67FEF358-81F2-47E1-B150-2F117799D320}"/>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4" name="Footer Placeholder 3">
            <a:extLst>
              <a:ext uri="{FF2B5EF4-FFF2-40B4-BE49-F238E27FC236}">
                <a16:creationId xmlns:a16="http://schemas.microsoft.com/office/drawing/2014/main" xmlns="" id="{A639633F-1376-4222-AF0F-A3F19F26E01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AA114EDF-F26C-4AB4-B72F-0463649B3D13}"/>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3609249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1E7956-FC57-47D4-B02F-28E41F1BBA61}"/>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3" name="Footer Placeholder 2">
            <a:extLst>
              <a:ext uri="{FF2B5EF4-FFF2-40B4-BE49-F238E27FC236}">
                <a16:creationId xmlns:a16="http://schemas.microsoft.com/office/drawing/2014/main" xmlns="" id="{A23DC083-82FF-453A-998B-E6212F00B3F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6E20647D-C856-41E3-B38E-897E91325C30}"/>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187697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E96569F-CFF2-47C1-949D-1896F91358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7EB236A-3DEB-4AB8-908E-D5D1928FEE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DEAEFEB4-19F2-4AE6-83C8-8C326B6426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5BCDCE90-F5C6-4CB1-9D83-48C546D5DC42}"/>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6" name="Footer Placeholder 5">
            <a:extLst>
              <a:ext uri="{FF2B5EF4-FFF2-40B4-BE49-F238E27FC236}">
                <a16:creationId xmlns:a16="http://schemas.microsoft.com/office/drawing/2014/main" xmlns="" id="{C05C5404-D27A-461E-812B-94A09BFD6D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6D46A1A-14C8-4BA2-8E17-B0EDEE29444A}"/>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922627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EF3560-95B4-4CD4-8D8C-780EDC8E49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9D7C59E8-B264-43FD-A81E-16FC85A193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E856745A-6BEF-46E2-A5CC-FC1082F0B2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630EE09B-6AF0-4B96-8F85-6BA59C0FDECE}"/>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6" name="Footer Placeholder 5">
            <a:extLst>
              <a:ext uri="{FF2B5EF4-FFF2-40B4-BE49-F238E27FC236}">
                <a16:creationId xmlns:a16="http://schemas.microsoft.com/office/drawing/2014/main" xmlns="" id="{E9347ACF-85BC-4B72-B589-BA47DEFD61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563F2CF-1E10-45D3-A8F1-757742710255}"/>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3590633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F6292D-A744-4717-B7F3-CE01AE8D4D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7B38464E-9F00-4301-9CCF-BD4EF5563DE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13941DC-86DB-4E9F-B91E-22A4267A5052}"/>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xmlns="" id="{FED6FBD7-D86E-45A6-8589-35EB61AC8F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81581AD-2724-47E0-AFCF-B6F3587D163E}"/>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699332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E5D467E-4A63-4A80-A09C-C3CA5D9546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89A8CB51-8FFA-4491-B32C-647FF537ED2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2C2635D-8466-43DC-AC31-250147005123}"/>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xmlns="" id="{7DD925B8-80C9-4E79-8515-097859B172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652EA94-2575-4534-9F97-323B84BB7227}"/>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878955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9A1ABBF-BBDE-4A87-865B-88B5C07BE0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7D9F613-6FB6-4EB6-B801-2AE4979B10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F15ADCE8-C905-47BB-86AB-47A82BAA03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xmlns="" id="{6A25FC35-B553-4668-8978-BF79AB3887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67573042-624D-4A57-A4FE-5F30EF9C23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F2E9B0-A122-4F32-A8F3-AAFCEDABF82E}" type="slidenum">
              <a:rPr lang="en-GB" smtClean="0"/>
              <a:t>‹#›</a:t>
            </a:fld>
            <a:endParaRPr lang="en-GB"/>
          </a:p>
        </p:txBody>
      </p:sp>
    </p:spTree>
    <p:extLst>
      <p:ext uri="{BB962C8B-B14F-4D97-AF65-F5344CB8AC3E}">
        <p14:creationId xmlns:p14="http://schemas.microsoft.com/office/powerpoint/2010/main" val="37856525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UmrUV8v-KQg"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5.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xmlns=""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4EF4E430-622E-407E-B89B-E3CCB0CC9E2B}"/>
              </a:ext>
            </a:extLst>
          </p:cNvPr>
          <p:cNvSpPr>
            <a:spLocks noGrp="1"/>
          </p:cNvSpPr>
          <p:nvPr>
            <p:ph type="ctrTitle"/>
          </p:nvPr>
        </p:nvSpPr>
        <p:spPr>
          <a:xfrm>
            <a:off x="1524000" y="424069"/>
            <a:ext cx="9144000" cy="1018554"/>
          </a:xfrm>
        </p:spPr>
        <p:txBody>
          <a:bodyPr/>
          <a:lstStyle/>
          <a:p>
            <a:r>
              <a:rPr lang="en-GB" u="sng" dirty="0">
                <a:latin typeface="Comic Sans MS" panose="030F0702030302020204" pitchFamily="66" charset="0"/>
              </a:rPr>
              <a:t>Friday 5</a:t>
            </a:r>
            <a:r>
              <a:rPr lang="en-GB" u="sng" baseline="30000" dirty="0">
                <a:latin typeface="Comic Sans MS" panose="030F0702030302020204" pitchFamily="66" charset="0"/>
              </a:rPr>
              <a:t>th</a:t>
            </a:r>
            <a:r>
              <a:rPr lang="en-GB" u="sng" dirty="0">
                <a:latin typeface="Comic Sans MS" panose="030F0702030302020204" pitchFamily="66" charset="0"/>
              </a:rPr>
              <a:t> February 2021</a:t>
            </a:r>
          </a:p>
        </p:txBody>
      </p:sp>
      <p:sp>
        <p:nvSpPr>
          <p:cNvPr id="3" name="Subtitle 2">
            <a:extLst>
              <a:ext uri="{FF2B5EF4-FFF2-40B4-BE49-F238E27FC236}">
                <a16:creationId xmlns:a16="http://schemas.microsoft.com/office/drawing/2014/main" xmlns="" id="{0B66F230-7D9E-422A-9F1E-9C28E8098462}"/>
              </a:ext>
            </a:extLst>
          </p:cNvPr>
          <p:cNvSpPr>
            <a:spLocks noGrp="1"/>
          </p:cNvSpPr>
          <p:nvPr>
            <p:ph type="subTitle" idx="1"/>
          </p:nvPr>
        </p:nvSpPr>
        <p:spPr>
          <a:xfrm>
            <a:off x="987287" y="3177968"/>
            <a:ext cx="10217426" cy="1655762"/>
          </a:xfrm>
        </p:spPr>
        <p:txBody>
          <a:bodyPr>
            <a:normAutofit/>
          </a:bodyPr>
          <a:lstStyle/>
          <a:p>
            <a:r>
              <a:rPr lang="en-GB" sz="6000" dirty="0">
                <a:latin typeface="Comic Sans MS" panose="030F0702030302020204" pitchFamily="66" charset="0"/>
              </a:rPr>
              <a:t>PSHE: Mental Health Week</a:t>
            </a:r>
          </a:p>
        </p:txBody>
      </p:sp>
    </p:spTree>
    <p:extLst>
      <p:ext uri="{BB962C8B-B14F-4D97-AF65-F5344CB8AC3E}">
        <p14:creationId xmlns:p14="http://schemas.microsoft.com/office/powerpoint/2010/main" val="32163527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xmlns=""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4EF4E430-622E-407E-B89B-E3CCB0CC9E2B}"/>
              </a:ext>
            </a:extLst>
          </p:cNvPr>
          <p:cNvSpPr>
            <a:spLocks noGrp="1"/>
          </p:cNvSpPr>
          <p:nvPr>
            <p:ph type="ctrTitle"/>
          </p:nvPr>
        </p:nvSpPr>
        <p:spPr>
          <a:xfrm>
            <a:off x="1524000" y="583096"/>
            <a:ext cx="9144000" cy="727006"/>
          </a:xfrm>
        </p:spPr>
        <p:txBody>
          <a:bodyPr>
            <a:noAutofit/>
          </a:bodyPr>
          <a:lstStyle/>
          <a:p>
            <a:r>
              <a:rPr lang="en-GB" dirty="0">
                <a:latin typeface="Comic Sans MS" panose="030F0702030302020204" pitchFamily="66" charset="0"/>
              </a:rPr>
              <a:t>What is mental health?</a:t>
            </a:r>
          </a:p>
        </p:txBody>
      </p:sp>
      <p:sp>
        <p:nvSpPr>
          <p:cNvPr id="3" name="Subtitle 2">
            <a:extLst>
              <a:ext uri="{FF2B5EF4-FFF2-40B4-BE49-F238E27FC236}">
                <a16:creationId xmlns:a16="http://schemas.microsoft.com/office/drawing/2014/main" xmlns="" id="{0B66F230-7D9E-422A-9F1E-9C28E8098462}"/>
              </a:ext>
            </a:extLst>
          </p:cNvPr>
          <p:cNvSpPr>
            <a:spLocks noGrp="1"/>
          </p:cNvSpPr>
          <p:nvPr>
            <p:ph type="subTitle" idx="1"/>
          </p:nvPr>
        </p:nvSpPr>
        <p:spPr>
          <a:xfrm>
            <a:off x="510209" y="1773238"/>
            <a:ext cx="11171582" cy="2639736"/>
          </a:xfrm>
        </p:spPr>
        <p:txBody>
          <a:bodyPr>
            <a:normAutofit/>
          </a:bodyPr>
          <a:lstStyle/>
          <a:p>
            <a:r>
              <a:rPr lang="en-GB" sz="3200" dirty="0">
                <a:latin typeface="Comic Sans MS" panose="030F0702030302020204" pitchFamily="66" charset="0"/>
              </a:rPr>
              <a:t>Mental health is the way children think or feel about themselves and the world around them. It’s related to how children cope with life’s challenges and stresses.</a:t>
            </a:r>
          </a:p>
        </p:txBody>
      </p:sp>
      <p:pic>
        <p:nvPicPr>
          <p:cNvPr id="7170" name="Picture 2" descr="Mental Health Conditions Seen in Childhood | NAMI: National Alliance on Mental  Illness">
            <a:extLst>
              <a:ext uri="{FF2B5EF4-FFF2-40B4-BE49-F238E27FC236}">
                <a16:creationId xmlns:a16="http://schemas.microsoft.com/office/drawing/2014/main" xmlns="" id="{FA261375-1DE6-4F8A-8C29-8ABE6DC18F6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14750" y="3429000"/>
            <a:ext cx="4762500" cy="318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1502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xmlns=""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4EF4E430-622E-407E-B89B-E3CCB0CC9E2B}"/>
              </a:ext>
            </a:extLst>
          </p:cNvPr>
          <p:cNvSpPr>
            <a:spLocks noGrp="1"/>
          </p:cNvSpPr>
          <p:nvPr>
            <p:ph type="ctrTitle"/>
          </p:nvPr>
        </p:nvSpPr>
        <p:spPr>
          <a:xfrm>
            <a:off x="1172817" y="168206"/>
            <a:ext cx="9846365" cy="2387600"/>
          </a:xfrm>
        </p:spPr>
        <p:txBody>
          <a:bodyPr>
            <a:normAutofit fontScale="90000"/>
          </a:bodyPr>
          <a:lstStyle/>
          <a:p>
            <a:r>
              <a:rPr lang="en-GB" dirty="0">
                <a:latin typeface="Comic Sans MS" panose="030F0702030302020204" pitchFamily="66" charset="0"/>
              </a:rPr>
              <a:t>Watch this animated version of the story ‘Lucy’s Blue Day</a:t>
            </a:r>
            <a:r>
              <a:rPr lang="en-GB" dirty="0"/>
              <a:t>’</a:t>
            </a:r>
          </a:p>
        </p:txBody>
      </p:sp>
      <p:sp>
        <p:nvSpPr>
          <p:cNvPr id="3" name="Subtitle 2">
            <a:extLst>
              <a:ext uri="{FF2B5EF4-FFF2-40B4-BE49-F238E27FC236}">
                <a16:creationId xmlns:a16="http://schemas.microsoft.com/office/drawing/2014/main" xmlns="" id="{0B66F230-7D9E-422A-9F1E-9C28E8098462}"/>
              </a:ext>
            </a:extLst>
          </p:cNvPr>
          <p:cNvSpPr>
            <a:spLocks noGrp="1"/>
          </p:cNvSpPr>
          <p:nvPr>
            <p:ph type="subTitle" idx="1"/>
          </p:nvPr>
        </p:nvSpPr>
        <p:spPr/>
        <p:txBody>
          <a:bodyPr/>
          <a:lstStyle/>
          <a:p>
            <a:r>
              <a:rPr lang="en-GB" sz="4000" dirty="0">
                <a:latin typeface="Comic Sans MS" panose="030F0702030302020204" pitchFamily="66" charset="0"/>
                <a:hlinkClick r:id="rId3"/>
              </a:rPr>
              <a:t>https://www.youtube.com/watch?v=UmrUV8v-KQg</a:t>
            </a:r>
            <a:endParaRPr lang="en-GB" sz="40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1202041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xmlns=""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4EF4E430-622E-407E-B89B-E3CCB0CC9E2B}"/>
              </a:ext>
            </a:extLst>
          </p:cNvPr>
          <p:cNvSpPr>
            <a:spLocks noGrp="1"/>
          </p:cNvSpPr>
          <p:nvPr>
            <p:ph type="ctrTitle"/>
          </p:nvPr>
        </p:nvSpPr>
        <p:spPr>
          <a:xfrm>
            <a:off x="596347" y="2235200"/>
            <a:ext cx="10999305" cy="2387600"/>
          </a:xfrm>
        </p:spPr>
        <p:txBody>
          <a:bodyPr>
            <a:noAutofit/>
          </a:bodyPr>
          <a:lstStyle/>
          <a:p>
            <a:pPr algn="just"/>
            <a:r>
              <a:rPr lang="en-GB" sz="2800" dirty="0">
                <a:latin typeface="Comic Sans MS" panose="030F0702030302020204" pitchFamily="66" charset="0"/>
              </a:rPr>
              <a:t>In the story ‘Lucy’s Blue Day’ Lucy goes through lots of different emotions. When her hair turns blue she is sad but she doesn’t know how to talk about it. Later she meets a boy who also has blue hair they feel comfortable saying they are sad which then gives Lucy the courage to talk to her parents.</a:t>
            </a:r>
            <a:br>
              <a:rPr lang="en-GB" sz="2800" dirty="0">
                <a:latin typeface="Comic Sans MS" panose="030F0702030302020204" pitchFamily="66" charset="0"/>
              </a:rPr>
            </a:br>
            <a:r>
              <a:rPr lang="en-GB" sz="2800" dirty="0">
                <a:latin typeface="Comic Sans MS" panose="030F0702030302020204" pitchFamily="66" charset="0"/>
              </a:rPr>
              <a:t> </a:t>
            </a:r>
            <a:br>
              <a:rPr lang="en-GB" sz="2800" dirty="0">
                <a:latin typeface="Comic Sans MS" panose="030F0702030302020204" pitchFamily="66" charset="0"/>
              </a:rPr>
            </a:br>
            <a:r>
              <a:rPr lang="en-GB" sz="2800" dirty="0">
                <a:latin typeface="Comic Sans MS" panose="030F0702030302020204" pitchFamily="66" charset="0"/>
              </a:rPr>
              <a:t>Lucy learns that no matter how she is feeling it is important to talk to those you trust e.g. parents about how you are feeling and they will help you to understand why you feel this way and what you can do to change how you are feeling. </a:t>
            </a:r>
          </a:p>
        </p:txBody>
      </p:sp>
      <p:pic>
        <p:nvPicPr>
          <p:cNvPr id="5122" name="Picture 2" descr="Lucy's Blue Day - A Children's Mental Health Animated Short - YouTube">
            <a:extLst>
              <a:ext uri="{FF2B5EF4-FFF2-40B4-BE49-F238E27FC236}">
                <a16:creationId xmlns:a16="http://schemas.microsoft.com/office/drawing/2014/main" xmlns="" id="{675B11D8-1602-4EB9-8B91-2099E71DCEC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74765" y="4788106"/>
            <a:ext cx="3385930" cy="2069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555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xmlns=""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4EF4E430-622E-407E-B89B-E3CCB0CC9E2B}"/>
              </a:ext>
            </a:extLst>
          </p:cNvPr>
          <p:cNvSpPr>
            <a:spLocks noGrp="1"/>
          </p:cNvSpPr>
          <p:nvPr>
            <p:ph type="ctrTitle"/>
          </p:nvPr>
        </p:nvSpPr>
        <p:spPr>
          <a:xfrm>
            <a:off x="1007165" y="2618408"/>
            <a:ext cx="10177670" cy="2387600"/>
          </a:xfrm>
        </p:spPr>
        <p:txBody>
          <a:bodyPr>
            <a:noAutofit/>
          </a:bodyPr>
          <a:lstStyle/>
          <a:p>
            <a:r>
              <a:rPr lang="en-GB" sz="4800" dirty="0">
                <a:latin typeface="Comic Sans MS" panose="030F0702030302020204" pitchFamily="66" charset="0"/>
              </a:rPr>
              <a:t>Talk to your grown up about how you are feeling now and if you know why you are feeling this way.</a:t>
            </a:r>
            <a:br>
              <a:rPr lang="en-GB" sz="4800" dirty="0">
                <a:latin typeface="Comic Sans MS" panose="030F0702030302020204" pitchFamily="66" charset="0"/>
              </a:rPr>
            </a:br>
            <a:r>
              <a:rPr lang="en-GB" sz="4800" dirty="0">
                <a:latin typeface="Comic Sans MS" panose="030F0702030302020204" pitchFamily="66" charset="0"/>
              </a:rPr>
              <a:t/>
            </a:r>
            <a:br>
              <a:rPr lang="en-GB" sz="4800" dirty="0">
                <a:latin typeface="Comic Sans MS" panose="030F0702030302020204" pitchFamily="66" charset="0"/>
              </a:rPr>
            </a:br>
            <a:r>
              <a:rPr lang="en-GB" sz="4800" dirty="0">
                <a:latin typeface="Comic Sans MS" panose="030F0702030302020204" pitchFamily="66" charset="0"/>
              </a:rPr>
              <a:t>Remember it is good to share your emotions and feelings.</a:t>
            </a:r>
          </a:p>
        </p:txBody>
      </p:sp>
    </p:spTree>
    <p:extLst>
      <p:ext uri="{BB962C8B-B14F-4D97-AF65-F5344CB8AC3E}">
        <p14:creationId xmlns:p14="http://schemas.microsoft.com/office/powerpoint/2010/main" val="2354600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xmlns=""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4EF4E430-622E-407E-B89B-E3CCB0CC9E2B}"/>
              </a:ext>
            </a:extLst>
          </p:cNvPr>
          <p:cNvSpPr>
            <a:spLocks noGrp="1"/>
          </p:cNvSpPr>
          <p:nvPr>
            <p:ph type="ctrTitle"/>
          </p:nvPr>
        </p:nvSpPr>
        <p:spPr>
          <a:xfrm>
            <a:off x="1524000" y="0"/>
            <a:ext cx="9144000" cy="1137824"/>
          </a:xfrm>
        </p:spPr>
        <p:txBody>
          <a:bodyPr/>
          <a:lstStyle/>
          <a:p>
            <a:r>
              <a:rPr lang="en-GB" u="sng" dirty="0">
                <a:latin typeface="Comic Sans MS" panose="030F0702030302020204" pitchFamily="66" charset="0"/>
              </a:rPr>
              <a:t>Your Task:</a:t>
            </a:r>
          </a:p>
        </p:txBody>
      </p:sp>
      <p:sp>
        <p:nvSpPr>
          <p:cNvPr id="3" name="Subtitle 2">
            <a:extLst>
              <a:ext uri="{FF2B5EF4-FFF2-40B4-BE49-F238E27FC236}">
                <a16:creationId xmlns:a16="http://schemas.microsoft.com/office/drawing/2014/main" xmlns="" id="{0B66F230-7D9E-422A-9F1E-9C28E8098462}"/>
              </a:ext>
            </a:extLst>
          </p:cNvPr>
          <p:cNvSpPr>
            <a:spLocks noGrp="1"/>
          </p:cNvSpPr>
          <p:nvPr>
            <p:ph type="subTitle" idx="1"/>
          </p:nvPr>
        </p:nvSpPr>
        <p:spPr>
          <a:xfrm>
            <a:off x="1007165" y="1469127"/>
            <a:ext cx="10177670" cy="5170211"/>
          </a:xfrm>
        </p:spPr>
        <p:txBody>
          <a:bodyPr>
            <a:normAutofit fontScale="85000" lnSpcReduction="20000"/>
          </a:bodyPr>
          <a:lstStyle/>
          <a:p>
            <a:r>
              <a:rPr lang="en-GB" sz="3200" dirty="0">
                <a:latin typeface="Comic Sans MS" panose="030F0702030302020204" pitchFamily="66" charset="0"/>
              </a:rPr>
              <a:t>Create your own self care toolkit.</a:t>
            </a:r>
          </a:p>
          <a:p>
            <a:r>
              <a:rPr lang="en-GB" sz="3200" dirty="0">
                <a:latin typeface="Comic Sans MS" panose="030F0702030302020204" pitchFamily="66" charset="0"/>
              </a:rPr>
              <a:t>In your tool kit should be some ideas to show;</a:t>
            </a:r>
          </a:p>
          <a:p>
            <a:endParaRPr lang="en-GB" sz="3200" dirty="0">
              <a:latin typeface="Comic Sans MS" panose="030F0702030302020204" pitchFamily="66" charset="0"/>
            </a:endParaRPr>
          </a:p>
          <a:p>
            <a:pPr marL="342900" indent="-342900">
              <a:buFont typeface="Arial" panose="020B0604020202020204" pitchFamily="34" charset="0"/>
              <a:buChar char="•"/>
            </a:pPr>
            <a:r>
              <a:rPr lang="en-GB" sz="3200" dirty="0">
                <a:latin typeface="Comic Sans MS" panose="030F0702030302020204" pitchFamily="66" charset="0"/>
              </a:rPr>
              <a:t>What makes your brain happy, what you can do to support your brain.</a:t>
            </a:r>
          </a:p>
          <a:p>
            <a:pPr marL="342900" indent="-342900">
              <a:buFont typeface="Arial" panose="020B0604020202020204" pitchFamily="34" charset="0"/>
              <a:buChar char="•"/>
            </a:pPr>
            <a:endParaRPr lang="en-GB" sz="3200" dirty="0">
              <a:latin typeface="Comic Sans MS" panose="030F0702030302020204" pitchFamily="66" charset="0"/>
            </a:endParaRPr>
          </a:p>
          <a:p>
            <a:pPr marL="342900" indent="-342900">
              <a:buFont typeface="Arial" panose="020B0604020202020204" pitchFamily="34" charset="0"/>
              <a:buChar char="•"/>
            </a:pPr>
            <a:r>
              <a:rPr lang="en-GB" sz="3200" dirty="0">
                <a:latin typeface="Comic Sans MS" panose="030F0702030302020204" pitchFamily="66" charset="0"/>
              </a:rPr>
              <a:t>What makes your heart feel happy.</a:t>
            </a:r>
          </a:p>
          <a:p>
            <a:pPr marL="342900" indent="-342900">
              <a:buFont typeface="Arial" panose="020B0604020202020204" pitchFamily="34" charset="0"/>
              <a:buChar char="•"/>
            </a:pPr>
            <a:endParaRPr lang="en-GB" sz="3200" dirty="0">
              <a:latin typeface="Comic Sans MS" panose="030F0702030302020204" pitchFamily="66" charset="0"/>
            </a:endParaRPr>
          </a:p>
          <a:p>
            <a:pPr marL="342900" indent="-342900">
              <a:buFont typeface="Arial" panose="020B0604020202020204" pitchFamily="34" charset="0"/>
              <a:buChar char="•"/>
            </a:pPr>
            <a:r>
              <a:rPr lang="en-GB" sz="3200" dirty="0">
                <a:latin typeface="Comic Sans MS" panose="030F0702030302020204" pitchFamily="66" charset="0"/>
              </a:rPr>
              <a:t>What makes your body happy.</a:t>
            </a:r>
          </a:p>
          <a:p>
            <a:pPr marL="342900" indent="-3429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You can then keep this toolkit safe and look at it anytime you are feeling down or want to reflect on your emotions.</a:t>
            </a:r>
          </a:p>
          <a:p>
            <a:pPr marL="342900" indent="-342900">
              <a:buFont typeface="Arial" panose="020B0604020202020204" pitchFamily="34" charset="0"/>
              <a:buChar char="•"/>
            </a:pPr>
            <a:endParaRPr lang="en-GB" sz="3200" dirty="0">
              <a:latin typeface="Comic Sans MS" panose="030F0702030302020204" pitchFamily="66" charset="0"/>
            </a:endParaRPr>
          </a:p>
          <a:p>
            <a:pPr marL="342900" indent="-342900">
              <a:buFont typeface="Arial" panose="020B0604020202020204" pitchFamily="34" charset="0"/>
              <a:buChar char="•"/>
            </a:pPr>
            <a:endParaRPr lang="en-GB" sz="3200" dirty="0">
              <a:latin typeface="Comic Sans MS" panose="030F0702030302020204" pitchFamily="66" charset="0"/>
            </a:endParaRPr>
          </a:p>
          <a:p>
            <a:endParaRPr lang="en-GB" dirty="0"/>
          </a:p>
        </p:txBody>
      </p:sp>
      <p:pic>
        <p:nvPicPr>
          <p:cNvPr id="5" name="Picture 4">
            <a:extLst>
              <a:ext uri="{FF2B5EF4-FFF2-40B4-BE49-F238E27FC236}">
                <a16:creationId xmlns:a16="http://schemas.microsoft.com/office/drawing/2014/main" xmlns="" id="{E4269C7E-9974-412A-B9C6-1336BD2C2CB7}"/>
              </a:ext>
            </a:extLst>
          </p:cNvPr>
          <p:cNvPicPr>
            <a:picLocks noChangeAspect="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artisticPaintStrokes/>
                    </a14:imgEffect>
                  </a14:imgLayer>
                </a14:imgProps>
              </a:ext>
            </a:extLst>
          </a:blip>
          <a:stretch>
            <a:fillRect/>
          </a:stretch>
        </p:blipFill>
        <p:spPr>
          <a:xfrm flipH="1">
            <a:off x="7434470" y="2973052"/>
            <a:ext cx="1043861" cy="707739"/>
          </a:xfrm>
          <a:prstGeom prst="rect">
            <a:avLst/>
          </a:prstGeom>
        </p:spPr>
      </p:pic>
      <p:pic>
        <p:nvPicPr>
          <p:cNvPr id="6" name="Picture 5">
            <a:extLst>
              <a:ext uri="{FF2B5EF4-FFF2-40B4-BE49-F238E27FC236}">
                <a16:creationId xmlns:a16="http://schemas.microsoft.com/office/drawing/2014/main" xmlns="" id="{0B0B21E3-106B-44D8-BB1F-F0E53CEC04E3}"/>
              </a:ext>
            </a:extLst>
          </p:cNvPr>
          <p:cNvPicPr>
            <a:picLocks noChangeAspect="1"/>
          </p:cNvPicPr>
          <p:nvPr/>
        </p:nvPicPr>
        <p:blipFill>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artisticPaintStrokes/>
                    </a14:imgEffect>
                  </a14:imgLayer>
                </a14:imgProps>
              </a:ext>
            </a:extLst>
          </a:blip>
          <a:stretch>
            <a:fillRect/>
          </a:stretch>
        </p:blipFill>
        <p:spPr>
          <a:xfrm>
            <a:off x="9341629" y="3680791"/>
            <a:ext cx="843520" cy="722691"/>
          </a:xfrm>
          <a:prstGeom prst="rect">
            <a:avLst/>
          </a:prstGeom>
        </p:spPr>
      </p:pic>
      <p:pic>
        <p:nvPicPr>
          <p:cNvPr id="7" name="Picture 6">
            <a:extLst>
              <a:ext uri="{FF2B5EF4-FFF2-40B4-BE49-F238E27FC236}">
                <a16:creationId xmlns:a16="http://schemas.microsoft.com/office/drawing/2014/main" xmlns="" id="{F10ED881-8EB4-4527-B96D-420122581B6B}"/>
              </a:ext>
            </a:extLst>
          </p:cNvPr>
          <p:cNvPicPr>
            <a:picLocks noChangeAspect="1"/>
          </p:cNvPicPr>
          <p:nvPr/>
        </p:nvPicPr>
        <p:blipFill>
          <a:blip r:embed="rId7">
            <a:clrChange>
              <a:clrFrom>
                <a:srgbClr val="FEFEFE"/>
              </a:clrFrom>
              <a:clrTo>
                <a:srgbClr val="FEFEFE">
                  <a:alpha val="0"/>
                </a:srgbClr>
              </a:clrTo>
            </a:clrChange>
            <a:extLst>
              <a:ext uri="{BEBA8EAE-BF5A-486C-A8C5-ECC9F3942E4B}">
                <a14:imgProps xmlns:a14="http://schemas.microsoft.com/office/drawing/2010/main">
                  <a14:imgLayer r:embed="rId8">
                    <a14:imgEffect>
                      <a14:artisticPaintStrokes/>
                    </a14:imgEffect>
                  </a14:imgLayer>
                </a14:imgProps>
              </a:ext>
            </a:extLst>
          </a:blip>
          <a:stretch>
            <a:fillRect/>
          </a:stretch>
        </p:blipFill>
        <p:spPr>
          <a:xfrm rot="16200000">
            <a:off x="8639735" y="4455283"/>
            <a:ext cx="897290" cy="735569"/>
          </a:xfrm>
          <a:prstGeom prst="rect">
            <a:avLst/>
          </a:prstGeom>
        </p:spPr>
      </p:pic>
    </p:spTree>
    <p:extLst>
      <p:ext uri="{BB962C8B-B14F-4D97-AF65-F5344CB8AC3E}">
        <p14:creationId xmlns:p14="http://schemas.microsoft.com/office/powerpoint/2010/main" val="279666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754FA0D9-A429-4B21-91B9-12CA155776A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499007" y="2756580"/>
            <a:ext cx="3635288" cy="3114557"/>
          </a:xfrm>
          <a:prstGeom prst="rect">
            <a:avLst/>
          </a:prstGeom>
        </p:spPr>
      </p:pic>
      <p:pic>
        <p:nvPicPr>
          <p:cNvPr id="8" name="Picture 7">
            <a:extLst>
              <a:ext uri="{FF2B5EF4-FFF2-40B4-BE49-F238E27FC236}">
                <a16:creationId xmlns:a16="http://schemas.microsoft.com/office/drawing/2014/main" xmlns="" id="{7974119D-D9D1-413F-B52C-565202D2C292}"/>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0" y="763858"/>
            <a:ext cx="3873438" cy="2626194"/>
          </a:xfrm>
          <a:prstGeom prst="rect">
            <a:avLst/>
          </a:prstGeom>
        </p:spPr>
      </p:pic>
      <p:pic>
        <p:nvPicPr>
          <p:cNvPr id="7" name="Picture 6">
            <a:extLst>
              <a:ext uri="{FF2B5EF4-FFF2-40B4-BE49-F238E27FC236}">
                <a16:creationId xmlns:a16="http://schemas.microsoft.com/office/drawing/2014/main" xmlns="" id="{C1B0A170-693D-4BB4-970C-C1610C9A96BE}"/>
              </a:ext>
            </a:extLst>
          </p:cNvPr>
          <p:cNvPicPr>
            <a:picLocks noChangeAspect="1"/>
          </p:cNvPicPr>
          <p:nvPr/>
        </p:nvPicPr>
        <p:blipFill>
          <a:blip r:embed="rId4">
            <a:clrChange>
              <a:clrFrom>
                <a:srgbClr val="FEFEFE"/>
              </a:clrFrom>
              <a:clrTo>
                <a:srgbClr val="FEFEFE">
                  <a:alpha val="0"/>
                </a:srgbClr>
              </a:clrTo>
            </a:clrChange>
          </a:blip>
          <a:stretch>
            <a:fillRect/>
          </a:stretch>
        </p:blipFill>
        <p:spPr>
          <a:xfrm rot="14449424">
            <a:off x="76467" y="3194612"/>
            <a:ext cx="3681323" cy="3017829"/>
          </a:xfrm>
          <a:prstGeom prst="rect">
            <a:avLst/>
          </a:prstGeom>
        </p:spPr>
      </p:pic>
      <p:pic>
        <p:nvPicPr>
          <p:cNvPr id="3076" name="Picture 4" descr="Create Your Own Self-Care Toolkit - Exeter Phoenix">
            <a:extLst>
              <a:ext uri="{FF2B5EF4-FFF2-40B4-BE49-F238E27FC236}">
                <a16:creationId xmlns:a16="http://schemas.microsoft.com/office/drawing/2014/main" xmlns="" id="{5A5A9A4A-B34F-4831-B595-AAD1052769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68595" y="1416804"/>
            <a:ext cx="4372453" cy="328672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xmlns="" id="{6D0425B9-9807-4893-A6DF-F3B565FAE322}"/>
              </a:ext>
            </a:extLst>
          </p:cNvPr>
          <p:cNvSpPr/>
          <p:nvPr/>
        </p:nvSpPr>
        <p:spPr>
          <a:xfrm rot="862612">
            <a:off x="6003632" y="3213556"/>
            <a:ext cx="184731" cy="584775"/>
          </a:xfrm>
          <a:prstGeom prst="rect">
            <a:avLst/>
          </a:prstGeom>
          <a:noFill/>
        </p:spPr>
        <p:txBody>
          <a:bodyPr wrap="none" lIns="91440" tIns="45720" rIns="91440" bIns="45720">
            <a:spAutoFit/>
          </a:bodyPr>
          <a:lstStyle/>
          <a:p>
            <a:pPr algn="ctr"/>
            <a:endParaRPr lang="en-US" sz="3200" cap="none" spc="50" dirty="0">
              <a:ln w="9525" cmpd="sng">
                <a:noFill/>
                <a:prstDash val="solid"/>
              </a:ln>
              <a:solidFill>
                <a:srgbClr val="33CCFF"/>
              </a:solidFill>
              <a:effectLst>
                <a:glow rad="38100">
                  <a:schemeClr val="accent1">
                    <a:alpha val="40000"/>
                  </a:schemeClr>
                </a:glow>
              </a:effectLst>
              <a:latin typeface="Comic Sans MS" panose="030F0702030302020204" pitchFamily="66" charset="0"/>
            </a:endParaRPr>
          </a:p>
        </p:txBody>
      </p:sp>
      <p:sp>
        <p:nvSpPr>
          <p:cNvPr id="13" name="Rectangle 12">
            <a:extLst>
              <a:ext uri="{FF2B5EF4-FFF2-40B4-BE49-F238E27FC236}">
                <a16:creationId xmlns:a16="http://schemas.microsoft.com/office/drawing/2014/main" xmlns="" id="{13472D68-E6EA-45BC-AB21-AFCC0D0DD101}"/>
              </a:ext>
            </a:extLst>
          </p:cNvPr>
          <p:cNvSpPr/>
          <p:nvPr/>
        </p:nvSpPr>
        <p:spPr>
          <a:xfrm rot="738321">
            <a:off x="277898" y="1541379"/>
            <a:ext cx="3278463" cy="830997"/>
          </a:xfrm>
          <a:prstGeom prst="rect">
            <a:avLst/>
          </a:prstGeom>
          <a:noFill/>
        </p:spPr>
        <p:txBody>
          <a:bodyPr wrap="none" lIns="91440" tIns="45720" rIns="91440" bIns="45720">
            <a:spAutoFit/>
          </a:bodyPr>
          <a:lstStyle/>
          <a:p>
            <a:pPr algn="ctr"/>
            <a:r>
              <a:rPr lang="en-US" sz="2400" b="0" cap="none" spc="0" dirty="0">
                <a:ln w="0"/>
                <a:solidFill>
                  <a:srgbClr val="33CCFF"/>
                </a:solidFill>
                <a:latin typeface="Comic Sans MS" panose="030F0702030302020204" pitchFamily="66" charset="0"/>
              </a:rPr>
              <a:t>Reading and listening </a:t>
            </a:r>
          </a:p>
          <a:p>
            <a:pPr algn="ctr"/>
            <a:r>
              <a:rPr lang="en-US" sz="2400" b="0" cap="none" spc="0" dirty="0">
                <a:ln w="0"/>
                <a:solidFill>
                  <a:srgbClr val="33CCFF"/>
                </a:solidFill>
                <a:latin typeface="Comic Sans MS" panose="030F0702030302020204" pitchFamily="66" charset="0"/>
              </a:rPr>
              <a:t>to music</a:t>
            </a:r>
          </a:p>
        </p:txBody>
      </p:sp>
      <p:sp>
        <p:nvSpPr>
          <p:cNvPr id="14" name="Rectangle 13">
            <a:extLst>
              <a:ext uri="{FF2B5EF4-FFF2-40B4-BE49-F238E27FC236}">
                <a16:creationId xmlns:a16="http://schemas.microsoft.com/office/drawing/2014/main" xmlns="" id="{BD6C31C1-C171-4BFC-92D5-2CA7F8559BC3}"/>
              </a:ext>
            </a:extLst>
          </p:cNvPr>
          <p:cNvSpPr/>
          <p:nvPr/>
        </p:nvSpPr>
        <p:spPr>
          <a:xfrm>
            <a:off x="3416130" y="3527272"/>
            <a:ext cx="3801041" cy="1384995"/>
          </a:xfrm>
          <a:prstGeom prst="rect">
            <a:avLst/>
          </a:prstGeom>
          <a:noFill/>
        </p:spPr>
        <p:txBody>
          <a:bodyPr wrap="none" lIns="91440" tIns="45720" rIns="91440" bIns="45720">
            <a:spAutoFit/>
          </a:bodyPr>
          <a:lstStyle/>
          <a:p>
            <a:pPr algn="ctr"/>
            <a:r>
              <a:rPr lang="en-US" sz="28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Speak to friends and </a:t>
            </a:r>
          </a:p>
          <a:p>
            <a:pPr algn="ctr"/>
            <a:r>
              <a:rPr lang="en-US" sz="28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family.</a:t>
            </a:r>
          </a:p>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Paint my nails</a:t>
            </a:r>
            <a:r>
              <a:rPr lang="en-US" sz="2800" dirty="0">
                <a:ln w="0"/>
                <a:effectLst>
                  <a:outerShdw blurRad="38100" dist="19050" dir="2700000" algn="tl" rotWithShape="0">
                    <a:schemeClr val="dk1">
                      <a:alpha val="40000"/>
                    </a:schemeClr>
                  </a:outerShdw>
                </a:effectLst>
                <a:latin typeface="Comic Sans MS" panose="030F0702030302020204" pitchFamily="66" charset="0"/>
              </a:rPr>
              <a:t>.</a:t>
            </a:r>
            <a:endParaRPr lang="en-US" sz="28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15" name="Rectangle 14">
            <a:extLst>
              <a:ext uri="{FF2B5EF4-FFF2-40B4-BE49-F238E27FC236}">
                <a16:creationId xmlns:a16="http://schemas.microsoft.com/office/drawing/2014/main" xmlns="" id="{009F8FCE-C786-4DEF-9D63-9BC6DA75B890}"/>
              </a:ext>
            </a:extLst>
          </p:cNvPr>
          <p:cNvSpPr/>
          <p:nvPr/>
        </p:nvSpPr>
        <p:spPr>
          <a:xfrm rot="19922966">
            <a:off x="724267" y="3832838"/>
            <a:ext cx="2874505" cy="2308324"/>
          </a:xfrm>
          <a:prstGeom prst="rect">
            <a:avLst/>
          </a:prstGeom>
          <a:noFill/>
        </p:spPr>
        <p:txBody>
          <a:bodyPr wrap="none" lIns="91440" tIns="45720" rIns="91440" bIns="45720">
            <a:spAutoFit/>
          </a:bodyPr>
          <a:lstStyle/>
          <a:p>
            <a:pPr algn="ctr"/>
            <a:r>
              <a:rPr lang="en-US" sz="3600" b="0" cap="none" spc="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rPr>
              <a:t>Dancing and </a:t>
            </a:r>
          </a:p>
          <a:p>
            <a:pPr algn="ctr"/>
            <a:r>
              <a:rPr lang="en-US" sz="360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rPr>
              <a:t>going </a:t>
            </a:r>
          </a:p>
          <a:p>
            <a:pPr algn="ctr"/>
            <a:r>
              <a:rPr lang="en-US" sz="360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rPr>
              <a:t>out for a </a:t>
            </a:r>
          </a:p>
          <a:p>
            <a:pPr algn="ctr"/>
            <a:r>
              <a:rPr lang="en-US" sz="360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rPr>
              <a:t>long walk.</a:t>
            </a:r>
            <a:endParaRPr lang="en-US" sz="3600" b="0" cap="none" spc="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16" name="Rectangle 15">
            <a:extLst>
              <a:ext uri="{FF2B5EF4-FFF2-40B4-BE49-F238E27FC236}">
                <a16:creationId xmlns:a16="http://schemas.microsoft.com/office/drawing/2014/main" xmlns="" id="{E266FB38-C168-40EE-943D-7215D951F2FD}"/>
              </a:ext>
            </a:extLst>
          </p:cNvPr>
          <p:cNvSpPr/>
          <p:nvPr/>
        </p:nvSpPr>
        <p:spPr>
          <a:xfrm>
            <a:off x="422" y="63533"/>
            <a:ext cx="7746031" cy="769441"/>
          </a:xfrm>
          <a:prstGeom prst="rect">
            <a:avLst/>
          </a:prstGeom>
          <a:noFill/>
        </p:spPr>
        <p:txBody>
          <a:bodyPr wrap="none" lIns="91440" tIns="45720" rIns="91440" bIns="45720">
            <a:spAutoFit/>
          </a:bodyPr>
          <a:lstStyle/>
          <a:p>
            <a:pPr algn="ctr"/>
            <a:r>
              <a:rPr lang="en-US" sz="4400" u="sng" dirty="0">
                <a:ln w="0"/>
                <a:solidFill>
                  <a:srgbClr val="00FF99"/>
                </a:solidFill>
                <a:effectLst>
                  <a:outerShdw blurRad="38100" dist="19050" dir="2700000" algn="tl" rotWithShape="0">
                    <a:schemeClr val="dk1">
                      <a:alpha val="40000"/>
                    </a:schemeClr>
                  </a:outerShdw>
                </a:effectLst>
                <a:latin typeface="Comic Sans MS" panose="030F0702030302020204" pitchFamily="66" charset="0"/>
              </a:rPr>
              <a:t>Miss </a:t>
            </a:r>
            <a:r>
              <a:rPr lang="en-US" sz="4400" u="sng" dirty="0" smtClean="0">
                <a:ln w="0"/>
                <a:solidFill>
                  <a:srgbClr val="00FF99"/>
                </a:solidFill>
                <a:effectLst>
                  <a:outerShdw blurRad="38100" dist="19050" dir="2700000" algn="tl" rotWithShape="0">
                    <a:schemeClr val="dk1">
                      <a:alpha val="40000"/>
                    </a:schemeClr>
                  </a:outerShdw>
                </a:effectLst>
                <a:latin typeface="Comic Sans MS" panose="030F0702030302020204" pitchFamily="66" charset="0"/>
              </a:rPr>
              <a:t>King’s</a:t>
            </a:r>
            <a:r>
              <a:rPr lang="en-US" sz="4400" u="sng" dirty="0" smtClean="0">
                <a:ln w="0"/>
                <a:solidFill>
                  <a:srgbClr val="00FF99"/>
                </a:solidFill>
                <a:effectLst>
                  <a:outerShdw blurRad="38100" dist="19050" dir="2700000" algn="tl" rotWithShape="0">
                    <a:schemeClr val="dk1">
                      <a:alpha val="40000"/>
                    </a:schemeClr>
                  </a:outerShdw>
                </a:effectLst>
                <a:latin typeface="Comic Sans MS" panose="030F0702030302020204" pitchFamily="66" charset="0"/>
              </a:rPr>
              <a:t> </a:t>
            </a:r>
            <a:r>
              <a:rPr lang="en-US" sz="4400" u="sng" dirty="0">
                <a:ln w="0"/>
                <a:solidFill>
                  <a:srgbClr val="00FF99"/>
                </a:solidFill>
                <a:effectLst>
                  <a:outerShdw blurRad="38100" dist="19050" dir="2700000" algn="tl" rotWithShape="0">
                    <a:schemeClr val="dk1">
                      <a:alpha val="40000"/>
                    </a:schemeClr>
                  </a:outerShdw>
                </a:effectLst>
                <a:latin typeface="Comic Sans MS" panose="030F0702030302020204" pitchFamily="66" charset="0"/>
              </a:rPr>
              <a:t>Self Care Toolkit</a:t>
            </a:r>
          </a:p>
        </p:txBody>
      </p:sp>
      <p:sp>
        <p:nvSpPr>
          <p:cNvPr id="17" name="Rectangle 16">
            <a:extLst>
              <a:ext uri="{FF2B5EF4-FFF2-40B4-BE49-F238E27FC236}">
                <a16:creationId xmlns:a16="http://schemas.microsoft.com/office/drawing/2014/main" xmlns="" id="{034BE458-599C-46DB-89F9-E98F79B57534}"/>
              </a:ext>
            </a:extLst>
          </p:cNvPr>
          <p:cNvSpPr/>
          <p:nvPr/>
        </p:nvSpPr>
        <p:spPr>
          <a:xfrm>
            <a:off x="6961081" y="4840746"/>
            <a:ext cx="5230919" cy="1569660"/>
          </a:xfrm>
          <a:prstGeom prst="rect">
            <a:avLst/>
          </a:prstGeom>
          <a:noFill/>
        </p:spPr>
        <p:txBody>
          <a:bodyPr wrap="non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You could decorate a box, </a:t>
            </a:r>
          </a:p>
          <a:p>
            <a:pPr algn="ctr"/>
            <a:r>
              <a:rPr lang="en-US" sz="3200" dirty="0">
                <a:ln w="0"/>
                <a:effectLst>
                  <a:outerShdw blurRad="38100" dist="19050" dir="2700000" algn="tl" rotWithShape="0">
                    <a:schemeClr val="dk1">
                      <a:alpha val="40000"/>
                    </a:schemeClr>
                  </a:outerShdw>
                </a:effectLst>
                <a:latin typeface="Comic Sans MS" panose="030F0702030302020204" pitchFamily="66" charset="0"/>
              </a:rPr>
              <a:t>e</a:t>
            </a: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nvelope or a jar to </a:t>
            </a:r>
          </a:p>
          <a:p>
            <a:pPr algn="ct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keep these in.</a:t>
            </a:r>
          </a:p>
        </p:txBody>
      </p:sp>
    </p:spTree>
    <p:extLst>
      <p:ext uri="{BB962C8B-B14F-4D97-AF65-F5344CB8AC3E}">
        <p14:creationId xmlns:p14="http://schemas.microsoft.com/office/powerpoint/2010/main" val="4137976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7BF5B28C-F2AF-4D73-B3B9-51C070D29357}"/>
              </a:ext>
            </a:extLst>
          </p:cNvPr>
          <p:cNvPicPr>
            <a:picLocks noChangeAspect="1"/>
          </p:cNvPicPr>
          <p:nvPr/>
        </p:nvPicPr>
        <p:blipFill>
          <a:blip r:embed="rId2">
            <a:clrChange>
              <a:clrFrom>
                <a:srgbClr val="FEFEFE"/>
              </a:clrFrom>
              <a:clrTo>
                <a:srgbClr val="FEFEFE">
                  <a:alpha val="0"/>
                </a:srgbClr>
              </a:clrTo>
            </a:clrChange>
          </a:blip>
          <a:stretch>
            <a:fillRect/>
          </a:stretch>
        </p:blipFill>
        <p:spPr>
          <a:xfrm rot="16200000">
            <a:off x="-16300" y="421021"/>
            <a:ext cx="3681323" cy="3017829"/>
          </a:xfrm>
          <a:prstGeom prst="rect">
            <a:avLst/>
          </a:prstGeom>
        </p:spPr>
      </p:pic>
      <p:pic>
        <p:nvPicPr>
          <p:cNvPr id="5" name="Picture 4">
            <a:extLst>
              <a:ext uri="{FF2B5EF4-FFF2-40B4-BE49-F238E27FC236}">
                <a16:creationId xmlns:a16="http://schemas.microsoft.com/office/drawing/2014/main" xmlns="" id="{8CE967EE-B6D1-4DCD-89F6-53B498ED42DD}"/>
              </a:ext>
            </a:extLst>
          </p:cNvPr>
          <p:cNvPicPr>
            <a:picLocks noChangeAspect="1"/>
          </p:cNvPicPr>
          <p:nvPr/>
        </p:nvPicPr>
        <p:blipFill>
          <a:blip r:embed="rId2">
            <a:clrChange>
              <a:clrFrom>
                <a:srgbClr val="FEFEFE"/>
              </a:clrFrom>
              <a:clrTo>
                <a:srgbClr val="FEFEFE">
                  <a:alpha val="0"/>
                </a:srgbClr>
              </a:clrTo>
            </a:clrChange>
          </a:blip>
          <a:stretch>
            <a:fillRect/>
          </a:stretch>
        </p:blipFill>
        <p:spPr>
          <a:xfrm rot="10800000">
            <a:off x="315448" y="3770597"/>
            <a:ext cx="3681323" cy="3017829"/>
          </a:xfrm>
          <a:prstGeom prst="rect">
            <a:avLst/>
          </a:prstGeom>
        </p:spPr>
      </p:pic>
      <p:pic>
        <p:nvPicPr>
          <p:cNvPr id="6" name="Picture 5">
            <a:extLst>
              <a:ext uri="{FF2B5EF4-FFF2-40B4-BE49-F238E27FC236}">
                <a16:creationId xmlns:a16="http://schemas.microsoft.com/office/drawing/2014/main" xmlns="" id="{5C842D8A-FC46-40EE-B6FD-A5F10F190F01}"/>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78356" y="495001"/>
            <a:ext cx="3635288" cy="3114557"/>
          </a:xfrm>
          <a:prstGeom prst="rect">
            <a:avLst/>
          </a:prstGeom>
        </p:spPr>
      </p:pic>
      <p:pic>
        <p:nvPicPr>
          <p:cNvPr id="7" name="Picture 6">
            <a:extLst>
              <a:ext uri="{FF2B5EF4-FFF2-40B4-BE49-F238E27FC236}">
                <a16:creationId xmlns:a16="http://schemas.microsoft.com/office/drawing/2014/main" xmlns="" id="{360622CE-7E9C-4668-A6C2-6DEA3B3B59F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78356" y="3673869"/>
            <a:ext cx="3635288" cy="3114557"/>
          </a:xfrm>
          <a:prstGeom prst="rect">
            <a:avLst/>
          </a:prstGeom>
        </p:spPr>
      </p:pic>
      <p:pic>
        <p:nvPicPr>
          <p:cNvPr id="8" name="Picture 7">
            <a:extLst>
              <a:ext uri="{FF2B5EF4-FFF2-40B4-BE49-F238E27FC236}">
                <a16:creationId xmlns:a16="http://schemas.microsoft.com/office/drawing/2014/main" xmlns="" id="{980D5454-3002-4EEC-BEB6-185FEFB92804}"/>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8003116" y="314443"/>
            <a:ext cx="3873438" cy="3210635"/>
          </a:xfrm>
          <a:prstGeom prst="rect">
            <a:avLst/>
          </a:prstGeom>
        </p:spPr>
      </p:pic>
      <p:pic>
        <p:nvPicPr>
          <p:cNvPr id="9" name="Picture 8">
            <a:extLst>
              <a:ext uri="{FF2B5EF4-FFF2-40B4-BE49-F238E27FC236}">
                <a16:creationId xmlns:a16="http://schemas.microsoft.com/office/drawing/2014/main" xmlns="" id="{F8FC8297-935F-4200-9A94-DB68C8367140}"/>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8195229" y="3458904"/>
            <a:ext cx="3873438" cy="3210635"/>
          </a:xfrm>
          <a:prstGeom prst="rect">
            <a:avLst/>
          </a:prstGeom>
        </p:spPr>
      </p:pic>
      <p:sp>
        <p:nvSpPr>
          <p:cNvPr id="10" name="Rectangle 9">
            <a:extLst>
              <a:ext uri="{FF2B5EF4-FFF2-40B4-BE49-F238E27FC236}">
                <a16:creationId xmlns:a16="http://schemas.microsoft.com/office/drawing/2014/main" xmlns="" id="{DB18047B-2D67-4637-98CD-753E567011A5}"/>
              </a:ext>
            </a:extLst>
          </p:cNvPr>
          <p:cNvSpPr/>
          <p:nvPr/>
        </p:nvSpPr>
        <p:spPr>
          <a:xfrm>
            <a:off x="3877283" y="-14805"/>
            <a:ext cx="4437433" cy="461665"/>
          </a:xfrm>
          <a:prstGeom prst="rect">
            <a:avLst/>
          </a:prstGeom>
          <a:noFill/>
        </p:spPr>
        <p:txBody>
          <a:bodyPr wrap="none" lIns="91440" tIns="45720" rIns="91440" bIns="45720">
            <a:spAutoFit/>
          </a:bodyPr>
          <a:lstStyle/>
          <a:p>
            <a:pPr algn="ctr"/>
            <a:r>
              <a:rPr lang="en-US" sz="2400" dirty="0">
                <a:ln w="0"/>
                <a:latin typeface="Comic Sans MS" panose="030F0702030302020204" pitchFamily="66" charset="0"/>
              </a:rPr>
              <a:t>Templates you could print out</a:t>
            </a:r>
          </a:p>
        </p:txBody>
      </p:sp>
    </p:spTree>
    <p:extLst>
      <p:ext uri="{BB962C8B-B14F-4D97-AF65-F5344CB8AC3E}">
        <p14:creationId xmlns:p14="http://schemas.microsoft.com/office/powerpoint/2010/main" val="41116913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265</Words>
  <Application>Microsoft Office PowerPoint</Application>
  <PresentationFormat>Custom</PresentationFormat>
  <Paragraphs>34</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Friday 5th February 2021</vt:lpstr>
      <vt:lpstr>What is mental health?</vt:lpstr>
      <vt:lpstr>Watch this animated version of the story ‘Lucy’s Blue Day’</vt:lpstr>
      <vt:lpstr>In the story ‘Lucy’s Blue Day’ Lucy goes through lots of different emotions. When her hair turns blue she is sad but she doesn’t know how to talk about it. Later she meets a boy who also has blue hair they feel comfortable saying they are sad which then gives Lucy the courage to talk to her parents.   Lucy learns that no matter how she is feeling it is important to talk to those you trust e.g. parents about how you are feeling and they will help you to understand why you feel this way and what you can do to change how you are feeling. </vt:lpstr>
      <vt:lpstr>Talk to your grown up about how you are feeling now and if you know why you are feeling this way.  Remember it is good to share your emotions and feelings.</vt:lpstr>
      <vt:lpstr>Your Task:</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9</cp:revision>
  <dcterms:created xsi:type="dcterms:W3CDTF">2021-01-28T13:12:43Z</dcterms:created>
  <dcterms:modified xsi:type="dcterms:W3CDTF">2021-01-28T14:49:37Z</dcterms:modified>
</cp:coreProperties>
</file>