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</p:sldMasterIdLst>
  <p:notesMasterIdLst>
    <p:notesMasterId r:id="rId19"/>
  </p:notesMasterIdLst>
  <p:sldIdLst>
    <p:sldId id="296" r:id="rId9"/>
    <p:sldId id="298" r:id="rId10"/>
    <p:sldId id="306" r:id="rId11"/>
    <p:sldId id="313" r:id="rId12"/>
    <p:sldId id="307" r:id="rId13"/>
    <p:sldId id="308" r:id="rId14"/>
    <p:sldId id="304" r:id="rId15"/>
    <p:sldId id="309" r:id="rId16"/>
    <p:sldId id="310" r:id="rId17"/>
    <p:sldId id="312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28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50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theme" Target="theme/theme1.xml"/><Relationship Id="rId10" Type="http://schemas.openxmlformats.org/officeDocument/2006/relationships/slide" Target="slides/slide2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27/06/2021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27/06/2021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8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10.pn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8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6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12" Type="http://schemas.openxmlformats.org/officeDocument/2006/relationships/image" Target="../media/image2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21.png"/><Relationship Id="rId11" Type="http://schemas.openxmlformats.org/officeDocument/2006/relationships/image" Target="../media/image22.png"/><Relationship Id="rId5" Type="http://schemas.openxmlformats.org/officeDocument/2006/relationships/image" Target="../media/image15.png"/><Relationship Id="rId10" Type="http://schemas.openxmlformats.org/officeDocument/2006/relationships/image" Target="../media/image31.png"/><Relationship Id="rId4" Type="http://schemas.openxmlformats.org/officeDocument/2006/relationships/image" Target="../media/image8.png"/><Relationship Id="rId9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14.png"/><Relationship Id="rId12" Type="http://schemas.openxmlformats.org/officeDocument/2006/relationships/image" Target="../media/image3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6" Type="http://schemas.openxmlformats.org/officeDocument/2006/relationships/image" Target="../media/image21.png"/><Relationship Id="rId11" Type="http://schemas.openxmlformats.org/officeDocument/2006/relationships/image" Target="../media/image35.png"/><Relationship Id="rId5" Type="http://schemas.openxmlformats.org/officeDocument/2006/relationships/image" Target="../media/image15.png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8289" y="2577194"/>
            <a:ext cx="6291617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sequences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100, 200, 300, 400 ____, ____, ____, ____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200, 400, 600, ____, ____, ____, ____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250, 500, ____, 1,000, 1,250, ____, ____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What is 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4?         What is 1,000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	 What is 100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5?         What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is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1,000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5?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4"/>
                <a:stretch>
                  <a:fillRect l="-170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sequences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100, 200, 300, 400 ____, ____, ____, ____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200, 400, 600, ____, ____, ____, ____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250, 500, ____, 1,000, 1,250, ____, ____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What is 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4?         What is 1,000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	 What is 100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5?         What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is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1,000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5?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5"/>
                <a:stretch>
                  <a:fillRect l="-170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4023360" y="1188720"/>
            <a:ext cx="966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500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41966" y="1188720"/>
            <a:ext cx="966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50000"/>
                  </a:schemeClr>
                </a:solidFill>
              </a:rPr>
              <a:t>6</a:t>
            </a:r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00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98889" y="1188720"/>
            <a:ext cx="966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50000"/>
                  </a:schemeClr>
                </a:solidFill>
              </a:rPr>
              <a:t>7</a:t>
            </a:r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00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27224" y="1188720"/>
            <a:ext cx="966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50000"/>
                  </a:schemeClr>
                </a:solidFill>
              </a:rPr>
              <a:t>8</a:t>
            </a:r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00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61656" y="2042664"/>
            <a:ext cx="966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50000"/>
                  </a:schemeClr>
                </a:solidFill>
              </a:rPr>
              <a:t>8</a:t>
            </a:r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00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0564" y="2042664"/>
            <a:ext cx="11207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1,000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68388" y="2042664"/>
            <a:ext cx="1345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1,200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51438" y="2042664"/>
            <a:ext cx="12366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1,400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64099" y="2892254"/>
            <a:ext cx="966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750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19348" y="2892254"/>
            <a:ext cx="1092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1,500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322425" y="2892254"/>
            <a:ext cx="106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1,750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75314" y="4183765"/>
            <a:ext cx="6183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25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292562" y="4183765"/>
            <a:ext cx="8142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250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875314" y="5033355"/>
            <a:ext cx="6183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20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292562" y="5033355"/>
            <a:ext cx="8142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50000"/>
                  </a:schemeClr>
                </a:solidFill>
              </a:rPr>
              <a:t>2</a:t>
            </a:r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00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29775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6" grpId="0"/>
      <p:bldP spid="17" grpId="0"/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9065695" cy="625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3466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796834" y="651338"/>
            <a:ext cx="7537270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        What’s the same?        What’s different?</a:t>
            </a:r>
          </a:p>
          <a:p>
            <a:endParaRPr lang="en-GB" sz="800" dirty="0" smtClean="0"/>
          </a:p>
          <a:p>
            <a:r>
              <a:rPr lang="en-GB" sz="2800" dirty="0"/>
              <a:t>A</a:t>
            </a:r>
            <a:r>
              <a:rPr lang="en-GB" sz="2800" dirty="0" smtClean="0"/>
              <a:t>)                           B)                       C)</a:t>
            </a:r>
          </a:p>
          <a:p>
            <a:endParaRPr lang="en-GB" sz="28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359223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34878" y="550191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358" y="1582774"/>
            <a:ext cx="2695779" cy="321577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7013" y="1582774"/>
            <a:ext cx="2695779" cy="321577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7245" y="1582774"/>
            <a:ext cx="2695779" cy="3215777"/>
          </a:xfrm>
          <a:prstGeom prst="rect">
            <a:avLst/>
          </a:prstGeom>
        </p:spPr>
      </p:pic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1881642"/>
              </p:ext>
            </p:extLst>
          </p:nvPr>
        </p:nvGraphicFramePr>
        <p:xfrm>
          <a:off x="4672150" y="2031128"/>
          <a:ext cx="265612" cy="26061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5612">
                  <a:extLst>
                    <a:ext uri="{9D8B030D-6E8A-4147-A177-3AD203B41FA5}">
                      <a16:colId xmlns:a16="http://schemas.microsoft.com/office/drawing/2014/main" val="451627406"/>
                    </a:ext>
                  </a:extLst>
                </a:gridCol>
              </a:tblGrid>
              <a:tr h="52123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8549750"/>
                  </a:ext>
                </a:extLst>
              </a:tr>
              <a:tr h="52123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1694817"/>
                  </a:ext>
                </a:extLst>
              </a:tr>
              <a:tr h="52123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5070470"/>
                  </a:ext>
                </a:extLst>
              </a:tr>
              <a:tr h="52123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101946"/>
                  </a:ext>
                </a:extLst>
              </a:tr>
              <a:tr h="52123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4970708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7930906"/>
              </p:ext>
            </p:extLst>
          </p:nvPr>
        </p:nvGraphicFramePr>
        <p:xfrm>
          <a:off x="7178064" y="2031128"/>
          <a:ext cx="265612" cy="26061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5612">
                  <a:extLst>
                    <a:ext uri="{9D8B030D-6E8A-4147-A177-3AD203B41FA5}">
                      <a16:colId xmlns:a16="http://schemas.microsoft.com/office/drawing/2014/main" val="451627406"/>
                    </a:ext>
                  </a:extLst>
                </a:gridCol>
              </a:tblGrid>
              <a:tr h="65154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8549750"/>
                  </a:ext>
                </a:extLst>
              </a:tr>
              <a:tr h="65154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7743219"/>
                  </a:ext>
                </a:extLst>
              </a:tr>
              <a:tr h="65154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1856834"/>
                  </a:ext>
                </a:extLst>
              </a:tr>
              <a:tr h="65154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148782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41385" y="4795872"/>
                <a:ext cx="295089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 smtClean="0"/>
                  <a:t>1,000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 smtClean="0"/>
                  <a:t> 10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 smtClean="0"/>
                  <a:t> 100</a:t>
                </a:r>
                <a:endParaRPr lang="en-GB" sz="24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385" y="4795872"/>
                <a:ext cx="2950899" cy="461665"/>
              </a:xfrm>
              <a:prstGeom prst="rect">
                <a:avLst/>
              </a:prstGeom>
              <a:blipFill>
                <a:blip r:embed="rId7"/>
                <a:stretch>
                  <a:fillRect l="-3099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3236974" y="4795872"/>
                <a:ext cx="276501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 smtClean="0"/>
                  <a:t>1,000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 smtClean="0"/>
                  <a:t> 5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 smtClean="0"/>
                  <a:t> 200</a:t>
                </a:r>
                <a:endParaRPr lang="en-GB" sz="24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6974" y="4795872"/>
                <a:ext cx="2765012" cy="461665"/>
              </a:xfrm>
              <a:prstGeom prst="rect">
                <a:avLst/>
              </a:prstGeom>
              <a:blipFill>
                <a:blip r:embed="rId8"/>
                <a:stretch>
                  <a:fillRect l="-3304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5806439" y="4795872"/>
                <a:ext cx="25865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 smtClean="0"/>
                  <a:t>1,000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 smtClean="0"/>
                  <a:t> 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 smtClean="0"/>
                  <a:t> 250</a:t>
                </a:r>
                <a:endParaRPr lang="en-GB" sz="24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6439" y="4795872"/>
                <a:ext cx="2586550" cy="461665"/>
              </a:xfrm>
              <a:prstGeom prst="rect">
                <a:avLst/>
              </a:prstGeom>
              <a:blipFill>
                <a:blip r:embed="rId9"/>
                <a:stretch>
                  <a:fillRect l="-3529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1705738" y="4206178"/>
            <a:ext cx="587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</a:t>
            </a:r>
            <a:r>
              <a:rPr lang="en-GB" dirty="0" smtClean="0"/>
              <a:t>00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1705738" y="3957011"/>
            <a:ext cx="587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200</a:t>
            </a:r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1705738" y="3693213"/>
            <a:ext cx="587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  <a:r>
              <a:rPr lang="en-GB" dirty="0" smtClean="0"/>
              <a:t>00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1705738" y="3429415"/>
            <a:ext cx="587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  <a:r>
              <a:rPr lang="en-GB" dirty="0" smtClean="0"/>
              <a:t>00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1705738" y="3165617"/>
            <a:ext cx="587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  <a:r>
              <a:rPr lang="en-GB" dirty="0" smtClean="0"/>
              <a:t>00</a:t>
            </a:r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1705738" y="2901819"/>
            <a:ext cx="587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  <a:r>
              <a:rPr lang="en-GB" dirty="0" smtClean="0"/>
              <a:t>00</a:t>
            </a:r>
            <a:endParaRPr lang="en-GB" dirty="0"/>
          </a:p>
        </p:txBody>
      </p:sp>
      <p:sp>
        <p:nvSpPr>
          <p:cNvPr id="27" name="TextBox 26"/>
          <p:cNvSpPr txBox="1"/>
          <p:nvPr/>
        </p:nvSpPr>
        <p:spPr>
          <a:xfrm>
            <a:off x="1705738" y="2638021"/>
            <a:ext cx="587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</a:t>
            </a:r>
            <a:r>
              <a:rPr lang="en-GB" dirty="0" smtClean="0"/>
              <a:t>00</a:t>
            </a:r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1705738" y="2374223"/>
            <a:ext cx="587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  <a:r>
              <a:rPr lang="en-GB" dirty="0" smtClean="0"/>
              <a:t>00</a:t>
            </a:r>
            <a:endParaRPr lang="en-GB" dirty="0"/>
          </a:p>
        </p:txBody>
      </p:sp>
      <p:sp>
        <p:nvSpPr>
          <p:cNvPr id="29" name="TextBox 28"/>
          <p:cNvSpPr txBox="1"/>
          <p:nvPr/>
        </p:nvSpPr>
        <p:spPr>
          <a:xfrm>
            <a:off x="1705738" y="2110425"/>
            <a:ext cx="587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</a:t>
            </a:r>
            <a:r>
              <a:rPr lang="en-GB" dirty="0" smtClean="0"/>
              <a:t>00</a:t>
            </a:r>
            <a:endParaRPr lang="en-GB" dirty="0"/>
          </a:p>
        </p:txBody>
      </p:sp>
      <p:sp>
        <p:nvSpPr>
          <p:cNvPr id="30" name="TextBox 29"/>
          <p:cNvSpPr txBox="1"/>
          <p:nvPr/>
        </p:nvSpPr>
        <p:spPr>
          <a:xfrm>
            <a:off x="4166781" y="3924745"/>
            <a:ext cx="587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200</a:t>
            </a:r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4166781" y="3397149"/>
            <a:ext cx="587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  <a:r>
              <a:rPr lang="en-GB" dirty="0" smtClean="0"/>
              <a:t>00</a:t>
            </a:r>
            <a:endParaRPr lang="en-GB" dirty="0"/>
          </a:p>
        </p:txBody>
      </p:sp>
      <p:sp>
        <p:nvSpPr>
          <p:cNvPr id="32" name="TextBox 31"/>
          <p:cNvSpPr txBox="1"/>
          <p:nvPr/>
        </p:nvSpPr>
        <p:spPr>
          <a:xfrm>
            <a:off x="4166781" y="2869553"/>
            <a:ext cx="587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  <a:r>
              <a:rPr lang="en-GB" dirty="0" smtClean="0"/>
              <a:t>00</a:t>
            </a:r>
            <a:endParaRPr lang="en-GB" dirty="0"/>
          </a:p>
        </p:txBody>
      </p:sp>
      <p:sp>
        <p:nvSpPr>
          <p:cNvPr id="33" name="TextBox 32"/>
          <p:cNvSpPr txBox="1"/>
          <p:nvPr/>
        </p:nvSpPr>
        <p:spPr>
          <a:xfrm>
            <a:off x="4166781" y="2341957"/>
            <a:ext cx="587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  <a:r>
              <a:rPr lang="en-GB" dirty="0" smtClean="0"/>
              <a:t>00</a:t>
            </a:r>
            <a:endParaRPr lang="en-GB" dirty="0"/>
          </a:p>
        </p:txBody>
      </p:sp>
      <p:sp>
        <p:nvSpPr>
          <p:cNvPr id="34" name="TextBox 33"/>
          <p:cNvSpPr txBox="1"/>
          <p:nvPr/>
        </p:nvSpPr>
        <p:spPr>
          <a:xfrm>
            <a:off x="6652977" y="3772345"/>
            <a:ext cx="587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250</a:t>
            </a:r>
            <a:endParaRPr lang="en-GB" dirty="0"/>
          </a:p>
        </p:txBody>
      </p:sp>
      <p:sp>
        <p:nvSpPr>
          <p:cNvPr id="35" name="TextBox 34"/>
          <p:cNvSpPr txBox="1"/>
          <p:nvPr/>
        </p:nvSpPr>
        <p:spPr>
          <a:xfrm>
            <a:off x="6652977" y="3165617"/>
            <a:ext cx="587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500</a:t>
            </a:r>
            <a:endParaRPr lang="en-GB" dirty="0"/>
          </a:p>
        </p:txBody>
      </p:sp>
      <p:sp>
        <p:nvSpPr>
          <p:cNvPr id="36" name="TextBox 35"/>
          <p:cNvSpPr txBox="1"/>
          <p:nvPr/>
        </p:nvSpPr>
        <p:spPr>
          <a:xfrm>
            <a:off x="6652977" y="2492921"/>
            <a:ext cx="587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750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81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7531" y="5206539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30375" y="534922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2716" y="1234114"/>
            <a:ext cx="2695779" cy="321577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2948" y="1234114"/>
            <a:ext cx="2695779" cy="3215777"/>
          </a:xfrm>
          <a:prstGeom prst="rect">
            <a:avLst/>
          </a:prstGeom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8743526"/>
              </p:ext>
            </p:extLst>
          </p:nvPr>
        </p:nvGraphicFramePr>
        <p:xfrm>
          <a:off x="2947853" y="1682468"/>
          <a:ext cx="265612" cy="26061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5612">
                  <a:extLst>
                    <a:ext uri="{9D8B030D-6E8A-4147-A177-3AD203B41FA5}">
                      <a16:colId xmlns:a16="http://schemas.microsoft.com/office/drawing/2014/main" val="451627406"/>
                    </a:ext>
                  </a:extLst>
                </a:gridCol>
              </a:tblGrid>
              <a:tr h="52123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8549750"/>
                  </a:ext>
                </a:extLst>
              </a:tr>
              <a:tr h="52123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1694817"/>
                  </a:ext>
                </a:extLst>
              </a:tr>
              <a:tr h="52123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5070470"/>
                  </a:ext>
                </a:extLst>
              </a:tr>
              <a:tr h="52123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101946"/>
                  </a:ext>
                </a:extLst>
              </a:tr>
              <a:tr h="52123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497070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1193935"/>
              </p:ext>
            </p:extLst>
          </p:nvPr>
        </p:nvGraphicFramePr>
        <p:xfrm>
          <a:off x="5453767" y="1682468"/>
          <a:ext cx="265612" cy="26061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5612">
                  <a:extLst>
                    <a:ext uri="{9D8B030D-6E8A-4147-A177-3AD203B41FA5}">
                      <a16:colId xmlns:a16="http://schemas.microsoft.com/office/drawing/2014/main" val="451627406"/>
                    </a:ext>
                  </a:extLst>
                </a:gridCol>
              </a:tblGrid>
              <a:tr h="65154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8549750"/>
                  </a:ext>
                </a:extLst>
              </a:tr>
              <a:tr h="65154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7743219"/>
                  </a:ext>
                </a:extLst>
              </a:tr>
              <a:tr h="65154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1856834"/>
                  </a:ext>
                </a:extLst>
              </a:tr>
              <a:tr h="65154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1487824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442484" y="3576085"/>
            <a:ext cx="587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200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2442484" y="3048489"/>
            <a:ext cx="587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  <a:r>
              <a:rPr lang="en-GB" dirty="0" smtClean="0"/>
              <a:t>00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2442484" y="2520893"/>
            <a:ext cx="587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  <a:r>
              <a:rPr lang="en-GB" dirty="0" smtClean="0"/>
              <a:t>00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2442484" y="1993297"/>
            <a:ext cx="587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  <a:r>
              <a:rPr lang="en-GB" dirty="0" smtClean="0"/>
              <a:t>00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4928680" y="3423685"/>
            <a:ext cx="587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250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4928680" y="2816957"/>
            <a:ext cx="587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500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4928680" y="2144261"/>
            <a:ext cx="587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750</a:t>
            </a:r>
            <a:endParaRPr lang="en-GB" dirty="0"/>
          </a:p>
        </p:txBody>
      </p:sp>
      <p:sp>
        <p:nvSpPr>
          <p:cNvPr id="17" name="Trapezoid 16"/>
          <p:cNvSpPr/>
          <p:nvPr/>
        </p:nvSpPr>
        <p:spPr>
          <a:xfrm rot="10800000">
            <a:off x="1828491" y="2200652"/>
            <a:ext cx="1580913" cy="2088000"/>
          </a:xfrm>
          <a:prstGeom prst="trapezoid">
            <a:avLst>
              <a:gd name="adj" fmla="val 3503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rapezoid 17"/>
          <p:cNvSpPr/>
          <p:nvPr/>
        </p:nvSpPr>
        <p:spPr>
          <a:xfrm rot="10800000">
            <a:off x="4323520" y="2327485"/>
            <a:ext cx="1580913" cy="1955139"/>
          </a:xfrm>
          <a:prstGeom prst="trapezoid">
            <a:avLst>
              <a:gd name="adj" fmla="val 3503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272716" y="4442483"/>
                <a:ext cx="263336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1,000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 smtClean="0"/>
                  <a:t> 5 = 200</a:t>
                </a:r>
                <a:endParaRPr lang="en-GB" sz="28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2716" y="4442483"/>
                <a:ext cx="2633362" cy="523220"/>
              </a:xfrm>
              <a:prstGeom prst="rect">
                <a:avLst/>
              </a:prstGeom>
              <a:blipFill>
                <a:blip r:embed="rId7"/>
                <a:stretch>
                  <a:fillRect l="-486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4067966" y="4442483"/>
                <a:ext cx="258655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 1,000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 smtClean="0"/>
                  <a:t> 4 = 250</a:t>
                </a:r>
                <a:endParaRPr lang="en-GB" sz="28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7966" y="4442483"/>
                <a:ext cx="2586550" cy="523220"/>
              </a:xfrm>
              <a:prstGeom prst="rect">
                <a:avLst/>
              </a:prstGeom>
              <a:blipFill>
                <a:blip r:embed="rId8"/>
                <a:stretch>
                  <a:fillRect l="-1647" t="-11628" r="-352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915456" y="475009"/>
            <a:ext cx="6139566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What is the volume of water in </a:t>
            </a:r>
            <a:r>
              <a:rPr lang="en-GB" sz="2800" dirty="0" smtClean="0"/>
              <a:t>each </a:t>
            </a:r>
            <a:r>
              <a:rPr lang="en-GB" sz="2800" dirty="0"/>
              <a:t>jug</a:t>
            </a:r>
            <a:r>
              <a:rPr lang="en-GB" sz="2800" dirty="0" smtClean="0"/>
              <a:t>?</a:t>
            </a:r>
          </a:p>
          <a:p>
            <a:endParaRPr lang="en-GB" sz="2800" dirty="0"/>
          </a:p>
          <a:p>
            <a:r>
              <a:rPr lang="en-GB" sz="2800" dirty="0" smtClean="0"/>
              <a:t>  A)                            B)</a:t>
            </a:r>
            <a:endParaRPr lang="en-GB" sz="2800" dirty="0"/>
          </a:p>
        </p:txBody>
      </p:sp>
      <p:sp>
        <p:nvSpPr>
          <p:cNvPr id="21" name="TextBox 20"/>
          <p:cNvSpPr txBox="1"/>
          <p:nvPr/>
        </p:nvSpPr>
        <p:spPr>
          <a:xfrm>
            <a:off x="1272716" y="5171161"/>
            <a:ext cx="61134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Jug A has 800 ml 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080757" y="5171161"/>
            <a:ext cx="25971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dirty="0">
                <a:solidFill>
                  <a:srgbClr val="5B9BD5">
                    <a:lumMod val="50000"/>
                  </a:srgbClr>
                </a:solidFill>
              </a:rPr>
              <a:t>Jug B has 750 ml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30151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0" grpId="0"/>
      <p:bldP spid="11" grpId="0"/>
      <p:bldP spid="12" grpId="0"/>
      <p:bldP spid="13" grpId="0"/>
      <p:bldP spid="14" grpId="0"/>
      <p:bldP spid="15" grpId="0"/>
      <p:bldP spid="16" grpId="0"/>
      <p:bldP spid="19" grpId="0"/>
      <p:bldP spid="20" grpId="0"/>
      <p:bldP spid="21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1588" y="2503007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34432" y="264569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Rectangle 1"/>
          <p:cNvSpPr/>
          <p:nvPr/>
        </p:nvSpPr>
        <p:spPr>
          <a:xfrm>
            <a:off x="3704004" y="667543"/>
            <a:ext cx="440119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What is the volume of water in </a:t>
            </a:r>
            <a:r>
              <a:rPr lang="en-GB" sz="2800" dirty="0" smtClean="0"/>
              <a:t>this </a:t>
            </a:r>
            <a:r>
              <a:rPr lang="en-GB" sz="2800" dirty="0"/>
              <a:t>jug</a:t>
            </a:r>
            <a:r>
              <a:rPr lang="en-GB" sz="2800" dirty="0" smtClean="0"/>
              <a:t>?</a:t>
            </a:r>
          </a:p>
          <a:p>
            <a:endParaRPr lang="en-GB" sz="2800" dirty="0"/>
          </a:p>
          <a:p>
            <a:r>
              <a:rPr lang="en-GB" sz="2800" dirty="0" smtClean="0"/>
              <a:t> </a:t>
            </a:r>
            <a:endParaRPr lang="en-GB" sz="2800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334776"/>
            <a:ext cx="2948668" cy="3647837"/>
          </a:xfrm>
          <a:prstGeom prst="rect">
            <a:avLst/>
          </a:prstGeom>
        </p:spPr>
      </p:pic>
      <p:sp>
        <p:nvSpPr>
          <p:cNvPr id="24" name="Trapezoid 23"/>
          <p:cNvSpPr/>
          <p:nvPr/>
        </p:nvSpPr>
        <p:spPr>
          <a:xfrm rot="10800000">
            <a:off x="1362825" y="2468880"/>
            <a:ext cx="1656000" cy="1209926"/>
          </a:xfrm>
          <a:prstGeom prst="trapezoid">
            <a:avLst>
              <a:gd name="adj" fmla="val 4583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287"/>
          <a:stretch/>
        </p:blipFill>
        <p:spPr>
          <a:xfrm>
            <a:off x="355157" y="4665861"/>
            <a:ext cx="7608209" cy="755312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722842" y="5051141"/>
            <a:ext cx="6777590" cy="1981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556363" y="4998721"/>
            <a:ext cx="7298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1 litre</a:t>
            </a:r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3975192" y="4987835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500</a:t>
            </a:r>
            <a:endParaRPr lang="en-GB" dirty="0"/>
          </a:p>
        </p:txBody>
      </p:sp>
      <p:sp>
        <p:nvSpPr>
          <p:cNvPr id="29" name="TextBox 28"/>
          <p:cNvSpPr txBox="1"/>
          <p:nvPr/>
        </p:nvSpPr>
        <p:spPr>
          <a:xfrm>
            <a:off x="1258223" y="4987835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100</a:t>
            </a:r>
            <a:endParaRPr lang="en-GB" dirty="0"/>
          </a:p>
        </p:txBody>
      </p:sp>
      <p:sp>
        <p:nvSpPr>
          <p:cNvPr id="30" name="TextBox 29"/>
          <p:cNvSpPr txBox="1"/>
          <p:nvPr/>
        </p:nvSpPr>
        <p:spPr>
          <a:xfrm>
            <a:off x="1972766" y="4987835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200</a:t>
            </a:r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2607855" y="4987835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300</a:t>
            </a:r>
            <a:endParaRPr lang="en-GB" dirty="0"/>
          </a:p>
        </p:txBody>
      </p:sp>
      <p:sp>
        <p:nvSpPr>
          <p:cNvPr id="32" name="TextBox 31"/>
          <p:cNvSpPr txBox="1"/>
          <p:nvPr/>
        </p:nvSpPr>
        <p:spPr>
          <a:xfrm>
            <a:off x="3294128" y="4987835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400</a:t>
            </a:r>
            <a:endParaRPr lang="en-GB" dirty="0"/>
          </a:p>
        </p:txBody>
      </p:sp>
      <p:sp>
        <p:nvSpPr>
          <p:cNvPr id="33" name="TextBox 32"/>
          <p:cNvSpPr txBox="1"/>
          <p:nvPr/>
        </p:nvSpPr>
        <p:spPr>
          <a:xfrm>
            <a:off x="4642166" y="4987835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600</a:t>
            </a:r>
            <a:endParaRPr lang="en-GB" dirty="0"/>
          </a:p>
        </p:txBody>
      </p:sp>
      <p:sp>
        <p:nvSpPr>
          <p:cNvPr id="34" name="TextBox 33"/>
          <p:cNvSpPr txBox="1"/>
          <p:nvPr/>
        </p:nvSpPr>
        <p:spPr>
          <a:xfrm>
            <a:off x="5273363" y="4987835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700</a:t>
            </a:r>
            <a:endParaRPr lang="en-GB" dirty="0"/>
          </a:p>
        </p:txBody>
      </p:sp>
      <p:sp>
        <p:nvSpPr>
          <p:cNvPr id="35" name="TextBox 34"/>
          <p:cNvSpPr txBox="1"/>
          <p:nvPr/>
        </p:nvSpPr>
        <p:spPr>
          <a:xfrm>
            <a:off x="5946385" y="4987835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800</a:t>
            </a:r>
            <a:endParaRPr lang="en-GB" dirty="0"/>
          </a:p>
        </p:txBody>
      </p:sp>
      <p:sp>
        <p:nvSpPr>
          <p:cNvPr id="36" name="TextBox 35"/>
          <p:cNvSpPr txBox="1"/>
          <p:nvPr/>
        </p:nvSpPr>
        <p:spPr>
          <a:xfrm>
            <a:off x="6637308" y="4987835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900</a:t>
            </a:r>
            <a:endParaRPr lang="en-GB" dirty="0"/>
          </a:p>
        </p:txBody>
      </p:sp>
      <p:cxnSp>
        <p:nvCxnSpPr>
          <p:cNvPr id="37" name="Straight Arrow Connector 36"/>
          <p:cNvCxnSpPr/>
          <p:nvPr/>
        </p:nvCxnSpPr>
        <p:spPr>
          <a:xfrm flipH="1" flipV="1">
            <a:off x="2910895" y="5290622"/>
            <a:ext cx="11588" cy="60285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/>
          <p:cNvSpPr/>
          <p:nvPr/>
        </p:nvSpPr>
        <p:spPr>
          <a:xfrm>
            <a:off x="7390030" y="4987835"/>
            <a:ext cx="573336" cy="2601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Box 38"/>
          <p:cNvSpPr txBox="1"/>
          <p:nvPr/>
        </p:nvSpPr>
        <p:spPr>
          <a:xfrm>
            <a:off x="7344736" y="4987835"/>
            <a:ext cx="8196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2</a:t>
            </a:r>
            <a:r>
              <a:rPr lang="en-GB" dirty="0" smtClean="0"/>
              <a:t> litres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3344243" y="3459174"/>
                <a:ext cx="295089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1000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 smtClean="0"/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100</a:t>
                </a:r>
                <a:endParaRPr lang="en-GB" sz="28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4243" y="3459174"/>
                <a:ext cx="2950899" cy="523220"/>
              </a:xfrm>
              <a:prstGeom prst="rect">
                <a:avLst/>
              </a:prstGeom>
              <a:blipFill>
                <a:blip r:embed="rId8"/>
                <a:stretch>
                  <a:fillRect l="-433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2" name="Straight Arrow Connector 41"/>
          <p:cNvCxnSpPr/>
          <p:nvPr/>
        </p:nvCxnSpPr>
        <p:spPr>
          <a:xfrm>
            <a:off x="895177" y="4611189"/>
            <a:ext cx="6781521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3427641" y="4272850"/>
                <a:ext cx="238144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1 litre </a:t>
                </a:r>
                <a14:m>
                  <m:oMath xmlns:m="http://schemas.openxmlformats.org/officeDocument/2006/math">
                    <m:r>
                      <a:rPr lang="en-GB" sz="20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 1,000 ml</a:t>
                </a:r>
                <a:endParaRPr lang="en-GB" sz="2000" dirty="0">
                  <a:solidFill>
                    <a:schemeClr val="accent5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7641" y="4272850"/>
                <a:ext cx="2381446" cy="400110"/>
              </a:xfrm>
              <a:prstGeom prst="rect">
                <a:avLst/>
              </a:prstGeom>
              <a:blipFill>
                <a:blip r:embed="rId9"/>
                <a:stretch>
                  <a:fillRect l="-2558" t="-909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TextBox 64"/>
          <p:cNvSpPr txBox="1"/>
          <p:nvPr/>
        </p:nvSpPr>
        <p:spPr>
          <a:xfrm>
            <a:off x="3846856" y="1736996"/>
            <a:ext cx="3326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1 litre and 300 ml</a:t>
            </a:r>
            <a:endParaRPr lang="en-GB" sz="28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9" grpId="0"/>
      <p:bldP spid="40" grpId="0"/>
      <p:bldP spid="44" grpId="0"/>
      <p:bldP spid="4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1588" y="2503007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34432" y="264569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Rectangle 1"/>
          <p:cNvSpPr/>
          <p:nvPr/>
        </p:nvSpPr>
        <p:spPr>
          <a:xfrm>
            <a:off x="3883463" y="772143"/>
            <a:ext cx="440119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What is the volume of water in </a:t>
            </a:r>
            <a:r>
              <a:rPr lang="en-GB" sz="2800" dirty="0" smtClean="0"/>
              <a:t>this </a:t>
            </a:r>
            <a:r>
              <a:rPr lang="en-GB" sz="2800" dirty="0"/>
              <a:t>jug</a:t>
            </a:r>
            <a:r>
              <a:rPr lang="en-GB" sz="2800" dirty="0" smtClean="0"/>
              <a:t>?</a:t>
            </a:r>
          </a:p>
          <a:p>
            <a:endParaRPr lang="en-GB" sz="2800" dirty="0"/>
          </a:p>
          <a:p>
            <a:r>
              <a:rPr lang="en-GB" sz="2800" dirty="0" smtClean="0"/>
              <a:t> </a:t>
            </a:r>
            <a:endParaRPr lang="en-GB" sz="2800" dirty="0"/>
          </a:p>
        </p:txBody>
      </p:sp>
      <p:sp>
        <p:nvSpPr>
          <p:cNvPr id="58" name="TextBox 64"/>
          <p:cNvSpPr txBox="1"/>
          <p:nvPr/>
        </p:nvSpPr>
        <p:spPr>
          <a:xfrm>
            <a:off x="3925758" y="1806696"/>
            <a:ext cx="31813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1 litre and 300 ml?</a:t>
            </a:r>
            <a:endParaRPr lang="en-GB" sz="2800" dirty="0">
              <a:solidFill>
                <a:schemeClr val="accent1"/>
              </a:solidFill>
            </a:endParaRPr>
          </a:p>
        </p:txBody>
      </p:sp>
      <p:cxnSp>
        <p:nvCxnSpPr>
          <p:cNvPr id="59" name="Straight Arrow Connector 58"/>
          <p:cNvCxnSpPr/>
          <p:nvPr/>
        </p:nvCxnSpPr>
        <p:spPr>
          <a:xfrm>
            <a:off x="716140" y="5429328"/>
            <a:ext cx="6695471" cy="0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3069909" y="5484020"/>
            <a:ext cx="22853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1 litre </a:t>
            </a:r>
            <a:r>
              <a:rPr lang="en-GB" sz="2400" dirty="0" smtClean="0">
                <a:ea typeface="Cambria Math" panose="02040503050406030204" pitchFamily="18" charset="0"/>
              </a:rPr>
              <a:t>=</a:t>
            </a:r>
            <a:r>
              <a:rPr lang="en-GB" sz="2400" dirty="0" smtClean="0"/>
              <a:t> 1,000 ml</a:t>
            </a:r>
            <a:endParaRPr lang="en-GB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/>
              <p:cNvSpPr txBox="1"/>
              <p:nvPr/>
            </p:nvSpPr>
            <p:spPr>
              <a:xfrm>
                <a:off x="934485" y="3830742"/>
                <a:ext cx="1689886" cy="4770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dirty="0" smtClean="0"/>
                  <a:t>1,000 </a:t>
                </a:r>
                <a:r>
                  <a:rPr lang="en-GB" sz="2400" dirty="0" smtClean="0">
                    <a:ea typeface="Cambria Math" panose="02040503050406030204" pitchFamily="18" charset="0"/>
                  </a:rPr>
                  <a:t>÷</a:t>
                </a:r>
                <a:r>
                  <a:rPr lang="en-GB" sz="2400" dirty="0" smtClean="0"/>
                  <a:t> 5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61" name="TextBox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4485" y="3830742"/>
                <a:ext cx="1689886" cy="477054"/>
              </a:xfrm>
              <a:prstGeom prst="rect">
                <a:avLst/>
              </a:prstGeom>
              <a:blipFill>
                <a:blip r:embed="rId6"/>
                <a:stretch>
                  <a:fillRect l="-5396" t="-12658" b="-2405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2" name="Group 61"/>
          <p:cNvGrpSpPr/>
          <p:nvPr/>
        </p:nvGrpSpPr>
        <p:grpSpPr>
          <a:xfrm>
            <a:off x="288218" y="4529814"/>
            <a:ext cx="7717462" cy="770677"/>
            <a:chOff x="424663" y="4167930"/>
            <a:chExt cx="7717462" cy="770677"/>
          </a:xfrm>
        </p:grpSpPr>
        <p:pic>
          <p:nvPicPr>
            <p:cNvPr id="63" name="Picture 62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91" r="71495" b="-2035"/>
            <a:stretch/>
          </p:blipFill>
          <p:spPr>
            <a:xfrm>
              <a:off x="641988" y="4167930"/>
              <a:ext cx="7500137" cy="770677"/>
            </a:xfrm>
            <a:prstGeom prst="rect">
              <a:avLst/>
            </a:prstGeom>
          </p:spPr>
        </p:pic>
        <p:sp>
          <p:nvSpPr>
            <p:cNvPr id="64" name="Rectangle 63"/>
            <p:cNvSpPr/>
            <p:nvPr/>
          </p:nvSpPr>
          <p:spPr>
            <a:xfrm>
              <a:off x="424663" y="4553268"/>
              <a:ext cx="7360437" cy="2473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6812648" y="4938607"/>
            <a:ext cx="1030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2</a:t>
            </a:r>
            <a:r>
              <a:rPr lang="en-GB" sz="2400" dirty="0" smtClean="0"/>
              <a:t> litres</a:t>
            </a:r>
            <a:endParaRPr lang="en-GB" sz="2400" dirty="0"/>
          </a:p>
        </p:txBody>
      </p:sp>
      <p:sp>
        <p:nvSpPr>
          <p:cNvPr id="66" name="TextBox 65"/>
          <p:cNvSpPr txBox="1"/>
          <p:nvPr/>
        </p:nvSpPr>
        <p:spPr>
          <a:xfrm>
            <a:off x="393790" y="4938607"/>
            <a:ext cx="9099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1 litre</a:t>
            </a:r>
            <a:endParaRPr lang="en-GB" sz="2400" dirty="0"/>
          </a:p>
        </p:txBody>
      </p:sp>
      <p:sp>
        <p:nvSpPr>
          <p:cNvPr id="67" name="TextBox 66"/>
          <p:cNvSpPr txBox="1"/>
          <p:nvPr/>
        </p:nvSpPr>
        <p:spPr>
          <a:xfrm>
            <a:off x="2428254" y="3822488"/>
            <a:ext cx="11047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 200 ml</a:t>
            </a:r>
            <a:endParaRPr lang="en-GB" sz="2400" dirty="0"/>
          </a:p>
        </p:txBody>
      </p:sp>
      <p:sp>
        <p:nvSpPr>
          <p:cNvPr id="68" name="TextBox 67"/>
          <p:cNvSpPr txBox="1"/>
          <p:nvPr/>
        </p:nvSpPr>
        <p:spPr>
          <a:xfrm>
            <a:off x="1735680" y="4938607"/>
            <a:ext cx="10358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200 ml</a:t>
            </a:r>
            <a:endParaRPr lang="en-GB" sz="2400" dirty="0"/>
          </a:p>
        </p:txBody>
      </p:sp>
      <p:sp>
        <p:nvSpPr>
          <p:cNvPr id="69" name="TextBox 68"/>
          <p:cNvSpPr txBox="1"/>
          <p:nvPr/>
        </p:nvSpPr>
        <p:spPr>
          <a:xfrm>
            <a:off x="3017519" y="4938607"/>
            <a:ext cx="10358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400 ml</a:t>
            </a:r>
            <a:endParaRPr lang="en-GB" sz="2400" dirty="0"/>
          </a:p>
        </p:txBody>
      </p:sp>
      <p:sp>
        <p:nvSpPr>
          <p:cNvPr id="70" name="TextBox 69"/>
          <p:cNvSpPr txBox="1"/>
          <p:nvPr/>
        </p:nvSpPr>
        <p:spPr>
          <a:xfrm>
            <a:off x="4308489" y="4938607"/>
            <a:ext cx="10358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600 ml</a:t>
            </a:r>
            <a:endParaRPr lang="en-GB" sz="2400" dirty="0"/>
          </a:p>
        </p:txBody>
      </p:sp>
      <p:sp>
        <p:nvSpPr>
          <p:cNvPr id="71" name="TextBox 70"/>
          <p:cNvSpPr txBox="1"/>
          <p:nvPr/>
        </p:nvSpPr>
        <p:spPr>
          <a:xfrm>
            <a:off x="5580972" y="4938607"/>
            <a:ext cx="10358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800 ml</a:t>
            </a:r>
            <a:endParaRPr lang="en-GB" sz="2400" dirty="0"/>
          </a:p>
        </p:txBody>
      </p:sp>
      <p:cxnSp>
        <p:nvCxnSpPr>
          <p:cNvPr id="72" name="Straight Arrow Connector 71"/>
          <p:cNvCxnSpPr/>
          <p:nvPr/>
        </p:nvCxnSpPr>
        <p:spPr>
          <a:xfrm>
            <a:off x="4647104" y="4069269"/>
            <a:ext cx="0" cy="54436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64"/>
          <p:cNvSpPr txBox="1"/>
          <p:nvPr/>
        </p:nvSpPr>
        <p:spPr>
          <a:xfrm>
            <a:off x="3925170" y="1796448"/>
            <a:ext cx="31813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1 litre and 600 ml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642" y="406986"/>
            <a:ext cx="3586388" cy="2440470"/>
          </a:xfrm>
          <a:prstGeom prst="rect">
            <a:avLst/>
          </a:prstGeom>
        </p:spPr>
      </p:pic>
      <p:sp>
        <p:nvSpPr>
          <p:cNvPr id="24" name="Trapezoid 23"/>
          <p:cNvSpPr/>
          <p:nvPr/>
        </p:nvSpPr>
        <p:spPr>
          <a:xfrm rot="10800000">
            <a:off x="1219030" y="1175657"/>
            <a:ext cx="2396194" cy="1517182"/>
          </a:xfrm>
          <a:prstGeom prst="trapezoid">
            <a:avLst>
              <a:gd name="adj" fmla="val 7724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2633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8" grpId="0"/>
      <p:bldP spid="58" grpId="1"/>
      <p:bldP spid="60" grpId="0"/>
      <p:bldP spid="61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2682" y="1016162"/>
            <a:ext cx="2249787" cy="209463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927" y="1016641"/>
            <a:ext cx="2249787" cy="20946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4797" y="4881697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569156" y="554674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Rectangle 1"/>
          <p:cNvSpPr/>
          <p:nvPr/>
        </p:nvSpPr>
        <p:spPr>
          <a:xfrm>
            <a:off x="824707" y="410774"/>
            <a:ext cx="7211121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One green bucket will fill 2 red buckets.</a:t>
            </a:r>
          </a:p>
          <a:p>
            <a:r>
              <a:rPr lang="en-GB" sz="2800" dirty="0"/>
              <a:t>O</a:t>
            </a:r>
            <a:r>
              <a:rPr lang="en-GB" sz="2800" dirty="0" smtClean="0"/>
              <a:t>ne red bucket will fill 2 yellow buckets.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4800" dirty="0"/>
          </a:p>
          <a:p>
            <a:endParaRPr lang="en-GB" sz="2800" dirty="0" smtClean="0"/>
          </a:p>
          <a:p>
            <a:endParaRPr lang="en-GB" sz="2800" dirty="0"/>
          </a:p>
          <a:p>
            <a:r>
              <a:rPr lang="en-GB" sz="2800" dirty="0" smtClean="0"/>
              <a:t>Who will collect the most water?</a:t>
            </a:r>
            <a:endParaRPr lang="en-GB" sz="2800" dirty="0"/>
          </a:p>
          <a:p>
            <a:r>
              <a:rPr lang="en-GB" sz="2800" dirty="0" smtClean="0"/>
              <a:t> </a:t>
            </a:r>
            <a:endParaRPr lang="en-GB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691" y="1218985"/>
            <a:ext cx="1638673" cy="168898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4664" y="1262143"/>
            <a:ext cx="1870399" cy="174140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824227" y="1709803"/>
                <a:ext cx="52251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4227" y="1709803"/>
                <a:ext cx="522514" cy="70788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4" name="Picture 4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0305" y="1262142"/>
            <a:ext cx="1870399" cy="174140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5976377" y="1709533"/>
                <a:ext cx="52251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76377" y="1709533"/>
                <a:ext cx="522514" cy="707886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63" y="1016959"/>
            <a:ext cx="2249787" cy="209463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3770" y="2810043"/>
            <a:ext cx="1427798" cy="1703113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2212" y="2856261"/>
            <a:ext cx="1442352" cy="176073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1743" y="3313615"/>
            <a:ext cx="1638673" cy="1688983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3505" y="3602072"/>
            <a:ext cx="1870399" cy="1741406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6402" y="2907968"/>
            <a:ext cx="2249787" cy="209463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7503" y="3367530"/>
            <a:ext cx="2249787" cy="2094630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8318" y="3320720"/>
            <a:ext cx="2249787" cy="20946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5372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4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91942" y="387379"/>
            <a:ext cx="721112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Who will collect the most water?</a:t>
            </a:r>
            <a:endParaRPr lang="en-GB" sz="2800" dirty="0"/>
          </a:p>
          <a:p>
            <a:r>
              <a:rPr lang="en-GB" sz="2800" dirty="0" smtClean="0"/>
              <a:t> </a:t>
            </a:r>
            <a:endParaRPr lang="en-GB" sz="2800" dirty="0"/>
          </a:p>
        </p:txBody>
      </p:sp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9070" y="3838982"/>
            <a:ext cx="1427798" cy="1703113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3885200"/>
            <a:ext cx="1442352" cy="176073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043" y="4342554"/>
            <a:ext cx="1638673" cy="1688983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805" y="4631011"/>
            <a:ext cx="1870399" cy="1741406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702" y="3936907"/>
            <a:ext cx="2249787" cy="209463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2803" y="4396469"/>
            <a:ext cx="2249787" cy="2094630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618" y="4349659"/>
            <a:ext cx="2249787" cy="209463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61743" y="752217"/>
            <a:ext cx="6179028" cy="15641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3809604" y="3200640"/>
                <a:ext cx="52251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9604" y="3200640"/>
                <a:ext cx="522514" cy="707886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3888601" y="4438868"/>
                <a:ext cx="52251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8601" y="4438868"/>
                <a:ext cx="522514" cy="707886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64"/>
          <p:cNvSpPr txBox="1"/>
          <p:nvPr/>
        </p:nvSpPr>
        <p:spPr>
          <a:xfrm>
            <a:off x="852177" y="5577127"/>
            <a:ext cx="6058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Amir will collect the most water.</a:t>
            </a:r>
            <a:endParaRPr lang="en-GB" sz="28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54555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1022E-16 L 0.09462 -0.24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-1210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0 L -0.07395 -0.2759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98" y="-1379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7037E-7 L -0.01962 -0.208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0" y="-10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33333E-6 L 0.03194 -0.1048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7" y="-525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44444E-6 L -0.16684 -0.08588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51" y="-4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2|0.9|1.1|0.9|9.9|1.2|1.3|1.8|12.6|5.7|1.9|8.2|5|7.3|4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1|29.1|8.8|0.6|0.4|0.4|0.4|0.4|0.4|0.4|0.6|8.9|4.2|0.5|0.4|0.4|9.4|16.3|0.7|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3.4|12.6|1.6|0.4|0.4|0.4|3.7|12.3|5.5|0.6|0.5|4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3.9|12.9|6.3|7.2|10.1|10.3|8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4.6|7.5|6.6|2.7|2.9|5.1|13.9|10.6|5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3.7|1|5.2|1.9|5.5|1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2|4.5|12|2.6|4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9737</TotalTime>
  <Words>384</Words>
  <Application>Microsoft Office PowerPoint</Application>
  <PresentationFormat>On-screen Show (4:3)</PresentationFormat>
  <Paragraphs>131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10</vt:i4>
      </vt:variant>
    </vt:vector>
  </HeadingPairs>
  <TitlesOfParts>
    <vt:vector size="20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questions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Allard BTP</cp:lastModifiedBy>
  <cp:revision>225</cp:revision>
  <dcterms:created xsi:type="dcterms:W3CDTF">2019-07-05T11:02:13Z</dcterms:created>
  <dcterms:modified xsi:type="dcterms:W3CDTF">2021-06-27T16:42:19Z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