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65938" cy="9998075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Lato Black" panose="020B0604020202020204" charset="0"/>
      <p:bold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7" roundtripDataSignature="AMtx7mjsSJsc/YWy5+WscPlPK+j+rr9Wn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D47B8C-854E-4745-BEE7-4415ED6DA1BF}" v="1" dt="2020-04-18T14:44:18.7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tair Strayton" userId="54cf08bdfc25132b" providerId="LiveId" clId="{8CD47B8C-854E-4745-BEE7-4415ED6DA1BF}"/>
    <pc:docChg chg="modSld">
      <pc:chgData name="Alistair Strayton" userId="54cf08bdfc25132b" providerId="LiveId" clId="{8CD47B8C-854E-4745-BEE7-4415ED6DA1BF}" dt="2020-04-18T14:45:27.662" v="63" actId="1035"/>
      <pc:docMkLst>
        <pc:docMk/>
      </pc:docMkLst>
      <pc:sldChg chg="modSp">
        <pc:chgData name="Alistair Strayton" userId="54cf08bdfc25132b" providerId="LiveId" clId="{8CD47B8C-854E-4745-BEE7-4415ED6DA1BF}" dt="2020-04-18T14:44:45.164" v="44" actId="1035"/>
        <pc:sldMkLst>
          <pc:docMk/>
          <pc:sldMk cId="0" sldId="256"/>
        </pc:sldMkLst>
        <pc:spChg chg="mod">
          <ac:chgData name="Alistair Strayton" userId="54cf08bdfc25132b" providerId="LiveId" clId="{8CD47B8C-854E-4745-BEE7-4415ED6DA1BF}" dt="2020-04-18T14:44:45.164" v="44" actId="1035"/>
          <ac:spMkLst>
            <pc:docMk/>
            <pc:sldMk cId="0" sldId="256"/>
            <ac:spMk id="91" creationId="{00000000-0000-0000-0000-000000000000}"/>
          </ac:spMkLst>
        </pc:spChg>
        <pc:spChg chg="mod">
          <ac:chgData name="Alistair Strayton" userId="54cf08bdfc25132b" providerId="LiveId" clId="{8CD47B8C-854E-4745-BEE7-4415ED6DA1BF}" dt="2020-04-18T14:44:45.164" v="44" actId="1035"/>
          <ac:spMkLst>
            <pc:docMk/>
            <pc:sldMk cId="0" sldId="256"/>
            <ac:spMk id="96" creationId="{00000000-0000-0000-0000-000000000000}"/>
          </ac:spMkLst>
        </pc:spChg>
        <pc:picChg chg="mod">
          <ac:chgData name="Alistair Strayton" userId="54cf08bdfc25132b" providerId="LiveId" clId="{8CD47B8C-854E-4745-BEE7-4415ED6DA1BF}" dt="2020-04-18T14:44:34.990" v="17" actId="1035"/>
          <ac:picMkLst>
            <pc:docMk/>
            <pc:sldMk cId="0" sldId="256"/>
            <ac:picMk id="88" creationId="{00000000-0000-0000-0000-000000000000}"/>
          </ac:picMkLst>
        </pc:picChg>
      </pc:sldChg>
      <pc:sldChg chg="modSp">
        <pc:chgData name="Alistair Strayton" userId="54cf08bdfc25132b" providerId="LiveId" clId="{8CD47B8C-854E-4745-BEE7-4415ED6DA1BF}" dt="2020-04-18T14:45:27.662" v="63" actId="1035"/>
        <pc:sldMkLst>
          <pc:docMk/>
          <pc:sldMk cId="0" sldId="257"/>
        </pc:sldMkLst>
        <pc:spChg chg="mod">
          <ac:chgData name="Alistair Strayton" userId="54cf08bdfc25132b" providerId="LiveId" clId="{8CD47B8C-854E-4745-BEE7-4415ED6DA1BF}" dt="2020-04-18T14:45:27.662" v="63" actId="1035"/>
          <ac:spMkLst>
            <pc:docMk/>
            <pc:sldMk cId="0" sldId="257"/>
            <ac:spMk id="106" creationId="{00000000-0000-0000-0000-000000000000}"/>
          </ac:spMkLst>
        </pc:spChg>
        <pc:spChg chg="mod">
          <ac:chgData name="Alistair Strayton" userId="54cf08bdfc25132b" providerId="LiveId" clId="{8CD47B8C-854E-4745-BEE7-4415ED6DA1BF}" dt="2020-04-18T14:45:27.662" v="63" actId="1035"/>
          <ac:spMkLst>
            <pc:docMk/>
            <pc:sldMk cId="0" sldId="257"/>
            <ac:spMk id="107" creationId="{00000000-0000-0000-0000-000000000000}"/>
          </ac:spMkLst>
        </pc:spChg>
        <pc:spChg chg="mod">
          <ac:chgData name="Alistair Strayton" userId="54cf08bdfc25132b" providerId="LiveId" clId="{8CD47B8C-854E-4745-BEE7-4415ED6DA1BF}" dt="2020-04-18T14:45:27.662" v="63" actId="1035"/>
          <ac:spMkLst>
            <pc:docMk/>
            <pc:sldMk cId="0" sldId="257"/>
            <ac:spMk id="108" creationId="{00000000-0000-0000-0000-000000000000}"/>
          </ac:spMkLst>
        </pc:spChg>
        <pc:picChg chg="mod">
          <ac:chgData name="Alistair Strayton" userId="54cf08bdfc25132b" providerId="LiveId" clId="{8CD47B8C-854E-4745-BEE7-4415ED6DA1BF}" dt="2020-04-18T14:45:27.662" v="63" actId="1035"/>
          <ac:picMkLst>
            <pc:docMk/>
            <pc:sldMk cId="0" sldId="257"/>
            <ac:picMk id="109" creationId="{00000000-0000-0000-0000-000000000000}"/>
          </ac:picMkLst>
        </pc:picChg>
      </pc:sldChg>
      <pc:sldChg chg="modSp">
        <pc:chgData name="Alistair Strayton" userId="54cf08bdfc25132b" providerId="LiveId" clId="{8CD47B8C-854E-4745-BEE7-4415ED6DA1BF}" dt="2020-04-18T14:44:54.043" v="46" actId="14100"/>
        <pc:sldMkLst>
          <pc:docMk/>
          <pc:sldMk cId="0" sldId="260"/>
        </pc:sldMkLst>
        <pc:spChg chg="mod">
          <ac:chgData name="Alistair Strayton" userId="54cf08bdfc25132b" providerId="LiveId" clId="{8CD47B8C-854E-4745-BEE7-4415ED6DA1BF}" dt="2020-04-18T14:44:54.043" v="46" actId="14100"/>
          <ac:spMkLst>
            <pc:docMk/>
            <pc:sldMk cId="0" sldId="260"/>
            <ac:spMk id="166" creationId="{00000000-0000-0000-0000-000000000000}"/>
          </ac:spMkLst>
        </pc:spChg>
      </pc:sldChg>
      <pc:sldChg chg="modSp">
        <pc:chgData name="Alistair Strayton" userId="54cf08bdfc25132b" providerId="LiveId" clId="{8CD47B8C-854E-4745-BEE7-4415ED6DA1BF}" dt="2020-04-18T14:45:10.809" v="50" actId="14100"/>
        <pc:sldMkLst>
          <pc:docMk/>
          <pc:sldMk cId="0" sldId="262"/>
        </pc:sldMkLst>
        <pc:spChg chg="mod">
          <ac:chgData name="Alistair Strayton" userId="54cf08bdfc25132b" providerId="LiveId" clId="{8CD47B8C-854E-4745-BEE7-4415ED6DA1BF}" dt="2020-04-18T14:45:10.809" v="50" actId="14100"/>
          <ac:spMkLst>
            <pc:docMk/>
            <pc:sldMk cId="0" sldId="262"/>
            <ac:spMk id="196" creationId="{00000000-0000-0000-0000-000000000000}"/>
          </ac:spMkLst>
        </pc:spChg>
      </pc:sldChg>
      <pc:sldChg chg="modSp">
        <pc:chgData name="Alistair Strayton" userId="54cf08bdfc25132b" providerId="LiveId" clId="{8CD47B8C-854E-4745-BEE7-4415ED6DA1BF}" dt="2020-04-18T14:45:01.909" v="48" actId="14100"/>
        <pc:sldMkLst>
          <pc:docMk/>
          <pc:sldMk cId="0" sldId="263"/>
        </pc:sldMkLst>
        <pc:spChg chg="mod">
          <ac:chgData name="Alistair Strayton" userId="54cf08bdfc25132b" providerId="LiveId" clId="{8CD47B8C-854E-4745-BEE7-4415ED6DA1BF}" dt="2020-04-18T14:45:01.909" v="48" actId="14100"/>
          <ac:spMkLst>
            <pc:docMk/>
            <pc:sldMk cId="0" sldId="263"/>
            <ac:spMk id="20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5240" cy="50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9109" y="0"/>
            <a:ext cx="2975240" cy="50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3" name="Google Shape;103;p2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2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3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3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4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4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2" name="Google Shape;162;p5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5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6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6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7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7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8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8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www.bbc.co.uk/bitesize/clips/z8vfb9q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hyperlink" Target="https://www.dkfindout.com/uk/science/light/shadow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xplorify.wellcome.ac.uk/en/activities/whats-going-on/shadow-shape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bitesize/clips/z6fnvcw" TargetMode="External"/><Relationship Id="rId3" Type="http://schemas.openxmlformats.org/officeDocument/2006/relationships/hyperlink" Target="https://www.bbc.co.uk/bitesize/clips/z87jmp3" TargetMode="External"/><Relationship Id="rId7" Type="http://schemas.openxmlformats.org/officeDocument/2006/relationships/hyperlink" Target="https://www.bbc.co.uk/programmes/p0117zl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owscience.co.uk/why-do-we-move-our-clocks-forward-blog-post-by-kulvinder-johal/" TargetMode="External"/><Relationship Id="rId5" Type="http://schemas.openxmlformats.org/officeDocument/2006/relationships/hyperlink" Target="https://www.youtube.com/watch?v=pSVd_0AKTKc" TargetMode="External"/><Relationship Id="rId10" Type="http://schemas.openxmlformats.org/officeDocument/2006/relationships/image" Target="../media/image6.png"/><Relationship Id="rId4" Type="http://schemas.openxmlformats.org/officeDocument/2006/relationships/hyperlink" Target="https://www.stem.org.uk/resources/elibrary/resource/35265/making-shadow-puppets" TargetMode="Externa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 descr="Shadow of tree leaves on wall"/>
          <p:cNvPicPr preferRelativeResize="0">
            <a:picLocks noGrp="1"/>
          </p:cNvPicPr>
          <p:nvPr>
            <p:ph type="body" idx="1"/>
          </p:nvPr>
        </p:nvPicPr>
        <p:blipFill>
          <a:blip r:embed="rId3"/>
          <a:srcRect/>
          <a:stretch/>
        </p:blipFill>
        <p:spPr>
          <a:xfrm>
            <a:off x="3728620" y="471749"/>
            <a:ext cx="8463379" cy="5989626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-19050" y="30500"/>
            <a:ext cx="7219950" cy="6824678"/>
          </a:xfrm>
          <a:custGeom>
            <a:avLst/>
            <a:gdLst/>
            <a:ahLst/>
            <a:cxnLst/>
            <a:rect l="l" t="t" r="r" b="b"/>
            <a:pathLst>
              <a:path w="5265336" h="7355394" extrusionOk="0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722630" y="641564"/>
            <a:ext cx="5422900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Light</a:t>
            </a:r>
            <a:endParaRPr/>
          </a:p>
        </p:txBody>
      </p:sp>
      <p:sp>
        <p:nvSpPr>
          <p:cNvPr id="91" name="Google Shape;91;p1"/>
          <p:cNvSpPr/>
          <p:nvPr/>
        </p:nvSpPr>
        <p:spPr>
          <a:xfrm>
            <a:off x="722630" y="1453045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 h="120000" extrusionOk="0">
                <a:moveTo>
                  <a:pt x="0" y="0"/>
                </a:moveTo>
                <a:lnTo>
                  <a:pt x="810006" y="0"/>
                </a:lnTo>
              </a:path>
            </a:pathLst>
          </a:cu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" name="Google Shape;92;p1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623300" y="7251692"/>
            <a:ext cx="1981200" cy="289169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4" name="Google Shape;94;p1" descr="A picture containing drawing, light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"/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717550" y="1670085"/>
            <a:ext cx="54229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1" u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Exploring how shadows are formed</a:t>
            </a:r>
            <a:endParaRPr/>
          </a:p>
        </p:txBody>
      </p:sp>
      <p:sp>
        <p:nvSpPr>
          <p:cNvPr id="97" name="Google Shape;97;p1"/>
          <p:cNvSpPr txBox="1"/>
          <p:nvPr/>
        </p:nvSpPr>
        <p:spPr>
          <a:xfrm>
            <a:off x="717550" y="5439710"/>
            <a:ext cx="542290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1" u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3 / Key Stage 2 </a:t>
            </a:r>
            <a:br>
              <a:rPr lang="en-GB" sz="2400" b="1" i="1" u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400" b="1" i="1" u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Age 7-8</a:t>
            </a:r>
            <a:endParaRPr/>
          </a:p>
        </p:txBody>
      </p:sp>
      <p:grpSp>
        <p:nvGrpSpPr>
          <p:cNvPr id="98" name="Google Shape;98;p1"/>
          <p:cNvGrpSpPr/>
          <p:nvPr/>
        </p:nvGrpSpPr>
        <p:grpSpPr>
          <a:xfrm>
            <a:off x="7291388" y="466820"/>
            <a:ext cx="4622446" cy="5969030"/>
            <a:chOff x="7291389" y="641565"/>
            <a:chExt cx="4352921" cy="5656306"/>
          </a:xfrm>
        </p:grpSpPr>
        <p:pic>
          <p:nvPicPr>
            <p:cNvPr id="99" name="Google Shape;99;p1"/>
            <p:cNvPicPr preferRelativeResize="0"/>
            <p:nvPr/>
          </p:nvPicPr>
          <p:blipFill rotWithShape="1">
            <a:blip r:embed="rId6">
              <a:alphaModFix amt="85000"/>
            </a:blip>
            <a:srcRect/>
            <a:stretch/>
          </p:blipFill>
          <p:spPr>
            <a:xfrm>
              <a:off x="7291389" y="641565"/>
              <a:ext cx="4352921" cy="56563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" name="Google Shape;100;p1"/>
            <p:cNvSpPr txBox="1"/>
            <p:nvPr/>
          </p:nvSpPr>
          <p:spPr>
            <a:xfrm>
              <a:off x="7453312" y="697498"/>
              <a:ext cx="3923476" cy="55997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For parents and carers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Thank you for supporting your child’s learning in science.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Before the session:</a:t>
              </a:r>
              <a:endParaRPr/>
            </a:p>
            <a:p>
              <a:pPr marL="285750" marR="0" lvl="0" indent="-285750" algn="l" rtl="0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Char char="•"/>
              </a:pPr>
              <a:r>
                <a:rPr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Please read slide 2 so you know what your child learning and what you need to get ready.</a:t>
              </a:r>
              <a:endParaRPr/>
            </a:p>
            <a:p>
              <a:pPr marL="285750" marR="0" lvl="0" indent="-285750" algn="l" rtl="0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Char char="•"/>
              </a:pPr>
              <a:r>
                <a:rPr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As an alternative to lined paper, slide 5 may be printed for your child to record on.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During the session:</a:t>
              </a:r>
              <a:endParaRPr/>
            </a:p>
            <a:p>
              <a:pPr marL="285750" marR="0" lvl="0" indent="-285750" algn="l" rtl="0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Char char="•"/>
              </a:pPr>
              <a:r>
                <a:rPr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Share the learning intentions on slide 2.</a:t>
              </a:r>
              <a:endParaRPr/>
            </a:p>
            <a:p>
              <a:pPr marL="285750" marR="0" lvl="0" indent="-285750" algn="l" rtl="0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Char char="•"/>
              </a:pPr>
              <a:r>
                <a:rPr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Support your child with the main activities on slides 3 &amp; 4, as needed. </a:t>
              </a:r>
              <a:endParaRPr/>
            </a:p>
            <a:p>
              <a:pPr marL="285750" marR="0" lvl="0" indent="-285750" algn="l" rtl="0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Char char="•"/>
              </a:pPr>
              <a:r>
                <a:rPr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Slide 6 is a further, optional activity.</a:t>
              </a:r>
              <a:endParaRPr/>
            </a:p>
            <a:p>
              <a:pPr marL="285750" marR="0" lvl="0" indent="-285750" algn="l" rtl="0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Char char="•"/>
              </a:pPr>
              <a:r>
                <a:rPr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Slide 7 has a glossary of key terms.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Reviewing with your child:</a:t>
              </a:r>
              <a:endParaRPr/>
            </a:p>
            <a:p>
              <a:pPr marL="285750" marR="0" lvl="0" indent="-285750" algn="l" rtl="0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Char char="•"/>
              </a:pPr>
              <a:r>
                <a:rPr lang="en-GB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Slide 8 gives an idea of what your child may produce.</a:t>
              </a:r>
              <a:endParaRPr/>
            </a:p>
            <a:p>
              <a:pPr marL="285750" marR="0" lvl="0" indent="-17145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endParaRPr sz="1800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 txBox="1">
            <a:spLocks noGrp="1"/>
          </p:cNvSpPr>
          <p:nvPr>
            <p:ph type="body" idx="1"/>
          </p:nvPr>
        </p:nvSpPr>
        <p:spPr>
          <a:xfrm>
            <a:off x="838200" y="1528726"/>
            <a:ext cx="5181600" cy="313640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Learning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size of the shadow depends on the position of the source, object and surface.</a:t>
            </a:r>
            <a:endParaRPr dirty="0"/>
          </a:p>
        </p:txBody>
      </p:sp>
      <p:sp>
        <p:nvSpPr>
          <p:cNvPr id="107" name="Google Shape;107;p2"/>
          <p:cNvSpPr txBox="1"/>
          <p:nvPr/>
        </p:nvSpPr>
        <p:spPr>
          <a:xfrm>
            <a:off x="6172202" y="1528726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None/>
            </a:pPr>
            <a:r>
              <a:rPr lang="en-GB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Activities </a:t>
            </a:r>
            <a:r>
              <a:rPr lang="en-GB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(pages 3-5): approx. 30-40 mins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Use different coloured chalk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None/>
            </a:pPr>
            <a:r>
              <a:rPr lang="en-GB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Find out more… </a:t>
            </a:r>
            <a:r>
              <a:rPr lang="en-GB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(page 6): approx. 15 mins 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Using sundials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Exploring how shadows are formed</a:t>
            </a:r>
            <a:endParaRPr/>
          </a:p>
          <a:p>
            <a:pPr marL="228600" marR="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838198" y="4882173"/>
            <a:ext cx="5181600" cy="117937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can…</a:t>
            </a: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shadow is formed.</a:t>
            </a:r>
            <a:endParaRPr/>
          </a:p>
        </p:txBody>
      </p:sp>
      <p:pic>
        <p:nvPicPr>
          <p:cNvPr id="109" name="Google Shape;109;p2" descr="Notepad, Memo, Pencil, Writing, No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93172" y="2805820"/>
            <a:ext cx="835092" cy="80072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Light</a:t>
            </a:r>
            <a:endParaRPr/>
          </a:p>
        </p:txBody>
      </p:sp>
      <p:sp>
        <p:nvSpPr>
          <p:cNvPr id="113" name="Google Shape;113;p2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Exploring how shadows are formed</a:t>
            </a:r>
            <a:endParaRPr/>
          </a:p>
        </p:txBody>
      </p:sp>
      <p:sp>
        <p:nvSpPr>
          <p:cNvPr id="114" name="Google Shape;114;p2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17" name="Google Shape;117;p2" descr="A picture containing drawing, ligh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"/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2" descr="A close up of a clock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"/>
          <p:cNvSpPr txBox="1">
            <a:spLocks noGrp="1"/>
          </p:cNvSpPr>
          <p:nvPr>
            <p:ph type="body" idx="1"/>
          </p:nvPr>
        </p:nvSpPr>
        <p:spPr>
          <a:xfrm>
            <a:off x="838200" y="1591799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this BBC Bitesize clip: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https://www.bbc.co.uk/bitesize/clips/z8vfb9q</a:t>
            </a:r>
            <a:endParaRPr sz="2400">
              <a:solidFill>
                <a:schemeClr val="dk1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31F20"/>
              </a:buClr>
              <a:buSzPts val="2400"/>
              <a:buChar char="•"/>
            </a:pPr>
            <a:r>
              <a:rPr lang="en-GB" sz="24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When something blocks light travelling from a source, a shadow is made.</a:t>
            </a:r>
            <a:endParaRPr/>
          </a:p>
          <a:p>
            <a:pPr marL="22860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31F20"/>
              </a:buClr>
              <a:buSzPts val="2400"/>
              <a:buChar char="•"/>
            </a:pPr>
            <a:r>
              <a:rPr lang="en-GB" sz="24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What happens to the shadow if we use a translucent or transparent object?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>
              <a:solidFill>
                <a:schemeClr val="dk1"/>
              </a:solidFill>
            </a:endParaRPr>
          </a:p>
        </p:txBody>
      </p:sp>
      <p:sp>
        <p:nvSpPr>
          <p:cNvPr id="126" name="Google Shape;126;p3"/>
          <p:cNvSpPr txBox="1"/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this short article from DK: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https://www.dkfindout.com/uk/science/light/shadows/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26262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26262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28" name="Google Shape;128;p3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Explore, review, think, talk…. </a:t>
            </a:r>
            <a:endParaRPr/>
          </a:p>
        </p:txBody>
      </p:sp>
      <p:sp>
        <p:nvSpPr>
          <p:cNvPr id="131" name="Google Shape;131;p3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do you already know about… shadows?</a:t>
            </a:r>
            <a:endParaRPr/>
          </a:p>
        </p:txBody>
      </p:sp>
      <p:sp>
        <p:nvSpPr>
          <p:cNvPr id="132" name="Google Shape;132;p3"/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(5 minutes)</a:t>
            </a:r>
            <a:endParaRPr/>
          </a:p>
        </p:txBody>
      </p:sp>
      <p:sp>
        <p:nvSpPr>
          <p:cNvPr id="133" name="Google Shape;133;p3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3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3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36" name="Google Shape;136;p3" descr="A picture containing drawing, light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3"/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3" descr="A close up of a clock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370782" y="3960695"/>
            <a:ext cx="2799538" cy="1941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375456" y="2898800"/>
            <a:ext cx="1859804" cy="23226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"/>
          <p:cNvSpPr txBox="1">
            <a:spLocks noGrp="1"/>
          </p:cNvSpPr>
          <p:nvPr>
            <p:ph type="body" idx="1"/>
          </p:nvPr>
        </p:nvSpPr>
        <p:spPr>
          <a:xfrm>
            <a:off x="838200" y="1626385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this clip from Explorify showing light shining on different opaque and transparent objects: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https://explorify.wellcome.ac.uk/en/activities/whats-going-on/shadow-shapes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47" name="Google Shape;147;p4"/>
          <p:cNvSpPr txBox="1"/>
          <p:nvPr/>
        </p:nvSpPr>
        <p:spPr>
          <a:xfrm>
            <a:off x="6172202" y="1626385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After you've watched the video, think about…</a:t>
            </a:r>
            <a:endParaRPr/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the different shadows made?</a:t>
            </a:r>
            <a:endParaRPr/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did the light behave for each object? </a:t>
            </a:r>
            <a:endParaRPr/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think of any objects that don't have a shadow?</a:t>
            </a:r>
            <a:endParaRPr/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did you notice about the size and shape of the shadow as the torch moved?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4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4"/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Watch, read, listen…</a:t>
            </a:r>
            <a:endParaRPr/>
          </a:p>
        </p:txBody>
      </p:sp>
      <p:sp>
        <p:nvSpPr>
          <p:cNvPr id="151" name="Google Shape;151;p4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Exploring shadows</a:t>
            </a:r>
            <a:endParaRPr/>
          </a:p>
        </p:txBody>
      </p:sp>
      <p:sp>
        <p:nvSpPr>
          <p:cNvPr id="152" name="Google Shape;152;p4"/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(10 minutes)</a:t>
            </a:r>
            <a:endParaRPr/>
          </a:p>
        </p:txBody>
      </p:sp>
      <p:sp>
        <p:nvSpPr>
          <p:cNvPr id="153" name="Google Shape;153;p4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4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4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56" name="Google Shape;156;p4" descr="A picture containing drawing, ligh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4"/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pic>
        <p:nvPicPr>
          <p:cNvPr id="158" name="Google Shape;158;p4" descr="A close up of a clock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4" descr="A picture containing indoor, sitting, food, refrigerator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69366" y="3472821"/>
            <a:ext cx="4119268" cy="24715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"/>
          <p:cNvSpPr txBox="1">
            <a:spLocks noGrp="1"/>
          </p:cNvSpPr>
          <p:nvPr>
            <p:ph type="body" idx="1"/>
          </p:nvPr>
        </p:nvSpPr>
        <p:spPr>
          <a:xfrm>
            <a:off x="251534" y="257452"/>
            <a:ext cx="3317289" cy="622546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5"/>
              <a:buNone/>
            </a:pPr>
            <a:r>
              <a:rPr lang="en-GB" sz="2405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Instructions for Activity 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5"/>
              <a:buChar char="•"/>
            </a:pPr>
            <a:r>
              <a:rPr lang="en-GB" sz="2405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Use chalk to trace around your shadow outside. 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5"/>
              <a:buChar char="•"/>
            </a:pPr>
            <a:r>
              <a:rPr lang="en-GB" sz="2405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Repeat this at different times during the day. (e.g. 10am, 11am, 12pm, 1pm, 2pm)</a:t>
            </a:r>
            <a:endParaRPr/>
          </a:p>
          <a:p>
            <a:pPr marL="228600" lvl="0" indent="-75882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5"/>
              <a:buNone/>
            </a:pPr>
            <a:endParaRPr sz="2405">
              <a:solidFill>
                <a:srgbClr val="7030A0"/>
              </a:solidFill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5"/>
              <a:buChar char="•"/>
            </a:pPr>
            <a:r>
              <a:rPr lang="en-GB" sz="2405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do you notice happen to your shadow?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5"/>
              <a:buChar char="•"/>
            </a:pPr>
            <a:r>
              <a:rPr lang="en-GB" sz="2405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Why do you think this happens?</a:t>
            </a:r>
            <a:endParaRPr/>
          </a:p>
        </p:txBody>
      </p:sp>
      <p:sp>
        <p:nvSpPr>
          <p:cNvPr id="166" name="Google Shape;166;p5"/>
          <p:cNvSpPr txBox="1"/>
          <p:nvPr/>
        </p:nvSpPr>
        <p:spPr>
          <a:xfrm>
            <a:off x="3751487" y="257452"/>
            <a:ext cx="7712155" cy="622409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lang="en-GB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Learning outcome: </a:t>
            </a:r>
            <a:r>
              <a:rPr lang="en-GB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explain how a shadow is formed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5"/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5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5"/>
          <p:cNvSpPr txBox="1"/>
          <p:nvPr/>
        </p:nvSpPr>
        <p:spPr>
          <a:xfrm>
            <a:off x="177916" y="6466169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70" name="Google Shape;170;p5"/>
          <p:cNvGrpSpPr/>
          <p:nvPr/>
        </p:nvGrpSpPr>
        <p:grpSpPr>
          <a:xfrm>
            <a:off x="5091939" y="1185784"/>
            <a:ext cx="5031249" cy="4645799"/>
            <a:chOff x="5091939" y="1185784"/>
            <a:chExt cx="5031249" cy="4645799"/>
          </a:xfrm>
        </p:grpSpPr>
        <p:pic>
          <p:nvPicPr>
            <p:cNvPr id="171" name="Google Shape;171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226314" y="1185784"/>
              <a:ext cx="4762500" cy="43688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2" name="Google Shape;172;p5"/>
            <p:cNvSpPr/>
            <p:nvPr/>
          </p:nvSpPr>
          <p:spPr>
            <a:xfrm>
              <a:off x="5091939" y="5554584"/>
              <a:ext cx="5031249" cy="276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i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Image courtesy of : https://www.raisingdragons.com/shadow-drawing-age-4/</a:t>
              </a: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 txBox="1">
            <a:spLocks noGrp="1"/>
          </p:cNvSpPr>
          <p:nvPr>
            <p:ph type="body" idx="1"/>
          </p:nvPr>
        </p:nvSpPr>
        <p:spPr>
          <a:xfrm>
            <a:off x="838200" y="1338307"/>
            <a:ext cx="5181600" cy="48209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this BBC clip about shadow puppets: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000"/>
              <a:buChar char="•"/>
            </a:pPr>
            <a:r>
              <a:rPr lang="en-GB" sz="2000" u="sng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https://www.bbc.co.uk/bitesize/clips/z87jmp3</a:t>
            </a:r>
            <a:endParaRPr sz="2000">
              <a:solidFill>
                <a:srgbClr val="7030A0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a range of translucent and opaque materials to create your own shadow puppets.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Other ideas for shadow puppets: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000"/>
              <a:buChar char="•"/>
            </a:pPr>
            <a:r>
              <a:rPr lang="en-GB" sz="2000" u="sng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https://www.stem.org.uk/resources/elibrary/resource/35265/making-shadow-puppets</a:t>
            </a: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000"/>
              <a:buChar char="•"/>
            </a:pPr>
            <a:r>
              <a:rPr lang="en-GB" sz="2000" u="sng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https://www.youtube.com/watch?v=pSVd_0AKTKc</a:t>
            </a:r>
            <a:endParaRPr sz="2000">
              <a:solidFill>
                <a:srgbClr val="7030A0"/>
              </a:solidFill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/>
          </a:p>
        </p:txBody>
      </p:sp>
      <p:sp>
        <p:nvSpPr>
          <p:cNvPr id="179" name="Google Shape;179;p6"/>
          <p:cNvSpPr txBox="1"/>
          <p:nvPr/>
        </p:nvSpPr>
        <p:spPr>
          <a:xfrm>
            <a:off x="6172202" y="1338307"/>
            <a:ext cx="5181600" cy="48209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a sun dial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/>
              </a:rPr>
              <a:t>https://wowscience.co.uk/why-do-we-move-our-clocks-forward-blog-post-by-kulvinder-johal/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Lighting effects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7"/>
              </a:rPr>
              <a:t>https://www.bbc.co.uk/programmes/p0117zll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Sun and shadows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8"/>
              </a:rPr>
              <a:t>https://www.bbc.co.uk/bitesize/clips/z6fnvcw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6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6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6"/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Find out more…</a:t>
            </a:r>
            <a:endParaRPr/>
          </a:p>
        </p:txBody>
      </p:sp>
      <p:sp>
        <p:nvSpPr>
          <p:cNvPr id="183" name="Google Shape;183;p6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Going further with shadows</a:t>
            </a:r>
            <a:endParaRPr/>
          </a:p>
        </p:txBody>
      </p:sp>
      <p:sp>
        <p:nvSpPr>
          <p:cNvPr id="184" name="Google Shape;184;p6"/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(10-15 minutes)</a:t>
            </a:r>
            <a:endParaRPr/>
          </a:p>
        </p:txBody>
      </p:sp>
      <p:sp>
        <p:nvSpPr>
          <p:cNvPr id="185" name="Google Shape;185;p6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6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6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88" name="Google Shape;188;p6" descr="A picture containing drawing, light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6"/>
          <p:cNvSpPr txBox="1"/>
          <p:nvPr/>
        </p:nvSpPr>
        <p:spPr>
          <a:xfrm>
            <a:off x="177916" y="6445614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0" name="Google Shape;190;p6" descr="A close up of a clock&#10;&#10;Description automatically generated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"/>
          <p:cNvSpPr txBox="1"/>
          <p:nvPr/>
        </p:nvSpPr>
        <p:spPr>
          <a:xfrm>
            <a:off x="648070" y="295184"/>
            <a:ext cx="10697592" cy="461416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Glossary of terms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bright: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If an object is </a:t>
            </a:r>
            <a:r>
              <a:rPr lang="en-GB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bright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gives out or reflects much light.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dark </a:t>
            </a:r>
            <a:r>
              <a:rPr lang="en-GB" sz="2800" b="1" i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(scientific)</a:t>
            </a: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Dark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the absence of light.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dark </a:t>
            </a:r>
            <a:r>
              <a:rPr lang="en-GB" sz="2800" b="1" i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(everyday)</a:t>
            </a: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Very little amount of light.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dull:</a:t>
            </a:r>
            <a:r>
              <a:rPr lang="en-GB" sz="28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an object is </a:t>
            </a:r>
            <a:r>
              <a:rPr lang="en-GB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dull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is not shiny or bright.</a:t>
            </a:r>
            <a:endParaRPr sz="28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light:</a:t>
            </a:r>
            <a:r>
              <a:rPr lang="en-GB" sz="28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Light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the form of energy that makes it possible for eyes to see.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material: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Anything used for building or making something else.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shiny: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Reflecting or glowing with light.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surface:</a:t>
            </a:r>
            <a:r>
              <a:rPr lang="en-GB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outside limit or top layer of something.</a:t>
            </a:r>
            <a:endParaRPr sz="2800" b="1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endParaRPr sz="6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7"/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7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7"/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8"/>
          <p:cNvSpPr txBox="1"/>
          <p:nvPr/>
        </p:nvSpPr>
        <p:spPr>
          <a:xfrm>
            <a:off x="1979720" y="355107"/>
            <a:ext cx="7784976" cy="6089626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Possible learning outcome for reviewing your work: </a:t>
            </a:r>
            <a:r>
              <a:rPr lang="en-GB" sz="2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 can explain how a shadow is formed.</a:t>
            </a:r>
            <a:endParaRPr dirty="0"/>
          </a:p>
        </p:txBody>
      </p:sp>
      <p:sp>
        <p:nvSpPr>
          <p:cNvPr id="206" name="Google Shape;206;p8"/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7" name="Google Shape;207;p8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8"/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09" name="Google Shape;209;p8"/>
          <p:cNvGrpSpPr/>
          <p:nvPr/>
        </p:nvGrpSpPr>
        <p:grpSpPr>
          <a:xfrm>
            <a:off x="2601667" y="1723108"/>
            <a:ext cx="6541083" cy="3411782"/>
            <a:chOff x="4337023" y="951793"/>
            <a:chExt cx="6541083" cy="3411782"/>
          </a:xfrm>
        </p:grpSpPr>
        <p:pic>
          <p:nvPicPr>
            <p:cNvPr id="210" name="Google Shape;210;p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337023" y="951793"/>
              <a:ext cx="6541083" cy="31347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1" name="Google Shape;211;p8"/>
            <p:cNvSpPr txBox="1"/>
            <p:nvPr/>
          </p:nvSpPr>
          <p:spPr>
            <a:xfrm>
              <a:off x="5317129" y="4086576"/>
              <a:ext cx="4580869" cy="276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i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image courtesy of www.bregder.weebly.com/sun--moon-activities.html</a:t>
              </a:r>
              <a:endParaRPr sz="12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661</Words>
  <Application>Microsoft Office PowerPoint</Application>
  <PresentationFormat>Widescreen</PresentationFormat>
  <Paragraphs>114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J Allard BTP</cp:lastModifiedBy>
  <cp:revision>1</cp:revision>
  <dcterms:created xsi:type="dcterms:W3CDTF">2020-03-28T09:27:35Z</dcterms:created>
  <dcterms:modified xsi:type="dcterms:W3CDTF">2021-01-28T13:46:49Z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