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3" r:id="rId18"/>
    <p:sldId id="272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9" r:id="rId28"/>
    <p:sldId id="288" r:id="rId29"/>
    <p:sldId id="282" r:id="rId30"/>
    <p:sldId id="283" r:id="rId31"/>
    <p:sldId id="290" r:id="rId32"/>
    <p:sldId id="284" r:id="rId33"/>
    <p:sldId id="291" r:id="rId34"/>
    <p:sldId id="285" r:id="rId35"/>
    <p:sldId id="286" r:id="rId36"/>
    <p:sldId id="287" r:id="rId3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2" d="100"/>
          <a:sy n="72" d="100"/>
        </p:scale>
        <p:origin x="660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viewProps" Target="viewProps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FE6FA18-E779-4142-9DCA-A65FAED73E3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5A6F22A-C415-4AB4-9F3C-CB6167F8F13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7191CF9-7BBE-4E46-ABCF-69CA4F820B6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41AAAE-688F-4F42-8202-9CE2FCD4F0EC}" type="datetimeFigureOut">
              <a:rPr lang="en-GB" smtClean="0"/>
              <a:t>10/01/2021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293AD5D-788C-4B9E-B9A9-32A98820D37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F45B421-77D9-4D90-ABCE-83F670BD2B7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ECFCDA-6EC2-4F63-9A77-8761256FF6A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81241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82A19C0-5051-4F71-8C3A-7BDD8257E25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5F5B0BA-FE6F-416C-B462-4AF7333E1D8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CDFB5D8-C11D-4591-AFAA-C736675B734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41AAAE-688F-4F42-8202-9CE2FCD4F0EC}" type="datetimeFigureOut">
              <a:rPr lang="en-GB" smtClean="0"/>
              <a:t>10/01/2021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DA36D36-466B-4D19-A2CE-E5C10F2B46E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5D191BA-488B-4AE8-9566-67A3E118A34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ECFCDA-6EC2-4F63-9A77-8761256FF6A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2635007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3CF65CC-B4C0-4479-9D8E-4FADD54A7E5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AD232B4-6E33-4E35-AAEA-80C91F25E1E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5C7CEE2-F7FE-4DFF-B748-85CB7FC33F4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41AAAE-688F-4F42-8202-9CE2FCD4F0EC}" type="datetimeFigureOut">
              <a:rPr lang="en-GB" smtClean="0"/>
              <a:t>10/01/2021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327498-210F-4C98-962C-A8DB39642A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8E55627-4FE9-47A0-97AE-5908A6C90C5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ECFCDA-6EC2-4F63-9A77-8761256FF6A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1436438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663F3E6-7A51-4BD3-BCB9-1AD8A471B53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E737205-468F-4628-BD0E-737F33B4AAA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55AE3D4-403A-4277-BB08-050955EC3EF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7431302-44D3-4E43-8BF0-4E91F5E7C3E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41AAAE-688F-4F42-8202-9CE2FCD4F0EC}" type="datetimeFigureOut">
              <a:rPr lang="en-GB" smtClean="0"/>
              <a:t>10/01/2021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E4ABC1E-9F15-421B-B75E-81213D5153B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2A2601D-500E-4F08-A91D-D4D30541D80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ECFCDA-6EC2-4F63-9A77-8761256FF6A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2353561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D0E4DE4-0611-4C2E-9AA2-85059F4F090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66DA0C2-B4D0-40AA-9E17-23FF47C09DA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D0EE71B-F3B7-408D-9711-C00285991B7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E7C791A2-631E-4400-833A-6204363D608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1F131807-F9A8-4B2D-B852-349401972A4A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9C72FA0A-425A-4796-B1DE-3E816B1C390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41AAAE-688F-4F42-8202-9CE2FCD4F0EC}" type="datetimeFigureOut">
              <a:rPr lang="en-GB" smtClean="0"/>
              <a:t>10/01/2021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1A721D88-0DF5-4BAC-A6EC-34B72A9A59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65E4A98D-94EA-43F4-A6B9-16B2A113402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ECFCDA-6EC2-4F63-9A77-8761256FF6A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729199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2B1D777-0B66-49C3-B99A-6D1942FE976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063ECC41-DB55-40FA-B201-474E61F9822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41AAAE-688F-4F42-8202-9CE2FCD4F0EC}" type="datetimeFigureOut">
              <a:rPr lang="en-GB" smtClean="0"/>
              <a:t>10/01/2021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B91DBAD-4773-4B9F-B436-88A196143DB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71C7BED1-06BA-4ED1-A88B-118BC333A1B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ECFCDA-6EC2-4F63-9A77-8761256FF6A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8769944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56A0052F-704D-486B-AD45-FE5F5BEDC5C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41AAAE-688F-4F42-8202-9CE2FCD4F0EC}" type="datetimeFigureOut">
              <a:rPr lang="en-GB" smtClean="0"/>
              <a:t>10/01/2021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275F0054-615C-451A-B964-5C8C7C2DFB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AE837B9-7525-48C3-AF8D-1F63CE91C53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ECFCDA-6EC2-4F63-9A77-8761256FF6A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573395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80A108F-BB56-479D-8999-A5C70BA433A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39AFBDF-1C89-41A8-BBD1-DA0BA2B3C01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006302B-E31B-4FC1-A1EC-60D74FD8BD2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FAC7545-35BB-4B52-84FA-39BD3798F64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41AAAE-688F-4F42-8202-9CE2FCD4F0EC}" type="datetimeFigureOut">
              <a:rPr lang="en-GB" smtClean="0"/>
              <a:t>10/01/2021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9F0CC54-6129-4403-86CF-80F24682DC1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F31F475-F497-43BC-A867-85276A8B156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ECFCDA-6EC2-4F63-9A77-8761256FF6A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4348082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9102D2E-483C-418B-9A01-E210B2949A0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AD06DAB5-6796-4D33-A105-1D6AC54D7158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D0FA504-76C6-4132-B6BD-818D748146C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1319B82-384C-46C3-82F0-2F3F4FBF46B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41AAAE-688F-4F42-8202-9CE2FCD4F0EC}" type="datetimeFigureOut">
              <a:rPr lang="en-GB" smtClean="0"/>
              <a:t>10/01/2021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66A58A2-56E1-4229-8A47-0FC71612828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163B9DF-0618-4DF0-8813-E638BCD7E30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ECFCDA-6EC2-4F63-9A77-8761256FF6A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22191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AF652C8-7506-4B37-B2B5-436013A94F2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C6741348-A5B3-4193-B9E8-1CECBD180AA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512905C-19ED-4F68-8062-FFA98D4CF3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41AAAE-688F-4F42-8202-9CE2FCD4F0EC}" type="datetimeFigureOut">
              <a:rPr lang="en-GB" smtClean="0"/>
              <a:t>10/01/2021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EEF836A-8AB5-43C6-85C7-49AF9B603A5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8E6BF50-2AC2-419D-8B5B-481EFDDE01C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ECFCDA-6EC2-4F63-9A77-8761256FF6A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9020454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2AC1E1C4-651E-4101-A99A-E7D590AAAE72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33F4852-2B8B-44CF-AAB5-7E110CD2E82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FC45DCB-1EE3-4763-81B5-21E5791BE9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41AAAE-688F-4F42-8202-9CE2FCD4F0EC}" type="datetimeFigureOut">
              <a:rPr lang="en-GB" smtClean="0"/>
              <a:t>10/01/2021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58D3D74-1B2B-49ED-8344-C7729140CB1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EBE808C-EA60-4214-84C1-87D5A528F06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ECFCDA-6EC2-4F63-9A77-8761256FF6A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0388440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223CDE3C-8313-49B6-9D66-CE71CC9FB40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A87B650-2325-47E2-ADAB-922DB913530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B7FCBCC-883A-4B75-BE8F-3D34F53F011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641AAAE-688F-4F42-8202-9CE2FCD4F0EC}" type="datetimeFigureOut">
              <a:rPr lang="en-GB" smtClean="0"/>
              <a:t>10/01/2021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4BC592D-3122-4BFE-8D0F-935C45A6F6A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FCEE6DE-95CC-4E8A-AEE2-934BAF1AD45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3ECFCDA-6EC2-4F63-9A77-8761256FF6A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9177605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6.pn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6.png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0E4D93C2-D7A7-4578-823E-7F987FB854F2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b="3777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Subtitle 2">
            <a:extLst>
              <a:ext uri="{FF2B5EF4-FFF2-40B4-BE49-F238E27FC236}">
                <a16:creationId xmlns:a16="http://schemas.microsoft.com/office/drawing/2014/main" id="{DECA5908-9E23-4190-ACBF-F65C8A24560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2780403"/>
            <a:ext cx="9144000" cy="1655762"/>
          </a:xfrm>
        </p:spPr>
        <p:txBody>
          <a:bodyPr>
            <a:normAutofit/>
          </a:bodyPr>
          <a:lstStyle/>
          <a:p>
            <a:r>
              <a:rPr lang="en-GB" sz="5400" dirty="0">
                <a:solidFill>
                  <a:schemeClr val="bg1"/>
                </a:solidFill>
                <a:latin typeface="Comic Sans MS" panose="030F0702030302020204" pitchFamily="66" charset="0"/>
              </a:rPr>
              <a:t>LO: To add equal groups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914C0642-AA35-4711-96A6-2038AB121737}"/>
              </a:ext>
            </a:extLst>
          </p:cNvPr>
          <p:cNvSpPr/>
          <p:nvPr/>
        </p:nvSpPr>
        <p:spPr>
          <a:xfrm>
            <a:off x="748375" y="231359"/>
            <a:ext cx="4254691" cy="156966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9600" dirty="0">
                <a:ln w="0">
                  <a:solidFill>
                    <a:schemeClr val="bg1"/>
                  </a:solidFill>
                </a:ln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11/1/21</a:t>
            </a:r>
            <a:endParaRPr lang="en-US" sz="9600" b="0" cap="none" spc="0" dirty="0">
              <a:ln w="0">
                <a:solidFill>
                  <a:schemeClr val="bg1"/>
                </a:solidFill>
              </a:ln>
              <a:solidFill>
                <a:schemeClr val="bg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73454088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9C5521E-1EB8-4C00-B2C6-0228CFD1F9A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12EB034-0B3B-48D5-B365-8DBD2BB560A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0E4D93C2-D7A7-4578-823E-7F987FB854F2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b="3777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049EA3B7-0510-48B7-B417-84D7052843C8}"/>
              </a:ext>
            </a:extLst>
          </p:cNvPr>
          <p:cNvSpPr/>
          <p:nvPr/>
        </p:nvSpPr>
        <p:spPr>
          <a:xfrm>
            <a:off x="334617" y="196909"/>
            <a:ext cx="11751365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4800" u="sng" dirty="0">
                <a:solidFill>
                  <a:schemeClr val="bg1"/>
                </a:solidFill>
                <a:latin typeface="Comic Sans MS" panose="030F0702030302020204" pitchFamily="66" charset="0"/>
              </a:rPr>
              <a:t>Recap: What does the word equal mean?</a:t>
            </a:r>
          </a:p>
        </p:txBody>
      </p:sp>
      <p:pic>
        <p:nvPicPr>
          <p:cNvPr id="6" name="Picture 2" descr="Equal means the same - YouTube">
            <a:extLst>
              <a:ext uri="{FF2B5EF4-FFF2-40B4-BE49-F238E27FC236}">
                <a16:creationId xmlns:a16="http://schemas.microsoft.com/office/drawing/2014/main" id="{4C730595-F1B8-44B5-AE9F-51F26FD01134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49" t="4828" r="3260" b="4130"/>
          <a:stretch/>
        </p:blipFill>
        <p:spPr bwMode="auto">
          <a:xfrm>
            <a:off x="2905422" y="1056093"/>
            <a:ext cx="6381154" cy="39129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995256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0B45F5A-425A-4EB9-9BE9-ED000B05B7E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E837EB1-790A-4522-AE70-B0286F33E64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0E4D93C2-D7A7-4578-823E-7F987FB854F2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b="3777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705DC4C3-D5DB-4AC2-B512-F2219895774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03560" y="940904"/>
            <a:ext cx="6520691" cy="4093088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1CCBA9C9-DC55-4A25-A48E-C25AA2706418}"/>
              </a:ext>
            </a:extLst>
          </p:cNvPr>
          <p:cNvSpPr/>
          <p:nvPr/>
        </p:nvSpPr>
        <p:spPr>
          <a:xfrm>
            <a:off x="321365" y="19628"/>
            <a:ext cx="11751365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4800" u="sng" dirty="0">
                <a:solidFill>
                  <a:schemeClr val="bg1"/>
                </a:solidFill>
                <a:latin typeface="Comic Sans MS" panose="030F0702030302020204" pitchFamily="66" charset="0"/>
              </a:rPr>
              <a:t>Work out </a:t>
            </a:r>
          </a:p>
        </p:txBody>
      </p:sp>
    </p:spTree>
    <p:extLst>
      <p:ext uri="{BB962C8B-B14F-4D97-AF65-F5344CB8AC3E}">
        <p14:creationId xmlns:p14="http://schemas.microsoft.com/office/powerpoint/2010/main" val="71901784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3FAD008-35D0-4D2B-9956-341D615E09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3562C2B-C013-487B-8AA5-04C335F1B65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0E4D93C2-D7A7-4578-823E-7F987FB854F2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b="3777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C8C2A8FE-C6B1-4954-BA0D-5FE0EB65AE5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61032" y="776224"/>
            <a:ext cx="6269935" cy="4351338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A8D2F9D4-6570-40A2-8B7A-BEC9D684CC9D}"/>
              </a:ext>
            </a:extLst>
          </p:cNvPr>
          <p:cNvSpPr/>
          <p:nvPr/>
        </p:nvSpPr>
        <p:spPr>
          <a:xfrm>
            <a:off x="220316" y="-100184"/>
            <a:ext cx="11751365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4800" u="sng" dirty="0">
                <a:solidFill>
                  <a:schemeClr val="bg1"/>
                </a:solidFill>
                <a:latin typeface="Comic Sans MS" panose="030F0702030302020204" pitchFamily="66" charset="0"/>
              </a:rPr>
              <a:t>True or False</a:t>
            </a:r>
          </a:p>
        </p:txBody>
      </p:sp>
    </p:spTree>
    <p:extLst>
      <p:ext uri="{BB962C8B-B14F-4D97-AF65-F5344CB8AC3E}">
        <p14:creationId xmlns:p14="http://schemas.microsoft.com/office/powerpoint/2010/main" val="81600426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9E53484-FA94-4030-A336-0AD9CF286CC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FAB7CDF-0803-4BB2-A0AA-A51220F0141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0E4D93C2-D7A7-4578-823E-7F987FB854F2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b="3777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1026" name="Picture 2" descr="MathShed - Mathematics game for school and home">
            <a:extLst>
              <a:ext uri="{FF2B5EF4-FFF2-40B4-BE49-F238E27FC236}">
                <a16:creationId xmlns:a16="http://schemas.microsoft.com/office/drawing/2014/main" id="{D1785051-DA60-4A96-90D9-6012217EC55C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30" t="33991" r="3044" b="9878"/>
          <a:stretch/>
        </p:blipFill>
        <p:spPr bwMode="auto">
          <a:xfrm>
            <a:off x="437322" y="365124"/>
            <a:ext cx="11317356" cy="45381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5399442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F45A64E-974A-4ECE-8FAB-08E44A4B116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9F9E1FF-3B16-42A6-A514-2C190CD43F2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0E4D93C2-D7A7-4578-823E-7F987FB854F2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b="3777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7635D453-30C3-4FB7-B862-C4FA0F896A7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63474" y="0"/>
            <a:ext cx="10265051" cy="5181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4207023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9DD954A-DF62-4C15-96BE-1ED2CE07411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D11AFFA-4FDA-4AC1-9E19-497477327E9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0E4D93C2-D7A7-4578-823E-7F987FB854F2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b="5916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58826E32-7999-4EA1-905E-162737D37205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26250" t="17085" r="43533" b="7525"/>
          <a:stretch/>
        </p:blipFill>
        <p:spPr>
          <a:xfrm>
            <a:off x="265043" y="66260"/>
            <a:ext cx="4403038" cy="5167658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31E25A4E-0E65-4A05-8C55-2E74F221076F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19185" t="27744" r="36794" b="16796"/>
          <a:stretch/>
        </p:blipFill>
        <p:spPr>
          <a:xfrm>
            <a:off x="5317439" y="958240"/>
            <a:ext cx="6036361" cy="4275678"/>
          </a:xfrm>
          <a:prstGeom prst="rect">
            <a:avLst/>
          </a:prstGeom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2474BC03-8021-4BF4-936E-7AF2F849391F}"/>
              </a:ext>
            </a:extLst>
          </p:cNvPr>
          <p:cNvSpPr/>
          <p:nvPr/>
        </p:nvSpPr>
        <p:spPr>
          <a:xfrm>
            <a:off x="4668081" y="-7694"/>
            <a:ext cx="730360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4800" u="sng" dirty="0">
                <a:solidFill>
                  <a:schemeClr val="bg1"/>
                </a:solidFill>
                <a:latin typeface="Comic Sans MS" panose="030F0702030302020204" pitchFamily="66" charset="0"/>
              </a:rPr>
              <a:t>Today’s worksheets</a:t>
            </a:r>
          </a:p>
        </p:txBody>
      </p:sp>
    </p:spTree>
    <p:extLst>
      <p:ext uri="{BB962C8B-B14F-4D97-AF65-F5344CB8AC3E}">
        <p14:creationId xmlns:p14="http://schemas.microsoft.com/office/powerpoint/2010/main" val="306901968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048BCC9-83E9-4660-92F1-7BA434CCD67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F8A10A9-4BD2-4D05-A5EE-E05AE44C42F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0E4D93C2-D7A7-4578-823E-7F987FB854F2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b="3777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3130B02A-9393-4378-856F-8F41E703C059}"/>
              </a:ext>
            </a:extLst>
          </p:cNvPr>
          <p:cNvSpPr/>
          <p:nvPr/>
        </p:nvSpPr>
        <p:spPr>
          <a:xfrm>
            <a:off x="748375" y="231359"/>
            <a:ext cx="4254691" cy="156966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9600" dirty="0">
                <a:ln w="0">
                  <a:solidFill>
                    <a:schemeClr val="bg1"/>
                  </a:solidFill>
                </a:ln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12/1/21</a:t>
            </a:r>
            <a:endParaRPr lang="en-US" sz="9600" b="0" cap="none" spc="0" dirty="0">
              <a:ln w="0">
                <a:solidFill>
                  <a:schemeClr val="bg1"/>
                </a:solidFill>
              </a:ln>
              <a:solidFill>
                <a:schemeClr val="bg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6" name="Subtitle 2">
            <a:extLst>
              <a:ext uri="{FF2B5EF4-FFF2-40B4-BE49-F238E27FC236}">
                <a16:creationId xmlns:a16="http://schemas.microsoft.com/office/drawing/2014/main" id="{FB2E45FE-66F2-47F1-9117-A8DA49663008}"/>
              </a:ext>
            </a:extLst>
          </p:cNvPr>
          <p:cNvSpPr txBox="1">
            <a:spLocks/>
          </p:cNvSpPr>
          <p:nvPr/>
        </p:nvSpPr>
        <p:spPr>
          <a:xfrm>
            <a:off x="2628900" y="2673747"/>
            <a:ext cx="9144000" cy="165576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GB" sz="5400" dirty="0">
                <a:solidFill>
                  <a:schemeClr val="bg1"/>
                </a:solidFill>
                <a:latin typeface="Comic Sans MS" panose="030F0702030302020204" pitchFamily="66" charset="0"/>
              </a:rPr>
              <a:t>LO: To make doubles</a:t>
            </a:r>
          </a:p>
        </p:txBody>
      </p:sp>
    </p:spTree>
    <p:extLst>
      <p:ext uri="{BB962C8B-B14F-4D97-AF65-F5344CB8AC3E}">
        <p14:creationId xmlns:p14="http://schemas.microsoft.com/office/powerpoint/2010/main" val="98287456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2302699-26BE-4716-BCAE-6F556EDEE04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D623080-87C9-4076-A113-F2AD3ED0DA1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0E4D93C2-D7A7-4578-823E-7F987FB854F2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b="3777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886CEDDD-C0AF-4EDF-9BE7-50BD4FEF4FD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52650" y="0"/>
            <a:ext cx="7886700" cy="51550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4330749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845709D-34AB-41EE-A5C7-4954E7CA0B2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5C9E7BE-690C-402B-88AE-C65D609AC8A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0E4D93C2-D7A7-4578-823E-7F987FB854F2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b="3777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Subtitle 2">
            <a:extLst>
              <a:ext uri="{FF2B5EF4-FFF2-40B4-BE49-F238E27FC236}">
                <a16:creationId xmlns:a16="http://schemas.microsoft.com/office/drawing/2014/main" id="{BB275516-9BD8-4DE8-970C-45E19DD72201}"/>
              </a:ext>
            </a:extLst>
          </p:cNvPr>
          <p:cNvSpPr txBox="1">
            <a:spLocks/>
          </p:cNvSpPr>
          <p:nvPr/>
        </p:nvSpPr>
        <p:spPr>
          <a:xfrm>
            <a:off x="2867439" y="153436"/>
            <a:ext cx="9144000" cy="165576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GB" sz="5400" u="sng" dirty="0">
                <a:solidFill>
                  <a:schemeClr val="bg1"/>
                </a:solidFill>
                <a:latin typeface="Comic Sans MS" panose="030F0702030302020204" pitchFamily="66" charset="0"/>
              </a:rPr>
              <a:t>What are doubles?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F4873606-280D-4D15-9BA9-1D722C54F846}"/>
              </a:ext>
            </a:extLst>
          </p:cNvPr>
          <p:cNvSpPr/>
          <p:nvPr/>
        </p:nvSpPr>
        <p:spPr>
          <a:xfrm>
            <a:off x="100219" y="1809198"/>
            <a:ext cx="5173318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GB" sz="3200" b="0" i="0" dirty="0">
                <a:solidFill>
                  <a:schemeClr val="bg1"/>
                </a:solidFill>
                <a:effectLst/>
                <a:latin typeface="Comic Sans MS" panose="030F0702030302020204" pitchFamily="66" charset="0"/>
              </a:rPr>
              <a:t>To get a </a:t>
            </a:r>
            <a:r>
              <a:rPr lang="en-GB" sz="3200" b="1" i="0" dirty="0">
                <a:solidFill>
                  <a:schemeClr val="bg1"/>
                </a:solidFill>
                <a:effectLst/>
                <a:latin typeface="Comic Sans MS" panose="030F0702030302020204" pitchFamily="66" charset="0"/>
              </a:rPr>
              <a:t>double</a:t>
            </a:r>
            <a:r>
              <a:rPr lang="en-GB" sz="3200" b="0" i="0" dirty="0">
                <a:solidFill>
                  <a:schemeClr val="bg1"/>
                </a:solidFill>
                <a:effectLst/>
                <a:latin typeface="Comic Sans MS" panose="030F0702030302020204" pitchFamily="66" charset="0"/>
              </a:rPr>
              <a:t> of a number, we add the same number to itself. For example, </a:t>
            </a:r>
            <a:r>
              <a:rPr lang="en-GB" sz="3200" b="1" i="0" dirty="0">
                <a:solidFill>
                  <a:schemeClr val="bg1"/>
                </a:solidFill>
                <a:effectLst/>
                <a:latin typeface="Comic Sans MS" panose="030F0702030302020204" pitchFamily="66" charset="0"/>
              </a:rPr>
              <a:t>double</a:t>
            </a:r>
            <a:r>
              <a:rPr lang="en-GB" sz="3200" b="0" i="0" dirty="0">
                <a:solidFill>
                  <a:schemeClr val="bg1"/>
                </a:solidFill>
                <a:effectLst/>
                <a:latin typeface="Comic Sans MS" panose="030F0702030302020204" pitchFamily="66" charset="0"/>
              </a:rPr>
              <a:t> of 2 is</a:t>
            </a:r>
          </a:p>
          <a:p>
            <a:pPr algn="just"/>
            <a:r>
              <a:rPr lang="en-GB" sz="3200" b="0" i="0" dirty="0">
                <a:solidFill>
                  <a:schemeClr val="bg1"/>
                </a:solidFill>
                <a:effectLst/>
                <a:latin typeface="Comic Sans MS" panose="030F0702030302020204" pitchFamily="66" charset="0"/>
              </a:rPr>
              <a:t> 2 + 2 = 4. </a:t>
            </a:r>
            <a:endParaRPr lang="en-GB" sz="3200" dirty="0">
              <a:solidFill>
                <a:schemeClr val="bg1"/>
              </a:solidFill>
              <a:latin typeface="Comic Sans MS" panose="030F0702030302020204" pitchFamily="66" charset="0"/>
            </a:endParaRPr>
          </a:p>
        </p:txBody>
      </p:sp>
      <p:pic>
        <p:nvPicPr>
          <p:cNvPr id="2054" name="Picture 6" descr="What is doubles? - Definition, Facts and Examples">
            <a:extLst>
              <a:ext uri="{FF2B5EF4-FFF2-40B4-BE49-F238E27FC236}">
                <a16:creationId xmlns:a16="http://schemas.microsoft.com/office/drawing/2014/main" id="{A2C0D09D-0CE5-4415-B33C-BCEF3C1FC79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24720" y="1311551"/>
            <a:ext cx="6477000" cy="3333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033002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205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C9AACA5-551E-4887-9583-BE681261073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77119E7-8F7E-4C62-895F-724AC04BAF0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0E4D93C2-D7A7-4578-823E-7F987FB854F2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b="3777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B7F0823C-03B5-4C61-A1A0-61AE563BA5AE}"/>
              </a:ext>
            </a:extLst>
          </p:cNvPr>
          <p:cNvSpPr/>
          <p:nvPr/>
        </p:nvSpPr>
        <p:spPr>
          <a:xfrm>
            <a:off x="7344005" y="1418578"/>
            <a:ext cx="4196983" cy="2308324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7200" b="0" cap="none" spc="0" dirty="0">
                <a:ln w="0">
                  <a:solidFill>
                    <a:schemeClr val="bg1"/>
                  </a:solidFill>
                </a:ln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Double 5…</a:t>
            </a:r>
          </a:p>
          <a:p>
            <a:pPr algn="ctr"/>
            <a:r>
              <a:rPr lang="en-US" sz="7200" dirty="0">
                <a:ln w="0">
                  <a:solidFill>
                    <a:schemeClr val="bg1"/>
                  </a:solidFill>
                </a:ln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5</a:t>
            </a:r>
            <a:r>
              <a:rPr lang="en-US" sz="7200" b="0" cap="none" spc="0" dirty="0">
                <a:ln w="0">
                  <a:solidFill>
                    <a:schemeClr val="bg1"/>
                  </a:solidFill>
                </a:ln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+ 5 = 10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8B7C7030-34BE-4191-B99D-DFC862D8FF6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1754" y="251792"/>
            <a:ext cx="6692142" cy="47442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781058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60DF252-51F6-468D-881F-F5A784CDB3D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FB129D0-2E31-41C6-93B4-87554EB57D5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0E4D93C2-D7A7-4578-823E-7F987FB854F2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b="3777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3EC0A795-546C-40D5-93A5-DD2413B43D4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63536" y="1"/>
            <a:ext cx="9204464" cy="52081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7922888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9A0B622-D4DE-48C4-A69F-031D9DE8E55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41ACA77-6893-497D-8099-67355696FB4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0E4D93C2-D7A7-4578-823E-7F987FB854F2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b="3777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3DD9D042-4071-4D5F-A0F2-9EC0A0BE8C7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43125" y="0"/>
            <a:ext cx="7905750" cy="51550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8119636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8B514CA-AAE5-44BB-96EE-ECD571F00B1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BDB5834-C4F3-457C-AA6D-394876DB936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0E4D93C2-D7A7-4578-823E-7F987FB854F2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b="3777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6AB51125-BE63-45B8-B20B-CE508D496257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" t="3571" r="1521" b="2734"/>
          <a:stretch/>
        </p:blipFill>
        <p:spPr>
          <a:xfrm>
            <a:off x="280884" y="232603"/>
            <a:ext cx="6543986" cy="4846660"/>
          </a:xfrm>
          <a:prstGeom prst="rect">
            <a:avLst/>
          </a:prstGeom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741583E4-D9A8-47DE-A410-9CD1E2C53BC9}"/>
              </a:ext>
            </a:extLst>
          </p:cNvPr>
          <p:cNvSpPr/>
          <p:nvPr/>
        </p:nvSpPr>
        <p:spPr>
          <a:xfrm>
            <a:off x="7344005" y="1418578"/>
            <a:ext cx="4196983" cy="2308324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7200" b="0" cap="none" spc="0" dirty="0">
                <a:ln w="0">
                  <a:solidFill>
                    <a:schemeClr val="bg1"/>
                  </a:solidFill>
                </a:ln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Double 6…</a:t>
            </a:r>
          </a:p>
          <a:p>
            <a:pPr algn="ctr"/>
            <a:r>
              <a:rPr lang="en-US" sz="7200" dirty="0">
                <a:ln w="0">
                  <a:solidFill>
                    <a:schemeClr val="bg1"/>
                  </a:solidFill>
                </a:ln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6</a:t>
            </a:r>
            <a:r>
              <a:rPr lang="en-US" sz="7200" b="0" cap="none" spc="0" dirty="0">
                <a:ln w="0">
                  <a:solidFill>
                    <a:schemeClr val="bg1"/>
                  </a:solidFill>
                </a:ln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+ 6 = 12</a:t>
            </a:r>
          </a:p>
        </p:txBody>
      </p:sp>
    </p:spTree>
    <p:extLst>
      <p:ext uri="{BB962C8B-B14F-4D97-AF65-F5344CB8AC3E}">
        <p14:creationId xmlns:p14="http://schemas.microsoft.com/office/powerpoint/2010/main" val="12869723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103179C-A726-4F87-A320-FD9D1CD4DC4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BB8F1B9-7421-4B72-8E14-25028DE10D3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0E4D93C2-D7A7-4578-823E-7F987FB854F2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b="3777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7EC3D780-8DD0-44C3-9C4A-63A7717F588D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25380" t="16505" r="43750" b="6163"/>
          <a:stretch/>
        </p:blipFill>
        <p:spPr>
          <a:xfrm>
            <a:off x="371060" y="0"/>
            <a:ext cx="5221357" cy="5075583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0C60E7D2-ED9E-4246-B4D7-DA36DED1F924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3967" t="25954" r="34511" b="16795"/>
          <a:stretch/>
        </p:blipFill>
        <p:spPr>
          <a:xfrm>
            <a:off x="6008204" y="899475"/>
            <a:ext cx="5812736" cy="4176108"/>
          </a:xfrm>
          <a:prstGeom prst="rect">
            <a:avLst/>
          </a:prstGeom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D4DCFF8F-37D6-4725-A5D5-B12D51A22CC3}"/>
              </a:ext>
            </a:extLst>
          </p:cNvPr>
          <p:cNvSpPr/>
          <p:nvPr/>
        </p:nvSpPr>
        <p:spPr>
          <a:xfrm>
            <a:off x="5240409" y="-1871"/>
            <a:ext cx="730360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4800" u="sng" dirty="0">
                <a:solidFill>
                  <a:schemeClr val="bg1"/>
                </a:solidFill>
                <a:latin typeface="Comic Sans MS" panose="030F0702030302020204" pitchFamily="66" charset="0"/>
              </a:rPr>
              <a:t>Today’s worksheets</a:t>
            </a:r>
          </a:p>
        </p:txBody>
      </p:sp>
    </p:spTree>
    <p:extLst>
      <p:ext uri="{BB962C8B-B14F-4D97-AF65-F5344CB8AC3E}">
        <p14:creationId xmlns:p14="http://schemas.microsoft.com/office/powerpoint/2010/main" val="115037093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E5FBF8-5B9B-456C-A4B5-814B98ABFD2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9791107-3FDE-4B12-A9F5-AE0BC3649BF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0E4D93C2-D7A7-4578-823E-7F987FB854F2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b="3777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25588FBA-48AB-4CED-8DA6-B10ED17DACB1}"/>
              </a:ext>
            </a:extLst>
          </p:cNvPr>
          <p:cNvSpPr/>
          <p:nvPr/>
        </p:nvSpPr>
        <p:spPr>
          <a:xfrm>
            <a:off x="748375" y="231359"/>
            <a:ext cx="4254691" cy="156966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9600" dirty="0">
                <a:ln w="0">
                  <a:solidFill>
                    <a:schemeClr val="bg1"/>
                  </a:solidFill>
                </a:ln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13/1/21</a:t>
            </a:r>
            <a:endParaRPr lang="en-US" sz="9600" b="0" cap="none" spc="0" dirty="0">
              <a:ln w="0">
                <a:solidFill>
                  <a:schemeClr val="bg1"/>
                </a:solidFill>
              </a:ln>
              <a:solidFill>
                <a:schemeClr val="bg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6" name="Subtitle 2">
            <a:extLst>
              <a:ext uri="{FF2B5EF4-FFF2-40B4-BE49-F238E27FC236}">
                <a16:creationId xmlns:a16="http://schemas.microsoft.com/office/drawing/2014/main" id="{3E87186A-ADF1-4830-8543-A45520BC3F04}"/>
              </a:ext>
            </a:extLst>
          </p:cNvPr>
          <p:cNvSpPr txBox="1">
            <a:spLocks/>
          </p:cNvSpPr>
          <p:nvPr/>
        </p:nvSpPr>
        <p:spPr>
          <a:xfrm>
            <a:off x="1524000" y="2601119"/>
            <a:ext cx="9144000" cy="1655762"/>
          </a:xfrm>
          <a:prstGeom prst="rect">
            <a:avLst/>
          </a:prstGeom>
        </p:spPr>
        <p:txBody>
          <a:bodyPr vert="horz" lIns="91440" tIns="45720" rIns="91440" bIns="45720" rtlCol="0">
            <a:normAutofit lnSpcReduction="1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GB" sz="5400" dirty="0">
                <a:solidFill>
                  <a:schemeClr val="bg1"/>
                </a:solidFill>
                <a:latin typeface="Comic Sans MS" panose="030F0702030302020204" pitchFamily="66" charset="0"/>
              </a:rPr>
              <a:t>LO: To make arrays</a:t>
            </a:r>
          </a:p>
          <a:p>
            <a:pPr marL="0" indent="0" algn="ctr">
              <a:buNone/>
            </a:pPr>
            <a:r>
              <a:rPr lang="en-GB" sz="5400" dirty="0">
                <a:solidFill>
                  <a:schemeClr val="bg1"/>
                </a:solidFill>
                <a:latin typeface="Comic Sans MS" panose="030F0702030302020204" pitchFamily="66" charset="0"/>
              </a:rPr>
              <a:t>Practical activity</a:t>
            </a:r>
          </a:p>
        </p:txBody>
      </p:sp>
    </p:spTree>
    <p:extLst>
      <p:ext uri="{BB962C8B-B14F-4D97-AF65-F5344CB8AC3E}">
        <p14:creationId xmlns:p14="http://schemas.microsoft.com/office/powerpoint/2010/main" val="46201439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2508EC7-6AA7-48F2-8E80-CAC827991C6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F36113C-67B7-49CF-AA4B-E202FFB69B8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0E4D93C2-D7A7-4578-823E-7F987FB854F2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b="3777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1E921A53-1024-4203-AB7A-F5E54958FCD4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r="6704" b="2669"/>
          <a:stretch/>
        </p:blipFill>
        <p:spPr>
          <a:xfrm>
            <a:off x="164824" y="177287"/>
            <a:ext cx="6911837" cy="4898295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BF16B529-C6E4-40EF-8581-9E9AB75266B3}"/>
              </a:ext>
            </a:extLst>
          </p:cNvPr>
          <p:cNvSpPr/>
          <p:nvPr/>
        </p:nvSpPr>
        <p:spPr>
          <a:xfrm>
            <a:off x="7344005" y="1418578"/>
            <a:ext cx="4196983" cy="2308324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7200" b="0" cap="none" spc="0" dirty="0">
                <a:ln w="0">
                  <a:solidFill>
                    <a:schemeClr val="bg1"/>
                  </a:solidFill>
                </a:ln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Double 8…</a:t>
            </a:r>
          </a:p>
          <a:p>
            <a:pPr algn="ctr"/>
            <a:r>
              <a:rPr lang="en-US" sz="7200" dirty="0">
                <a:ln w="0">
                  <a:solidFill>
                    <a:schemeClr val="bg1"/>
                  </a:solidFill>
                </a:ln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8</a:t>
            </a:r>
            <a:r>
              <a:rPr lang="en-US" sz="7200" b="0" cap="none" spc="0" dirty="0">
                <a:ln w="0">
                  <a:solidFill>
                    <a:schemeClr val="bg1"/>
                  </a:solidFill>
                </a:ln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+ 8 = 16</a:t>
            </a:r>
          </a:p>
        </p:txBody>
      </p:sp>
    </p:spTree>
    <p:extLst>
      <p:ext uri="{BB962C8B-B14F-4D97-AF65-F5344CB8AC3E}">
        <p14:creationId xmlns:p14="http://schemas.microsoft.com/office/powerpoint/2010/main" val="14393385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597AFDA-D0C0-437D-A8BA-D00A91F3A17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DC37EE3-616C-4893-AAA7-5CAD0E5FA91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0E4D93C2-D7A7-4578-823E-7F987FB854F2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b="3777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Rounded Rectangle 6">
            <a:extLst>
              <a:ext uri="{FF2B5EF4-FFF2-40B4-BE49-F238E27FC236}">
                <a16:creationId xmlns:a16="http://schemas.microsoft.com/office/drawing/2014/main" id="{10A9C165-51B9-46F2-82B0-93B10BE8A619}"/>
              </a:ext>
            </a:extLst>
          </p:cNvPr>
          <p:cNvSpPr/>
          <p:nvPr/>
        </p:nvSpPr>
        <p:spPr>
          <a:xfrm>
            <a:off x="211763" y="1328841"/>
            <a:ext cx="5884237" cy="3529170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sz="2800" dirty="0">
              <a:solidFill>
                <a:srgbClr val="002060"/>
              </a:solidFill>
              <a:latin typeface="SassoonInfant" pitchFamily="2" charset="0"/>
            </a:endParaRPr>
          </a:p>
          <a:p>
            <a:pPr algn="ctr"/>
            <a:r>
              <a:rPr lang="en-GB" sz="2800" dirty="0">
                <a:solidFill>
                  <a:schemeClr val="bg1"/>
                </a:solidFill>
                <a:latin typeface="Comic Sans MS" panose="030F0702030302020204" pitchFamily="66" charset="0"/>
              </a:rPr>
              <a:t>An </a:t>
            </a:r>
            <a:r>
              <a:rPr lang="en-GB" sz="2800" b="1" dirty="0">
                <a:solidFill>
                  <a:schemeClr val="bg1"/>
                </a:solidFill>
                <a:latin typeface="Comic Sans MS" panose="030F0702030302020204" pitchFamily="66" charset="0"/>
              </a:rPr>
              <a:t>array </a:t>
            </a:r>
            <a:r>
              <a:rPr lang="en-GB" sz="2800" dirty="0">
                <a:solidFill>
                  <a:schemeClr val="bg1"/>
                </a:solidFill>
                <a:latin typeface="Comic Sans MS" panose="030F0702030302020204" pitchFamily="66" charset="0"/>
              </a:rPr>
              <a:t>is an arrangement of a set of numbers or objects in </a:t>
            </a:r>
            <a:r>
              <a:rPr lang="en-GB" sz="2800" u="sng" dirty="0">
                <a:solidFill>
                  <a:schemeClr val="bg1"/>
                </a:solidFill>
                <a:latin typeface="Comic Sans MS" panose="030F0702030302020204" pitchFamily="66" charset="0"/>
              </a:rPr>
              <a:t>rows </a:t>
            </a:r>
            <a:r>
              <a:rPr lang="en-GB" sz="2800" dirty="0">
                <a:solidFill>
                  <a:schemeClr val="bg1"/>
                </a:solidFill>
                <a:latin typeface="Comic Sans MS" panose="030F0702030302020204" pitchFamily="66" charset="0"/>
              </a:rPr>
              <a:t>and </a:t>
            </a:r>
            <a:r>
              <a:rPr lang="en-GB" sz="2800" u="sng" dirty="0">
                <a:solidFill>
                  <a:schemeClr val="bg1"/>
                </a:solidFill>
                <a:latin typeface="Comic Sans MS" panose="030F0702030302020204" pitchFamily="66" charset="0"/>
              </a:rPr>
              <a:t>columns</a:t>
            </a:r>
            <a:r>
              <a:rPr lang="en-GB" sz="2800" dirty="0">
                <a:solidFill>
                  <a:schemeClr val="bg1"/>
                </a:solidFill>
                <a:latin typeface="Comic Sans MS" panose="030F0702030302020204" pitchFamily="66" charset="0"/>
              </a:rPr>
              <a:t>. It helps you understand calculations by displaying them visually. It can be really useful when multiplying two numbers. </a:t>
            </a:r>
          </a:p>
          <a:p>
            <a:r>
              <a:rPr lang="en-GB" dirty="0">
                <a:latin typeface="Comic Sans MS" panose="030F0702030302020204" pitchFamily="66" charset="0"/>
              </a:rPr>
              <a:t> </a:t>
            </a:r>
          </a:p>
          <a:p>
            <a:pPr algn="ctr"/>
            <a:endParaRPr lang="en-GB" dirty="0"/>
          </a:p>
        </p:txBody>
      </p:sp>
      <p:sp>
        <p:nvSpPr>
          <p:cNvPr id="6" name="Subtitle 2">
            <a:extLst>
              <a:ext uri="{FF2B5EF4-FFF2-40B4-BE49-F238E27FC236}">
                <a16:creationId xmlns:a16="http://schemas.microsoft.com/office/drawing/2014/main" id="{2E784F85-8679-4F8A-BF9F-8F284E5AE49B}"/>
              </a:ext>
            </a:extLst>
          </p:cNvPr>
          <p:cNvSpPr txBox="1">
            <a:spLocks/>
          </p:cNvSpPr>
          <p:nvPr/>
        </p:nvSpPr>
        <p:spPr>
          <a:xfrm>
            <a:off x="1365245" y="230188"/>
            <a:ext cx="9144000" cy="96371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GB" sz="5400" dirty="0">
                <a:solidFill>
                  <a:schemeClr val="bg1"/>
                </a:solidFill>
                <a:latin typeface="Comic Sans MS" panose="030F0702030302020204" pitchFamily="66" charset="0"/>
              </a:rPr>
              <a:t>What are arrays?</a:t>
            </a:r>
          </a:p>
        </p:txBody>
      </p:sp>
      <p:pic>
        <p:nvPicPr>
          <p:cNvPr id="7" name="Picture 6" descr="21634590">
            <a:extLst>
              <a:ext uri="{FF2B5EF4-FFF2-40B4-BE49-F238E27FC236}">
                <a16:creationId xmlns:a16="http://schemas.microsoft.com/office/drawing/2014/main" id="{D432166F-E5A7-4A59-B88F-FA08BBC6477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/>
          <a:srcRect l="55026"/>
          <a:stretch>
            <a:fillRect/>
          </a:stretch>
        </p:blipFill>
        <p:spPr bwMode="auto">
          <a:xfrm rot="16200000">
            <a:off x="9175328" y="2000548"/>
            <a:ext cx="1233487" cy="3400425"/>
          </a:xfrm>
          <a:prstGeom prst="rect">
            <a:avLst/>
          </a:prstGeom>
          <a:noFill/>
          <a:ln w="9525" algn="in">
            <a:noFill/>
            <a:miter lim="800000"/>
            <a:headEnd/>
            <a:tailEnd/>
          </a:ln>
          <a:effectLst/>
        </p:spPr>
      </p:pic>
      <p:sp>
        <p:nvSpPr>
          <p:cNvPr id="8" name="Rounded Rectangle 10">
            <a:extLst>
              <a:ext uri="{FF2B5EF4-FFF2-40B4-BE49-F238E27FC236}">
                <a16:creationId xmlns:a16="http://schemas.microsoft.com/office/drawing/2014/main" id="{A069B742-3753-4787-9153-F07D14DC33A2}"/>
              </a:ext>
            </a:extLst>
          </p:cNvPr>
          <p:cNvSpPr/>
          <p:nvPr/>
        </p:nvSpPr>
        <p:spPr>
          <a:xfrm>
            <a:off x="8163867" y="2219921"/>
            <a:ext cx="3312368" cy="504056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bg1"/>
                </a:solidFill>
                <a:latin typeface="Comic Sans MS" panose="030F0702030302020204" pitchFamily="66" charset="0"/>
              </a:rPr>
              <a:t>Columns</a:t>
            </a:r>
          </a:p>
        </p:txBody>
      </p:sp>
      <p:sp>
        <p:nvSpPr>
          <p:cNvPr id="9" name="Rounded Rectangle 11">
            <a:extLst>
              <a:ext uri="{FF2B5EF4-FFF2-40B4-BE49-F238E27FC236}">
                <a16:creationId xmlns:a16="http://schemas.microsoft.com/office/drawing/2014/main" id="{AF2CDE02-63D3-42DC-9930-B55A86C28EBB}"/>
              </a:ext>
            </a:extLst>
          </p:cNvPr>
          <p:cNvSpPr/>
          <p:nvPr/>
        </p:nvSpPr>
        <p:spPr>
          <a:xfrm>
            <a:off x="6795715" y="3156025"/>
            <a:ext cx="999728" cy="1152128"/>
          </a:xfrm>
          <a:prstGeom prst="round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bg1"/>
                </a:solidFill>
                <a:latin typeface="Comic Sans MS" panose="030F0702030302020204" pitchFamily="66" charset="0"/>
              </a:rPr>
              <a:t>Rows</a:t>
            </a:r>
          </a:p>
        </p:txBody>
      </p:sp>
      <p:cxnSp>
        <p:nvCxnSpPr>
          <p:cNvPr id="10" name="Straight Arrow Connector 9">
            <a:extLst>
              <a:ext uri="{FF2B5EF4-FFF2-40B4-BE49-F238E27FC236}">
                <a16:creationId xmlns:a16="http://schemas.microsoft.com/office/drawing/2014/main" id="{7DBB70FA-F838-41F9-BB4E-DE5A12DFA19A}"/>
              </a:ext>
            </a:extLst>
          </p:cNvPr>
          <p:cNvCxnSpPr/>
          <p:nvPr/>
        </p:nvCxnSpPr>
        <p:spPr>
          <a:xfrm>
            <a:off x="7803827" y="3372049"/>
            <a:ext cx="360040" cy="0"/>
          </a:xfrm>
          <a:prstGeom prst="straightConnector1">
            <a:avLst/>
          </a:prstGeom>
          <a:ln w="57150">
            <a:tailEnd type="arrow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11" name="Straight Arrow Connector 10">
            <a:extLst>
              <a:ext uri="{FF2B5EF4-FFF2-40B4-BE49-F238E27FC236}">
                <a16:creationId xmlns:a16="http://schemas.microsoft.com/office/drawing/2014/main" id="{A11089A0-CB9C-4151-BAC1-DCCD0996FAB4}"/>
              </a:ext>
            </a:extLst>
          </p:cNvPr>
          <p:cNvCxnSpPr/>
          <p:nvPr/>
        </p:nvCxnSpPr>
        <p:spPr>
          <a:xfrm>
            <a:off x="7803827" y="3732089"/>
            <a:ext cx="360040" cy="0"/>
          </a:xfrm>
          <a:prstGeom prst="straightConnector1">
            <a:avLst/>
          </a:prstGeom>
          <a:ln w="57150">
            <a:tailEnd type="arrow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12" name="Straight Arrow Connector 11">
            <a:extLst>
              <a:ext uri="{FF2B5EF4-FFF2-40B4-BE49-F238E27FC236}">
                <a16:creationId xmlns:a16="http://schemas.microsoft.com/office/drawing/2014/main" id="{118DE2B5-D31E-44E6-9B0B-F7B6BA9B2152}"/>
              </a:ext>
            </a:extLst>
          </p:cNvPr>
          <p:cNvCxnSpPr/>
          <p:nvPr/>
        </p:nvCxnSpPr>
        <p:spPr>
          <a:xfrm>
            <a:off x="7803827" y="4092129"/>
            <a:ext cx="360040" cy="0"/>
          </a:xfrm>
          <a:prstGeom prst="straightConnector1">
            <a:avLst/>
          </a:prstGeom>
          <a:ln w="57150">
            <a:tailEnd type="arrow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13" name="Straight Arrow Connector 12">
            <a:extLst>
              <a:ext uri="{FF2B5EF4-FFF2-40B4-BE49-F238E27FC236}">
                <a16:creationId xmlns:a16="http://schemas.microsoft.com/office/drawing/2014/main" id="{E4806967-AF1F-4913-8A71-6101C4DB7EEC}"/>
              </a:ext>
            </a:extLst>
          </p:cNvPr>
          <p:cNvCxnSpPr/>
          <p:nvPr/>
        </p:nvCxnSpPr>
        <p:spPr>
          <a:xfrm>
            <a:off x="8379891" y="2723977"/>
            <a:ext cx="0" cy="432048"/>
          </a:xfrm>
          <a:prstGeom prst="straightConnector1">
            <a:avLst/>
          </a:prstGeom>
          <a:ln w="57150">
            <a:solidFill>
              <a:srgbClr val="002060"/>
            </a:solidFill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4" name="Straight Arrow Connector 13">
            <a:extLst>
              <a:ext uri="{FF2B5EF4-FFF2-40B4-BE49-F238E27FC236}">
                <a16:creationId xmlns:a16="http://schemas.microsoft.com/office/drawing/2014/main" id="{42FFF0FA-0C86-4684-8418-A388DAA0C87F}"/>
              </a:ext>
            </a:extLst>
          </p:cNvPr>
          <p:cNvCxnSpPr/>
          <p:nvPr/>
        </p:nvCxnSpPr>
        <p:spPr>
          <a:xfrm>
            <a:off x="8955955" y="2723977"/>
            <a:ext cx="0" cy="432048"/>
          </a:xfrm>
          <a:prstGeom prst="straightConnector1">
            <a:avLst/>
          </a:prstGeom>
          <a:ln w="57150">
            <a:solidFill>
              <a:srgbClr val="002060"/>
            </a:solidFill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5" name="Straight Arrow Connector 14">
            <a:extLst>
              <a:ext uri="{FF2B5EF4-FFF2-40B4-BE49-F238E27FC236}">
                <a16:creationId xmlns:a16="http://schemas.microsoft.com/office/drawing/2014/main" id="{AFB1D5E6-EBBD-4D00-A691-597BFC591A1D}"/>
              </a:ext>
            </a:extLst>
          </p:cNvPr>
          <p:cNvCxnSpPr/>
          <p:nvPr/>
        </p:nvCxnSpPr>
        <p:spPr>
          <a:xfrm>
            <a:off x="9532019" y="2723977"/>
            <a:ext cx="0" cy="432048"/>
          </a:xfrm>
          <a:prstGeom prst="straightConnector1">
            <a:avLst/>
          </a:prstGeom>
          <a:ln w="57150">
            <a:solidFill>
              <a:srgbClr val="002060"/>
            </a:solidFill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6" name="Straight Arrow Connector 15">
            <a:extLst>
              <a:ext uri="{FF2B5EF4-FFF2-40B4-BE49-F238E27FC236}">
                <a16:creationId xmlns:a16="http://schemas.microsoft.com/office/drawing/2014/main" id="{8E654105-4CDC-42C5-BAB0-CB9568C062A3}"/>
              </a:ext>
            </a:extLst>
          </p:cNvPr>
          <p:cNvCxnSpPr/>
          <p:nvPr/>
        </p:nvCxnSpPr>
        <p:spPr>
          <a:xfrm>
            <a:off x="10036075" y="2723977"/>
            <a:ext cx="0" cy="432048"/>
          </a:xfrm>
          <a:prstGeom prst="straightConnector1">
            <a:avLst/>
          </a:prstGeom>
          <a:ln w="57150">
            <a:solidFill>
              <a:srgbClr val="002060"/>
            </a:solidFill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7" name="Straight Arrow Connector 16">
            <a:extLst>
              <a:ext uri="{FF2B5EF4-FFF2-40B4-BE49-F238E27FC236}">
                <a16:creationId xmlns:a16="http://schemas.microsoft.com/office/drawing/2014/main" id="{72C42E07-AF80-4CA2-B3A1-C44CB3C71C42}"/>
              </a:ext>
            </a:extLst>
          </p:cNvPr>
          <p:cNvCxnSpPr/>
          <p:nvPr/>
        </p:nvCxnSpPr>
        <p:spPr>
          <a:xfrm>
            <a:off x="10612139" y="2723977"/>
            <a:ext cx="0" cy="432048"/>
          </a:xfrm>
          <a:prstGeom prst="straightConnector1">
            <a:avLst/>
          </a:prstGeom>
          <a:ln w="57150">
            <a:solidFill>
              <a:srgbClr val="002060"/>
            </a:solidFill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8" name="Straight Arrow Connector 17">
            <a:extLst>
              <a:ext uri="{FF2B5EF4-FFF2-40B4-BE49-F238E27FC236}">
                <a16:creationId xmlns:a16="http://schemas.microsoft.com/office/drawing/2014/main" id="{A6FCDB7E-62CB-4622-9390-88A7409AD34B}"/>
              </a:ext>
            </a:extLst>
          </p:cNvPr>
          <p:cNvCxnSpPr/>
          <p:nvPr/>
        </p:nvCxnSpPr>
        <p:spPr>
          <a:xfrm>
            <a:off x="11188203" y="2723977"/>
            <a:ext cx="0" cy="432048"/>
          </a:xfrm>
          <a:prstGeom prst="straightConnector1">
            <a:avLst/>
          </a:prstGeom>
          <a:ln w="57150">
            <a:solidFill>
              <a:srgbClr val="002060"/>
            </a:solidFill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7506360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500"/>
                            </p:stCondLst>
                            <p:childTnLst>
                              <p:par>
                                <p:cTn id="14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500"/>
                            </p:stCondLst>
                            <p:childTnLst>
                              <p:par>
                                <p:cTn id="2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4000"/>
                            </p:stCondLst>
                            <p:childTnLst>
                              <p:par>
                                <p:cTn id="2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4500"/>
                            </p:stCondLst>
                            <p:childTnLst>
                              <p:par>
                                <p:cTn id="2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5000"/>
                            </p:stCondLst>
                            <p:childTnLst>
                              <p:par>
                                <p:cTn id="32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6000"/>
                            </p:stCondLst>
                            <p:childTnLst>
                              <p:par>
                                <p:cTn id="38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6500"/>
                            </p:stCondLst>
                            <p:childTnLst>
                              <p:par>
                                <p:cTn id="42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7000"/>
                            </p:stCondLst>
                            <p:childTnLst>
                              <p:par>
                                <p:cTn id="46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7500"/>
                            </p:stCondLst>
                            <p:childTnLst>
                              <p:par>
                                <p:cTn id="50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8000"/>
                            </p:stCondLst>
                            <p:childTnLst>
                              <p:par>
                                <p:cTn id="54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8500"/>
                            </p:stCondLst>
                            <p:childTnLst>
                              <p:par>
                                <p:cTn id="58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0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8" grpId="0" animBg="1"/>
      <p:bldP spid="9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50325AE-00B9-41A3-AFCB-70F42C0B960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A8887C-7F18-4945-A221-B18B78E8D97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0E4D93C2-D7A7-4578-823E-7F987FB854F2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b="3777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074" name="Picture 2" descr="Broadwater Church of England Primary School | Stage 3: Arrays">
            <a:extLst>
              <a:ext uri="{FF2B5EF4-FFF2-40B4-BE49-F238E27FC236}">
                <a16:creationId xmlns:a16="http://schemas.microsoft.com/office/drawing/2014/main" id="{6B93AAA8-65BD-4209-8BCC-6AFB72C8089A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2174" b="29439"/>
          <a:stretch/>
        </p:blipFill>
        <p:spPr bwMode="auto">
          <a:xfrm>
            <a:off x="391218" y="171817"/>
            <a:ext cx="4104032" cy="46511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Subtitle 2">
            <a:extLst>
              <a:ext uri="{FF2B5EF4-FFF2-40B4-BE49-F238E27FC236}">
                <a16:creationId xmlns:a16="http://schemas.microsoft.com/office/drawing/2014/main" id="{6B1D7747-CD68-4360-9D4D-4A6D90AE9A76}"/>
              </a:ext>
            </a:extLst>
          </p:cNvPr>
          <p:cNvSpPr txBox="1">
            <a:spLocks/>
          </p:cNvSpPr>
          <p:nvPr/>
        </p:nvSpPr>
        <p:spPr>
          <a:xfrm>
            <a:off x="5177872" y="174013"/>
            <a:ext cx="6461264" cy="3401520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 lnSpcReduction="1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GB" sz="5400" dirty="0">
                <a:solidFill>
                  <a:schemeClr val="bg1"/>
                </a:solidFill>
                <a:latin typeface="Comic Sans MS" panose="030F0702030302020204" pitchFamily="66" charset="0"/>
              </a:rPr>
              <a:t>Here is an array made up of toy cars.</a:t>
            </a:r>
          </a:p>
          <a:p>
            <a:pPr marL="0" indent="0" algn="ctr">
              <a:buNone/>
            </a:pPr>
            <a:endParaRPr lang="en-GB" sz="5400" dirty="0">
              <a:solidFill>
                <a:schemeClr val="bg1"/>
              </a:solidFill>
              <a:latin typeface="Comic Sans MS" panose="030F0702030302020204" pitchFamily="66" charset="0"/>
            </a:endParaRPr>
          </a:p>
          <a:p>
            <a:pPr marL="0" indent="0" algn="ctr">
              <a:buNone/>
            </a:pPr>
            <a:r>
              <a:rPr lang="en-GB" sz="5400" dirty="0">
                <a:solidFill>
                  <a:schemeClr val="bg1"/>
                </a:solidFill>
                <a:latin typeface="Comic Sans MS" panose="030F0702030302020204" pitchFamily="66" charset="0"/>
              </a:rPr>
              <a:t>There are 3 rows and 3 columns.</a:t>
            </a:r>
          </a:p>
        </p:txBody>
      </p:sp>
      <p:sp>
        <p:nvSpPr>
          <p:cNvPr id="7" name="Subtitle 2">
            <a:extLst>
              <a:ext uri="{FF2B5EF4-FFF2-40B4-BE49-F238E27FC236}">
                <a16:creationId xmlns:a16="http://schemas.microsoft.com/office/drawing/2014/main" id="{076B372F-8ACD-443D-9BDB-C6BA39AC09A5}"/>
              </a:ext>
            </a:extLst>
          </p:cNvPr>
          <p:cNvSpPr txBox="1">
            <a:spLocks/>
          </p:cNvSpPr>
          <p:nvPr/>
        </p:nvSpPr>
        <p:spPr>
          <a:xfrm>
            <a:off x="5177872" y="3940658"/>
            <a:ext cx="6463748" cy="963716"/>
          </a:xfrm>
          <a:prstGeom prst="rect">
            <a:avLst/>
          </a:prstGeom>
        </p:spPr>
        <p:txBody>
          <a:bodyPr vert="horz" lIns="91440" tIns="45720" rIns="91440" bIns="45720" rtlCol="0">
            <a:normAutofit fontScale="47500" lnSpcReduction="2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GB" sz="5400" dirty="0">
                <a:solidFill>
                  <a:schemeClr val="bg1"/>
                </a:solidFill>
                <a:latin typeface="Comic Sans MS" panose="030F0702030302020204" pitchFamily="66" charset="0"/>
              </a:rPr>
              <a:t>Remember to use your knowledge of equal groups to make sure there is the correct amount in each row and column.</a:t>
            </a:r>
          </a:p>
        </p:txBody>
      </p:sp>
    </p:spTree>
    <p:extLst>
      <p:ext uri="{BB962C8B-B14F-4D97-AF65-F5344CB8AC3E}">
        <p14:creationId xmlns:p14="http://schemas.microsoft.com/office/powerpoint/2010/main" val="1183794767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5D048AC-76C4-4997-8D24-F08227B2131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78991E0-53BD-45DF-8635-13F6A64ACA4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0E4D93C2-D7A7-4578-823E-7F987FB854F2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b="3777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Subtitle 2">
            <a:extLst>
              <a:ext uri="{FF2B5EF4-FFF2-40B4-BE49-F238E27FC236}">
                <a16:creationId xmlns:a16="http://schemas.microsoft.com/office/drawing/2014/main" id="{45652E9D-2AED-45DA-8FD3-04C2F9AEF9C7}"/>
              </a:ext>
            </a:extLst>
          </p:cNvPr>
          <p:cNvSpPr txBox="1">
            <a:spLocks/>
          </p:cNvSpPr>
          <p:nvPr/>
        </p:nvSpPr>
        <p:spPr>
          <a:xfrm>
            <a:off x="2865368" y="284339"/>
            <a:ext cx="6461264" cy="793396"/>
          </a:xfrm>
          <a:prstGeom prst="rect">
            <a:avLst/>
          </a:prstGeom>
        </p:spPr>
        <p:txBody>
          <a:bodyPr vert="horz" lIns="91440" tIns="45720" rIns="91440" bIns="45720" rtlCol="0">
            <a:normAutofit lnSpcReduction="1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GB" sz="5400" u="sng" dirty="0">
                <a:solidFill>
                  <a:schemeClr val="bg1"/>
                </a:solidFill>
                <a:latin typeface="Comic Sans MS" panose="030F0702030302020204" pitchFamily="66" charset="0"/>
              </a:rPr>
              <a:t>Your task</a:t>
            </a:r>
          </a:p>
          <a:p>
            <a:pPr marL="0" indent="0" algn="ctr">
              <a:buNone/>
            </a:pPr>
            <a:endParaRPr lang="en-GB" sz="5400" dirty="0">
              <a:solidFill>
                <a:schemeClr val="bg1"/>
              </a:solidFill>
              <a:latin typeface="Comic Sans MS" panose="030F0702030302020204" pitchFamily="66" charset="0"/>
            </a:endParaRPr>
          </a:p>
        </p:txBody>
      </p:sp>
      <p:sp>
        <p:nvSpPr>
          <p:cNvPr id="6" name="Subtitle 2">
            <a:extLst>
              <a:ext uri="{FF2B5EF4-FFF2-40B4-BE49-F238E27FC236}">
                <a16:creationId xmlns:a16="http://schemas.microsoft.com/office/drawing/2014/main" id="{69B9EDA2-BA0A-4591-A512-4608B0619BF9}"/>
              </a:ext>
            </a:extLst>
          </p:cNvPr>
          <p:cNvSpPr txBox="1">
            <a:spLocks/>
          </p:cNvSpPr>
          <p:nvPr/>
        </p:nvSpPr>
        <p:spPr>
          <a:xfrm>
            <a:off x="654118" y="1415202"/>
            <a:ext cx="10883763" cy="3401520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 lnSpcReduction="1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GB" sz="5400" dirty="0">
                <a:solidFill>
                  <a:schemeClr val="bg1"/>
                </a:solidFill>
                <a:latin typeface="Comic Sans MS" panose="030F0702030302020204" pitchFamily="66" charset="0"/>
              </a:rPr>
              <a:t>Today your task is to use objects in your house to make arrays.</a:t>
            </a:r>
          </a:p>
          <a:p>
            <a:pPr marL="0" indent="0" algn="ctr">
              <a:buNone/>
            </a:pPr>
            <a:r>
              <a:rPr lang="en-GB" sz="5400" dirty="0">
                <a:solidFill>
                  <a:schemeClr val="bg1"/>
                </a:solidFill>
                <a:latin typeface="Comic Sans MS" panose="030F0702030302020204" pitchFamily="66" charset="0"/>
              </a:rPr>
              <a:t>You can then have a go at writing the number sentence to match the array you have made.</a:t>
            </a:r>
          </a:p>
        </p:txBody>
      </p:sp>
    </p:spTree>
    <p:extLst>
      <p:ext uri="{BB962C8B-B14F-4D97-AF65-F5344CB8AC3E}">
        <p14:creationId xmlns:p14="http://schemas.microsoft.com/office/powerpoint/2010/main" val="90762202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BAEB12-27EF-490D-BCC1-624AF5FA8AF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747E7CF-0A4E-4551-87B8-C5BE4DC6FEA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7713FF95-5ED8-4AE7-87C9-D1617EB365E8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b="3777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Picture 2" descr="Broadwater Church of England Primary School | Stage 3: Arrays">
            <a:extLst>
              <a:ext uri="{FF2B5EF4-FFF2-40B4-BE49-F238E27FC236}">
                <a16:creationId xmlns:a16="http://schemas.microsoft.com/office/drawing/2014/main" id="{44B9E8D1-536B-4733-957B-DA8F4AB3A197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2174" b="29439"/>
          <a:stretch/>
        </p:blipFill>
        <p:spPr bwMode="auto">
          <a:xfrm>
            <a:off x="391218" y="171817"/>
            <a:ext cx="4104032" cy="46511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Subtitle 2">
            <a:extLst>
              <a:ext uri="{FF2B5EF4-FFF2-40B4-BE49-F238E27FC236}">
                <a16:creationId xmlns:a16="http://schemas.microsoft.com/office/drawing/2014/main" id="{F7B7DD99-6462-42D1-8853-B77989FBBEDD}"/>
              </a:ext>
            </a:extLst>
          </p:cNvPr>
          <p:cNvSpPr txBox="1">
            <a:spLocks/>
          </p:cNvSpPr>
          <p:nvPr/>
        </p:nvSpPr>
        <p:spPr>
          <a:xfrm>
            <a:off x="4942232" y="284339"/>
            <a:ext cx="6461264" cy="793396"/>
          </a:xfrm>
          <a:prstGeom prst="rect">
            <a:avLst/>
          </a:prstGeom>
        </p:spPr>
        <p:txBody>
          <a:bodyPr vert="horz" lIns="91440" tIns="45720" rIns="91440" bIns="45720" rtlCol="0">
            <a:normAutofit lnSpcReduction="1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GB" sz="5400" u="sng" dirty="0">
                <a:solidFill>
                  <a:schemeClr val="bg1"/>
                </a:solidFill>
                <a:latin typeface="Comic Sans MS" panose="030F0702030302020204" pitchFamily="66" charset="0"/>
              </a:rPr>
              <a:t>Example</a:t>
            </a:r>
          </a:p>
          <a:p>
            <a:pPr marL="0" indent="0" algn="ctr">
              <a:buNone/>
            </a:pPr>
            <a:endParaRPr lang="en-GB" sz="5400" dirty="0">
              <a:solidFill>
                <a:schemeClr val="bg1"/>
              </a:solidFill>
              <a:latin typeface="Comic Sans MS" panose="030F0702030302020204" pitchFamily="66" charset="0"/>
            </a:endParaRPr>
          </a:p>
        </p:txBody>
      </p:sp>
      <p:sp>
        <p:nvSpPr>
          <p:cNvPr id="7" name="Subtitle 2">
            <a:extLst>
              <a:ext uri="{FF2B5EF4-FFF2-40B4-BE49-F238E27FC236}">
                <a16:creationId xmlns:a16="http://schemas.microsoft.com/office/drawing/2014/main" id="{8CC430AF-CB8F-43B8-92CA-983B76DA09A5}"/>
              </a:ext>
            </a:extLst>
          </p:cNvPr>
          <p:cNvSpPr txBox="1">
            <a:spLocks/>
          </p:cNvSpPr>
          <p:nvPr/>
        </p:nvSpPr>
        <p:spPr>
          <a:xfrm>
            <a:off x="4365969" y="1525665"/>
            <a:ext cx="7613789" cy="2876534"/>
          </a:xfrm>
          <a:prstGeom prst="rect">
            <a:avLst/>
          </a:prstGeom>
        </p:spPr>
        <p:txBody>
          <a:bodyPr vert="horz" lIns="91440" tIns="45720" rIns="91440" bIns="45720" rtlCol="0">
            <a:normAutofit fontScale="70000" lnSpcReduction="2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GB" sz="4900" dirty="0">
                <a:solidFill>
                  <a:schemeClr val="bg1"/>
                </a:solidFill>
                <a:latin typeface="Comic Sans MS" panose="030F0702030302020204" pitchFamily="66" charset="0"/>
              </a:rPr>
              <a:t>If this was the array I made the number sentences would be…</a:t>
            </a:r>
          </a:p>
          <a:p>
            <a:pPr marL="0" indent="0" algn="ctr">
              <a:buNone/>
            </a:pPr>
            <a:endParaRPr lang="en-GB" sz="4900" dirty="0">
              <a:solidFill>
                <a:schemeClr val="bg1"/>
              </a:solidFill>
              <a:latin typeface="Comic Sans MS" panose="030F0702030302020204" pitchFamily="66" charset="0"/>
            </a:endParaRPr>
          </a:p>
          <a:p>
            <a:pPr marL="0" indent="0" algn="ctr">
              <a:buNone/>
            </a:pPr>
            <a:r>
              <a:rPr lang="en-GB" sz="4900" dirty="0">
                <a:solidFill>
                  <a:schemeClr val="bg1"/>
                </a:solidFill>
                <a:latin typeface="Comic Sans MS" panose="030F0702030302020204" pitchFamily="66" charset="0"/>
              </a:rPr>
              <a:t>3 + 3 + 3 = 9</a:t>
            </a:r>
          </a:p>
          <a:p>
            <a:pPr marL="0" indent="0" algn="ctr">
              <a:buNone/>
            </a:pPr>
            <a:r>
              <a:rPr lang="en-GB" sz="4900" dirty="0">
                <a:solidFill>
                  <a:schemeClr val="bg1"/>
                </a:solidFill>
                <a:latin typeface="Comic Sans MS" panose="030F0702030302020204" pitchFamily="66" charset="0"/>
              </a:rPr>
              <a:t>Or</a:t>
            </a:r>
          </a:p>
          <a:p>
            <a:pPr marL="0" indent="0" algn="ctr">
              <a:buNone/>
            </a:pPr>
            <a:r>
              <a:rPr lang="en-GB" sz="4900" dirty="0">
                <a:solidFill>
                  <a:schemeClr val="bg1"/>
                </a:solidFill>
                <a:latin typeface="Comic Sans MS" panose="030F0702030302020204" pitchFamily="66" charset="0"/>
              </a:rPr>
              <a:t>3 x 3 = 9</a:t>
            </a:r>
          </a:p>
          <a:p>
            <a:pPr marL="0" indent="0" algn="ctr">
              <a:buNone/>
            </a:pPr>
            <a:endParaRPr lang="en-GB" sz="5400" dirty="0">
              <a:solidFill>
                <a:schemeClr val="bg1"/>
              </a:solidFill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42099710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98D0702-9ECC-4B90-BAE3-8D1A08A2999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499EA35-17C1-4EE5-96F3-C13560B7690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5E0FEA5D-437A-4CEE-8BB9-8637764CB037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b="3777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D72C111A-F7C4-4E86-A302-71324507A019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6141" t="24386" r="35706" b="8239"/>
          <a:stretch/>
        </p:blipFill>
        <p:spPr>
          <a:xfrm>
            <a:off x="304800" y="106018"/>
            <a:ext cx="6082748" cy="5009322"/>
          </a:xfrm>
          <a:prstGeom prst="rect">
            <a:avLst/>
          </a:prstGeom>
        </p:spPr>
      </p:pic>
      <p:sp>
        <p:nvSpPr>
          <p:cNvPr id="6" name="Subtitle 2">
            <a:extLst>
              <a:ext uri="{FF2B5EF4-FFF2-40B4-BE49-F238E27FC236}">
                <a16:creationId xmlns:a16="http://schemas.microsoft.com/office/drawing/2014/main" id="{380A92DF-EBDB-4D88-9F4A-758ED414AE1A}"/>
              </a:ext>
            </a:extLst>
          </p:cNvPr>
          <p:cNvSpPr txBox="1">
            <a:spLocks/>
          </p:cNvSpPr>
          <p:nvPr/>
        </p:nvSpPr>
        <p:spPr>
          <a:xfrm>
            <a:off x="6465715" y="1027906"/>
            <a:ext cx="5472941" cy="2876534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 lnSpcReduction="1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GB" sz="4900" dirty="0">
                <a:solidFill>
                  <a:schemeClr val="bg1"/>
                </a:solidFill>
                <a:latin typeface="Comic Sans MS" panose="030F0702030302020204" pitchFamily="66" charset="0"/>
              </a:rPr>
              <a:t>There is a sheet on the class page which may help you with understanding arrays.</a:t>
            </a:r>
          </a:p>
          <a:p>
            <a:pPr marL="0" indent="0" algn="ctr">
              <a:buNone/>
            </a:pPr>
            <a:endParaRPr lang="en-GB" sz="5400" dirty="0">
              <a:solidFill>
                <a:schemeClr val="bg1"/>
              </a:solidFill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20930162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4594A8-DB4A-456E-A075-10C2037391E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0C54486-D7A2-4276-83C6-3C0A90B1154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270DD527-557A-4CC3-9104-AE61295DDD2F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b="3777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F60D3EA6-3B54-40A6-9EA8-BE51DC760BEF}"/>
              </a:ext>
            </a:extLst>
          </p:cNvPr>
          <p:cNvSpPr/>
          <p:nvPr/>
        </p:nvSpPr>
        <p:spPr>
          <a:xfrm>
            <a:off x="748375" y="231359"/>
            <a:ext cx="4254691" cy="156966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9600" dirty="0">
                <a:ln w="0">
                  <a:solidFill>
                    <a:schemeClr val="bg1"/>
                  </a:solidFill>
                </a:ln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14/1/21</a:t>
            </a:r>
            <a:endParaRPr lang="en-US" sz="9600" b="0" cap="none" spc="0" dirty="0">
              <a:ln w="0">
                <a:solidFill>
                  <a:schemeClr val="bg1"/>
                </a:solidFill>
              </a:ln>
              <a:solidFill>
                <a:schemeClr val="bg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6" name="Subtitle 2">
            <a:extLst>
              <a:ext uri="{FF2B5EF4-FFF2-40B4-BE49-F238E27FC236}">
                <a16:creationId xmlns:a16="http://schemas.microsoft.com/office/drawing/2014/main" id="{71ED851F-769F-4E56-953A-A1F58F7026F4}"/>
              </a:ext>
            </a:extLst>
          </p:cNvPr>
          <p:cNvSpPr txBox="1">
            <a:spLocks/>
          </p:cNvSpPr>
          <p:nvPr/>
        </p:nvSpPr>
        <p:spPr>
          <a:xfrm>
            <a:off x="1524000" y="2601119"/>
            <a:ext cx="9144000" cy="165576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GB" sz="5400" dirty="0">
                <a:solidFill>
                  <a:schemeClr val="bg1"/>
                </a:solidFill>
                <a:latin typeface="Comic Sans MS" panose="030F0702030302020204" pitchFamily="66" charset="0"/>
              </a:rPr>
              <a:t>LO: To make arrays</a:t>
            </a:r>
          </a:p>
        </p:txBody>
      </p:sp>
    </p:spTree>
    <p:extLst>
      <p:ext uri="{BB962C8B-B14F-4D97-AF65-F5344CB8AC3E}">
        <p14:creationId xmlns:p14="http://schemas.microsoft.com/office/powerpoint/2010/main" val="2224553161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A402CBD6-9A40-4A44-86B6-0BDCC537D44B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b="3777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9" name="Rounded Rectangle 60">
            <a:extLst>
              <a:ext uri="{FF2B5EF4-FFF2-40B4-BE49-F238E27FC236}">
                <a16:creationId xmlns:a16="http://schemas.microsoft.com/office/drawing/2014/main" id="{1EA7D3DA-D43A-4B3A-966B-FD64F1C8CD04}"/>
              </a:ext>
            </a:extLst>
          </p:cNvPr>
          <p:cNvSpPr/>
          <p:nvPr/>
        </p:nvSpPr>
        <p:spPr>
          <a:xfrm>
            <a:off x="6949368" y="1625697"/>
            <a:ext cx="4536504" cy="2664296"/>
          </a:xfrm>
          <a:prstGeom prst="roundRect">
            <a:avLst>
              <a:gd name="adj" fmla="val 7143"/>
            </a:avLst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ED68343-767C-436C-9DF2-4A857FF2CD2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75924" y="290065"/>
            <a:ext cx="6204050" cy="4351338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GB" sz="4800" u="sng" dirty="0">
                <a:solidFill>
                  <a:schemeClr val="bg1"/>
                </a:solidFill>
                <a:latin typeface="Comic Sans MS" panose="030F0702030302020204" pitchFamily="66" charset="0"/>
              </a:rPr>
              <a:t>True or False</a:t>
            </a:r>
          </a:p>
          <a:p>
            <a:pPr marL="0" indent="0" algn="ctr">
              <a:buNone/>
            </a:pPr>
            <a:endParaRPr lang="en-GB" sz="4800" dirty="0">
              <a:solidFill>
                <a:schemeClr val="bg1"/>
              </a:solidFill>
              <a:latin typeface="Comic Sans MS" panose="030F0702030302020204" pitchFamily="66" charset="0"/>
            </a:endParaRPr>
          </a:p>
          <a:p>
            <a:pPr marL="0" indent="0" algn="ctr">
              <a:buNone/>
            </a:pPr>
            <a:r>
              <a:rPr lang="en-GB" sz="3200" dirty="0">
                <a:solidFill>
                  <a:schemeClr val="bg1"/>
                </a:solidFill>
                <a:latin typeface="Comic Sans MS" panose="030F0702030302020204" pitchFamily="66" charset="0"/>
              </a:rPr>
              <a:t>I have correctly made an array</a:t>
            </a:r>
          </a:p>
          <a:p>
            <a:pPr marL="0" indent="0" algn="ctr">
              <a:buNone/>
            </a:pPr>
            <a:endParaRPr lang="en-GB" sz="3200" dirty="0">
              <a:solidFill>
                <a:schemeClr val="bg1"/>
              </a:solidFill>
              <a:latin typeface="Comic Sans MS" panose="030F0702030302020204" pitchFamily="66" charset="0"/>
            </a:endParaRPr>
          </a:p>
          <a:p>
            <a:pPr marL="0" indent="0" algn="ctr">
              <a:buNone/>
            </a:pPr>
            <a:endParaRPr lang="en-GB" sz="3200" dirty="0">
              <a:solidFill>
                <a:schemeClr val="bg1"/>
              </a:solidFill>
              <a:latin typeface="Comic Sans MS" panose="030F0702030302020204" pitchFamily="66" charset="0"/>
            </a:endParaRPr>
          </a:p>
          <a:p>
            <a:pPr marL="0" indent="0" algn="ctr">
              <a:buNone/>
            </a:pPr>
            <a:r>
              <a:rPr lang="en-GB" sz="3200" dirty="0">
                <a:solidFill>
                  <a:schemeClr val="bg1"/>
                </a:solidFill>
                <a:latin typeface="Comic Sans MS" panose="030F0702030302020204" pitchFamily="66" charset="0"/>
              </a:rPr>
              <a:t>False, because they need to be in equal groups.</a:t>
            </a:r>
          </a:p>
        </p:txBody>
      </p:sp>
      <p:pic>
        <p:nvPicPr>
          <p:cNvPr id="5" name="Picture 2" descr="dbluesml">
            <a:extLst>
              <a:ext uri="{FF2B5EF4-FFF2-40B4-BE49-F238E27FC236}">
                <a16:creationId xmlns:a16="http://schemas.microsoft.com/office/drawing/2014/main" id="{C6C9A62A-25B1-46EB-96F9-9A0F814ED30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042250" y="1660871"/>
            <a:ext cx="814387" cy="804863"/>
          </a:xfrm>
          <a:prstGeom prst="rect">
            <a:avLst/>
          </a:prstGeom>
          <a:noFill/>
          <a:ln w="9525" algn="in">
            <a:noFill/>
            <a:miter lim="800000"/>
            <a:headEnd/>
            <a:tailEnd/>
          </a:ln>
          <a:effectLst/>
        </p:spPr>
      </p:pic>
      <p:pic>
        <p:nvPicPr>
          <p:cNvPr id="6" name="Picture 3" descr="dbluesml">
            <a:extLst>
              <a:ext uri="{FF2B5EF4-FFF2-40B4-BE49-F238E27FC236}">
                <a16:creationId xmlns:a16="http://schemas.microsoft.com/office/drawing/2014/main" id="{50F83280-8C38-41D5-9F02-DE745007310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945537" y="1660871"/>
            <a:ext cx="815975" cy="804863"/>
          </a:xfrm>
          <a:prstGeom prst="rect">
            <a:avLst/>
          </a:prstGeom>
          <a:noFill/>
          <a:ln w="9525" algn="in">
            <a:noFill/>
            <a:miter lim="800000"/>
            <a:headEnd/>
            <a:tailEnd/>
          </a:ln>
          <a:effectLst/>
        </p:spPr>
      </p:pic>
      <p:pic>
        <p:nvPicPr>
          <p:cNvPr id="7" name="Picture 2" descr="dbluesml">
            <a:extLst>
              <a:ext uri="{FF2B5EF4-FFF2-40B4-BE49-F238E27FC236}">
                <a16:creationId xmlns:a16="http://schemas.microsoft.com/office/drawing/2014/main" id="{76D975BE-1880-4A26-8184-5106F27316A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042250" y="2524967"/>
            <a:ext cx="814387" cy="804863"/>
          </a:xfrm>
          <a:prstGeom prst="rect">
            <a:avLst/>
          </a:prstGeom>
          <a:noFill/>
          <a:ln w="9525" algn="in">
            <a:noFill/>
            <a:miter lim="800000"/>
            <a:headEnd/>
            <a:tailEnd/>
          </a:ln>
          <a:effectLst/>
        </p:spPr>
      </p:pic>
      <p:pic>
        <p:nvPicPr>
          <p:cNvPr id="8" name="Picture 3" descr="dbluesml">
            <a:extLst>
              <a:ext uri="{FF2B5EF4-FFF2-40B4-BE49-F238E27FC236}">
                <a16:creationId xmlns:a16="http://schemas.microsoft.com/office/drawing/2014/main" id="{FFC1DE5F-1384-4749-9E25-AD5B709212C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945537" y="2524967"/>
            <a:ext cx="815975" cy="804863"/>
          </a:xfrm>
          <a:prstGeom prst="rect">
            <a:avLst/>
          </a:prstGeom>
          <a:noFill/>
          <a:ln w="9525" algn="in">
            <a:noFill/>
            <a:miter lim="800000"/>
            <a:headEnd/>
            <a:tailEnd/>
          </a:ln>
          <a:effectLst/>
        </p:spPr>
      </p:pic>
      <p:pic>
        <p:nvPicPr>
          <p:cNvPr id="9" name="Picture 2" descr="dbluesml">
            <a:extLst>
              <a:ext uri="{FF2B5EF4-FFF2-40B4-BE49-F238E27FC236}">
                <a16:creationId xmlns:a16="http://schemas.microsoft.com/office/drawing/2014/main" id="{3F619F91-3A84-4667-821C-51AEBD00432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042250" y="3389063"/>
            <a:ext cx="814387" cy="804863"/>
          </a:xfrm>
          <a:prstGeom prst="rect">
            <a:avLst/>
          </a:prstGeom>
          <a:noFill/>
          <a:ln w="9525" algn="in">
            <a:noFill/>
            <a:miter lim="800000"/>
            <a:headEnd/>
            <a:tailEnd/>
          </a:ln>
          <a:effectLst/>
        </p:spPr>
      </p:pic>
      <p:pic>
        <p:nvPicPr>
          <p:cNvPr id="10" name="Picture 3" descr="dbluesml">
            <a:extLst>
              <a:ext uri="{FF2B5EF4-FFF2-40B4-BE49-F238E27FC236}">
                <a16:creationId xmlns:a16="http://schemas.microsoft.com/office/drawing/2014/main" id="{57BC1CE7-998C-4AF3-A5C4-3D706D7A911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945537" y="3389063"/>
            <a:ext cx="815975" cy="804863"/>
          </a:xfrm>
          <a:prstGeom prst="rect">
            <a:avLst/>
          </a:prstGeom>
          <a:noFill/>
          <a:ln w="9525" algn="in">
            <a:noFill/>
            <a:miter lim="800000"/>
            <a:headEnd/>
            <a:tailEnd/>
          </a:ln>
          <a:effectLst/>
        </p:spPr>
      </p:pic>
      <p:pic>
        <p:nvPicPr>
          <p:cNvPr id="11" name="Picture 3" descr="dbluesml">
            <a:extLst>
              <a:ext uri="{FF2B5EF4-FFF2-40B4-BE49-F238E27FC236}">
                <a16:creationId xmlns:a16="http://schemas.microsoft.com/office/drawing/2014/main" id="{384A9CD8-C17C-486B-9A4E-F17CB66F321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809633" y="1660871"/>
            <a:ext cx="815975" cy="804863"/>
          </a:xfrm>
          <a:prstGeom prst="rect">
            <a:avLst/>
          </a:prstGeom>
          <a:noFill/>
          <a:ln w="9525" algn="in">
            <a:noFill/>
            <a:miter lim="800000"/>
            <a:headEnd/>
            <a:tailEnd/>
          </a:ln>
          <a:effectLst/>
        </p:spPr>
      </p:pic>
      <p:pic>
        <p:nvPicPr>
          <p:cNvPr id="12" name="Picture 3" descr="dbluesml">
            <a:extLst>
              <a:ext uri="{FF2B5EF4-FFF2-40B4-BE49-F238E27FC236}">
                <a16:creationId xmlns:a16="http://schemas.microsoft.com/office/drawing/2014/main" id="{3884352E-AEEA-4B4B-807B-5B26D28547F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809633" y="2524967"/>
            <a:ext cx="815975" cy="804863"/>
          </a:xfrm>
          <a:prstGeom prst="rect">
            <a:avLst/>
          </a:prstGeom>
          <a:noFill/>
          <a:ln w="9525" algn="in">
            <a:noFill/>
            <a:miter lim="800000"/>
            <a:headEnd/>
            <a:tailEnd/>
          </a:ln>
          <a:effectLst/>
        </p:spPr>
      </p:pic>
      <p:pic>
        <p:nvPicPr>
          <p:cNvPr id="13" name="Picture 3" descr="dbluesml">
            <a:extLst>
              <a:ext uri="{FF2B5EF4-FFF2-40B4-BE49-F238E27FC236}">
                <a16:creationId xmlns:a16="http://schemas.microsoft.com/office/drawing/2014/main" id="{A28BE988-4291-491F-84A1-911DBD6216D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809633" y="3389063"/>
            <a:ext cx="815975" cy="804863"/>
          </a:xfrm>
          <a:prstGeom prst="rect">
            <a:avLst/>
          </a:prstGeom>
          <a:noFill/>
          <a:ln w="9525" algn="in">
            <a:noFill/>
            <a:miter lim="800000"/>
            <a:headEnd/>
            <a:tailEnd/>
          </a:ln>
          <a:effectLst/>
        </p:spPr>
      </p:pic>
      <p:pic>
        <p:nvPicPr>
          <p:cNvPr id="14" name="Picture 3" descr="dbluesml">
            <a:extLst>
              <a:ext uri="{FF2B5EF4-FFF2-40B4-BE49-F238E27FC236}">
                <a16:creationId xmlns:a16="http://schemas.microsoft.com/office/drawing/2014/main" id="{AE81BF2A-8E3A-41A4-BE88-795FD275BC5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673729" y="1660871"/>
            <a:ext cx="815975" cy="804863"/>
          </a:xfrm>
          <a:prstGeom prst="rect">
            <a:avLst/>
          </a:prstGeom>
          <a:noFill/>
          <a:ln w="9525" algn="in">
            <a:noFill/>
            <a:miter lim="800000"/>
            <a:headEnd/>
            <a:tailEnd/>
          </a:ln>
          <a:effectLst/>
        </p:spPr>
      </p:pic>
      <p:pic>
        <p:nvPicPr>
          <p:cNvPr id="15" name="Picture 3" descr="dbluesml">
            <a:extLst>
              <a:ext uri="{FF2B5EF4-FFF2-40B4-BE49-F238E27FC236}">
                <a16:creationId xmlns:a16="http://schemas.microsoft.com/office/drawing/2014/main" id="{100632E9-FD33-48DD-8CE0-6BF65D375B8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673729" y="2524967"/>
            <a:ext cx="815975" cy="804863"/>
          </a:xfrm>
          <a:prstGeom prst="rect">
            <a:avLst/>
          </a:prstGeom>
          <a:noFill/>
          <a:ln w="9525" algn="in">
            <a:noFill/>
            <a:miter lim="800000"/>
            <a:headEnd/>
            <a:tailEnd/>
          </a:ln>
          <a:effectLst/>
        </p:spPr>
      </p:pic>
      <p:pic>
        <p:nvPicPr>
          <p:cNvPr id="16" name="Picture 3" descr="dbluesml">
            <a:extLst>
              <a:ext uri="{FF2B5EF4-FFF2-40B4-BE49-F238E27FC236}">
                <a16:creationId xmlns:a16="http://schemas.microsoft.com/office/drawing/2014/main" id="{48EF0D05-D525-4759-B923-B4D94F8A786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673729" y="3389063"/>
            <a:ext cx="815975" cy="804863"/>
          </a:xfrm>
          <a:prstGeom prst="rect">
            <a:avLst/>
          </a:prstGeom>
          <a:noFill/>
          <a:ln w="9525" algn="in">
            <a:noFill/>
            <a:miter lim="800000"/>
            <a:headEnd/>
            <a:tailEnd/>
          </a:ln>
          <a:effectLst/>
        </p:spPr>
      </p:pic>
      <p:pic>
        <p:nvPicPr>
          <p:cNvPr id="17" name="Picture 3" descr="dbluesml">
            <a:extLst>
              <a:ext uri="{FF2B5EF4-FFF2-40B4-BE49-F238E27FC236}">
                <a16:creationId xmlns:a16="http://schemas.microsoft.com/office/drawing/2014/main" id="{4BEA9A8B-B026-4B5B-80B6-9716EDF2EAB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537825" y="1660871"/>
            <a:ext cx="815975" cy="804863"/>
          </a:xfrm>
          <a:prstGeom prst="rect">
            <a:avLst/>
          </a:prstGeom>
          <a:noFill/>
          <a:ln w="9525" algn="in">
            <a:noFill/>
            <a:miter lim="800000"/>
            <a:headEnd/>
            <a:tailEnd/>
          </a:ln>
          <a:effectLst/>
        </p:spPr>
      </p:pic>
      <p:pic>
        <p:nvPicPr>
          <p:cNvPr id="18" name="Picture 3" descr="dbluesml">
            <a:extLst>
              <a:ext uri="{FF2B5EF4-FFF2-40B4-BE49-F238E27FC236}">
                <a16:creationId xmlns:a16="http://schemas.microsoft.com/office/drawing/2014/main" id="{950AB86D-8C7E-43C8-8477-2B15A9DF1E6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537825" y="2524967"/>
            <a:ext cx="815975" cy="804863"/>
          </a:xfrm>
          <a:prstGeom prst="rect">
            <a:avLst/>
          </a:prstGeom>
          <a:noFill/>
          <a:ln w="9525" algn="in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36699532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2000"/>
                            </p:stCondLst>
                            <p:childTnLst>
                              <p:par>
                                <p:cTn id="4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4F66B10-4E71-440A-BD57-26781DF436E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D644400-6547-4060-9127-6900D64A7DE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CC077183-44CC-4049-9BF1-1C8DBEBEEDF4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b="3777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6397FF63-8870-496B-9412-C47373F50C8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33600" y="1"/>
            <a:ext cx="7924800" cy="5181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81514470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9A2773D-E5B9-450B-8705-1824B4636B0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716A933-EA18-4969-8165-63A3B85FCB6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39625005-3A10-487B-B78C-1D8A493BB309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b="3777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E6BE4CCA-2D75-41A2-BE6A-A2BA1966EF6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81250" y="0"/>
            <a:ext cx="74295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30021810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9A2773D-E5B9-450B-8705-1824B4636B0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716A933-EA18-4969-8165-63A3B85FCB6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39625005-3A10-487B-B78C-1D8A493BB309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b="3777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8FF8597C-6E68-4497-8471-E7E244F7A8A7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27120" t="14379" r="12554" b="12134"/>
          <a:stretch/>
        </p:blipFill>
        <p:spPr>
          <a:xfrm>
            <a:off x="2418521" y="0"/>
            <a:ext cx="7354957" cy="51418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3726887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9A2773D-E5B9-450B-8705-1824B4636B0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716A933-EA18-4969-8165-63A3B85FCB6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39625005-3A10-487B-B78C-1D8A493BB309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b="3777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710953EA-1468-44D8-A47E-4F3D108457FC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25489" t="17279" r="43315" b="5969"/>
          <a:stretch/>
        </p:blipFill>
        <p:spPr>
          <a:xfrm>
            <a:off x="238538" y="0"/>
            <a:ext cx="5035826" cy="5141843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D788EF1A-541E-4327-9AE7-639E87BE0216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25707" t="19599" r="43641" b="7526"/>
          <a:stretch/>
        </p:blipFill>
        <p:spPr>
          <a:xfrm>
            <a:off x="6096000" y="790505"/>
            <a:ext cx="5214732" cy="4351338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0B6E16D2-3E35-4321-B395-C2453A22D4A0}"/>
              </a:ext>
            </a:extLst>
          </p:cNvPr>
          <p:cNvSpPr/>
          <p:nvPr/>
        </p:nvSpPr>
        <p:spPr>
          <a:xfrm>
            <a:off x="5126938" y="-50374"/>
            <a:ext cx="730360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4800" u="sng" dirty="0">
                <a:solidFill>
                  <a:schemeClr val="bg1"/>
                </a:solidFill>
                <a:latin typeface="Comic Sans MS" panose="030F0702030302020204" pitchFamily="66" charset="0"/>
              </a:rPr>
              <a:t>Today’s worksheets</a:t>
            </a:r>
          </a:p>
        </p:txBody>
      </p:sp>
    </p:spTree>
    <p:extLst>
      <p:ext uri="{BB962C8B-B14F-4D97-AF65-F5344CB8AC3E}">
        <p14:creationId xmlns:p14="http://schemas.microsoft.com/office/powerpoint/2010/main" val="1060915719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BE546A2-82A4-4A36-934B-A7FC98190C7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2573617-C048-41DA-898A-CC87D746A00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7DB3DD72-11E8-4BC4-9DCC-8D27EBE3D8E4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b="3777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C6B46272-C62A-42F1-ADB6-EFAFA0F29440}"/>
              </a:ext>
            </a:extLst>
          </p:cNvPr>
          <p:cNvSpPr/>
          <p:nvPr/>
        </p:nvSpPr>
        <p:spPr>
          <a:xfrm>
            <a:off x="748375" y="231359"/>
            <a:ext cx="4254691" cy="156966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9600" dirty="0">
                <a:ln w="0">
                  <a:solidFill>
                    <a:schemeClr val="bg1"/>
                  </a:solidFill>
                </a:ln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15/1/21</a:t>
            </a:r>
            <a:endParaRPr lang="en-US" sz="9600" b="0" cap="none" spc="0" dirty="0">
              <a:ln w="0">
                <a:solidFill>
                  <a:schemeClr val="bg1"/>
                </a:solidFill>
              </a:ln>
              <a:solidFill>
                <a:schemeClr val="bg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6" name="Subtitle 2">
            <a:extLst>
              <a:ext uri="{FF2B5EF4-FFF2-40B4-BE49-F238E27FC236}">
                <a16:creationId xmlns:a16="http://schemas.microsoft.com/office/drawing/2014/main" id="{750B3249-F310-4BDE-8CF2-3ABC5ACF823C}"/>
              </a:ext>
            </a:extLst>
          </p:cNvPr>
          <p:cNvSpPr txBox="1">
            <a:spLocks/>
          </p:cNvSpPr>
          <p:nvPr/>
        </p:nvSpPr>
        <p:spPr>
          <a:xfrm>
            <a:off x="1524000" y="2601119"/>
            <a:ext cx="9144000" cy="165576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GB" sz="5400" dirty="0">
                <a:solidFill>
                  <a:schemeClr val="bg1"/>
                </a:solidFill>
                <a:latin typeface="Comic Sans MS" panose="030F0702030302020204" pitchFamily="66" charset="0"/>
              </a:rPr>
              <a:t>LO: To use arrays</a:t>
            </a:r>
          </a:p>
        </p:txBody>
      </p:sp>
    </p:spTree>
    <p:extLst>
      <p:ext uri="{BB962C8B-B14F-4D97-AF65-F5344CB8AC3E}">
        <p14:creationId xmlns:p14="http://schemas.microsoft.com/office/powerpoint/2010/main" val="4091153314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66FADD2-562A-43D8-A243-90CDBB6302C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ACACF34-8A0F-4F0F-9D71-1D59A076492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9132DB0A-2AD7-496A-94A6-31531832F38A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b="8900"/>
          <a:stretch/>
        </p:blipFill>
        <p:spPr>
          <a:xfrm>
            <a:off x="0" y="1"/>
            <a:ext cx="12192000" cy="6858000"/>
          </a:xfrm>
          <a:prstGeom prst="rect">
            <a:avLst/>
          </a:prstGeom>
        </p:spPr>
      </p:pic>
      <p:pic>
        <p:nvPicPr>
          <p:cNvPr id="5" name="Picture 4" descr="Arrays Start at Zero: What's up with that? | by Jonathan Bluks | Noteworthy  - The Journal Blog">
            <a:extLst>
              <a:ext uri="{FF2B5EF4-FFF2-40B4-BE49-F238E27FC236}">
                <a16:creationId xmlns:a16="http://schemas.microsoft.com/office/drawing/2014/main" id="{D9E9A11B-D0E8-4246-8C19-128FAC9DE88E}"/>
              </a:ext>
            </a:extLst>
          </p:cNvPr>
          <p:cNvPicPr/>
          <p:nvPr/>
        </p:nvPicPr>
        <p:blipFill rotWithShape="1">
          <a:blip r:embed="rId3" cstate="print">
            <a:clrChange>
              <a:clrFrom>
                <a:srgbClr val="62C1D3"/>
              </a:clrFrom>
              <a:clrTo>
                <a:srgbClr val="62C1D3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061" b="25383"/>
          <a:stretch/>
        </p:blipFill>
        <p:spPr bwMode="auto">
          <a:xfrm>
            <a:off x="303614" y="1402618"/>
            <a:ext cx="4113737" cy="3239294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6" name="Subtitle 2">
            <a:extLst>
              <a:ext uri="{FF2B5EF4-FFF2-40B4-BE49-F238E27FC236}">
                <a16:creationId xmlns:a16="http://schemas.microsoft.com/office/drawing/2014/main" id="{52A68D71-1CCD-4373-BE64-0021B01118EA}"/>
              </a:ext>
            </a:extLst>
          </p:cNvPr>
          <p:cNvSpPr txBox="1">
            <a:spLocks/>
          </p:cNvSpPr>
          <p:nvPr/>
        </p:nvSpPr>
        <p:spPr>
          <a:xfrm>
            <a:off x="680002" y="118044"/>
            <a:ext cx="10831996" cy="1493458"/>
          </a:xfrm>
          <a:prstGeom prst="rect">
            <a:avLst/>
          </a:prstGeom>
        </p:spPr>
        <p:txBody>
          <a:bodyPr vert="horz" lIns="91440" tIns="45720" rIns="91440" bIns="45720" rtlCol="0">
            <a:normAutofit fontScale="77500" lnSpcReduction="2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GB" sz="5400" dirty="0">
                <a:solidFill>
                  <a:schemeClr val="bg1"/>
                </a:solidFill>
                <a:latin typeface="Comic Sans MS" panose="030F0702030302020204" pitchFamily="66" charset="0"/>
              </a:rPr>
              <a:t>There are two different types of number sentences that you can write about arrays.</a:t>
            </a:r>
          </a:p>
        </p:txBody>
      </p:sp>
      <p:sp>
        <p:nvSpPr>
          <p:cNvPr id="7" name="Subtitle 2">
            <a:extLst>
              <a:ext uri="{FF2B5EF4-FFF2-40B4-BE49-F238E27FC236}">
                <a16:creationId xmlns:a16="http://schemas.microsoft.com/office/drawing/2014/main" id="{69195167-E64D-4AEA-9102-270A8ADF3C6C}"/>
              </a:ext>
            </a:extLst>
          </p:cNvPr>
          <p:cNvSpPr txBox="1">
            <a:spLocks/>
          </p:cNvSpPr>
          <p:nvPr/>
        </p:nvSpPr>
        <p:spPr>
          <a:xfrm>
            <a:off x="4836451" y="1402618"/>
            <a:ext cx="6936449" cy="1894715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 lnSpcReduction="1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GB" sz="3200" dirty="0">
                <a:solidFill>
                  <a:schemeClr val="bg1"/>
                </a:solidFill>
                <a:latin typeface="Comic Sans MS" panose="030F0702030302020204" pitchFamily="66" charset="0"/>
              </a:rPr>
              <a:t>The first is repeated addition, this means adding the same number.</a:t>
            </a:r>
          </a:p>
          <a:p>
            <a:pPr marL="0" indent="0" algn="ctr">
              <a:buNone/>
            </a:pPr>
            <a:r>
              <a:rPr lang="en-GB" sz="3200" dirty="0">
                <a:solidFill>
                  <a:schemeClr val="bg1"/>
                </a:solidFill>
                <a:latin typeface="Comic Sans MS" panose="030F0702030302020204" pitchFamily="66" charset="0"/>
              </a:rPr>
              <a:t>4 + 4 + 4 = 12 or</a:t>
            </a:r>
          </a:p>
          <a:p>
            <a:pPr marL="0" indent="0" algn="ctr">
              <a:buNone/>
            </a:pPr>
            <a:r>
              <a:rPr lang="en-GB" sz="3200" dirty="0">
                <a:solidFill>
                  <a:schemeClr val="bg1"/>
                </a:solidFill>
                <a:latin typeface="Comic Sans MS" panose="030F0702030302020204" pitchFamily="66" charset="0"/>
              </a:rPr>
              <a:t>3 + 3 + 3 + 3 = 12</a:t>
            </a:r>
          </a:p>
        </p:txBody>
      </p:sp>
      <p:sp>
        <p:nvSpPr>
          <p:cNvPr id="8" name="Subtitle 2">
            <a:extLst>
              <a:ext uri="{FF2B5EF4-FFF2-40B4-BE49-F238E27FC236}">
                <a16:creationId xmlns:a16="http://schemas.microsoft.com/office/drawing/2014/main" id="{A63C0631-8400-4D1A-935A-50335220310B}"/>
              </a:ext>
            </a:extLst>
          </p:cNvPr>
          <p:cNvSpPr txBox="1">
            <a:spLocks/>
          </p:cNvSpPr>
          <p:nvPr/>
        </p:nvSpPr>
        <p:spPr>
          <a:xfrm>
            <a:off x="4720965" y="3429000"/>
            <a:ext cx="6936449" cy="2135363"/>
          </a:xfrm>
          <a:prstGeom prst="rect">
            <a:avLst/>
          </a:prstGeom>
        </p:spPr>
        <p:txBody>
          <a:bodyPr vert="horz" lIns="91440" tIns="45720" rIns="91440" bIns="45720" rtlCol="0">
            <a:normAutofit lnSpcReduction="1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GB" dirty="0">
                <a:solidFill>
                  <a:schemeClr val="bg1"/>
                </a:solidFill>
                <a:latin typeface="Comic Sans MS" panose="030F0702030302020204" pitchFamily="66" charset="0"/>
              </a:rPr>
              <a:t>The second is a multiplication sum. This is using the x symbol. You x the number of columns by the number of rows.</a:t>
            </a:r>
          </a:p>
          <a:p>
            <a:pPr marL="0" indent="0" algn="ctr">
              <a:buNone/>
            </a:pPr>
            <a:r>
              <a:rPr lang="en-GB" dirty="0">
                <a:solidFill>
                  <a:schemeClr val="bg1"/>
                </a:solidFill>
                <a:latin typeface="Comic Sans MS" panose="030F0702030302020204" pitchFamily="66" charset="0"/>
              </a:rPr>
              <a:t>3 x 4 = 12 or</a:t>
            </a:r>
          </a:p>
          <a:p>
            <a:pPr marL="0" indent="0" algn="ctr">
              <a:buNone/>
            </a:pPr>
            <a:r>
              <a:rPr lang="en-GB" dirty="0">
                <a:solidFill>
                  <a:schemeClr val="bg1"/>
                </a:solidFill>
                <a:latin typeface="Comic Sans MS" panose="030F0702030302020204" pitchFamily="66" charset="0"/>
              </a:rPr>
              <a:t>4 x 3 = 12</a:t>
            </a:r>
          </a:p>
        </p:txBody>
      </p:sp>
    </p:spTree>
    <p:extLst>
      <p:ext uri="{BB962C8B-B14F-4D97-AF65-F5344CB8AC3E}">
        <p14:creationId xmlns:p14="http://schemas.microsoft.com/office/powerpoint/2010/main" val="32170561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66FADD2-562A-43D8-A243-90CDBB6302C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ACACF34-8A0F-4F0F-9D71-1D59A076492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9132DB0A-2AD7-496A-94A6-31531832F38A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b="3777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098" name="Picture 2" descr="Arrays">
            <a:extLst>
              <a:ext uri="{FF2B5EF4-FFF2-40B4-BE49-F238E27FC236}">
                <a16:creationId xmlns:a16="http://schemas.microsoft.com/office/drawing/2014/main" id="{3C73C02A-573A-4A2C-A2D7-A4D45DF1BFC4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0000"/>
          <a:stretch/>
        </p:blipFill>
        <p:spPr bwMode="auto">
          <a:xfrm>
            <a:off x="437321" y="265872"/>
            <a:ext cx="3564835" cy="4762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Subtitle 2">
            <a:extLst>
              <a:ext uri="{FF2B5EF4-FFF2-40B4-BE49-F238E27FC236}">
                <a16:creationId xmlns:a16="http://schemas.microsoft.com/office/drawing/2014/main" id="{3560ECDE-1737-4DF4-8850-C2CCB7EB383A}"/>
              </a:ext>
            </a:extLst>
          </p:cNvPr>
          <p:cNvSpPr txBox="1">
            <a:spLocks/>
          </p:cNvSpPr>
          <p:nvPr/>
        </p:nvSpPr>
        <p:spPr>
          <a:xfrm>
            <a:off x="4706178" y="365125"/>
            <a:ext cx="6781800" cy="1911246"/>
          </a:xfrm>
          <a:prstGeom prst="rect">
            <a:avLst/>
          </a:prstGeom>
        </p:spPr>
        <p:txBody>
          <a:bodyPr vert="horz" lIns="91440" tIns="45720" rIns="91440" bIns="45720" rtlCol="0">
            <a:normAutofit fontScale="85000" lnSpcReduction="1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GB" sz="5400" dirty="0">
                <a:solidFill>
                  <a:schemeClr val="bg1"/>
                </a:solidFill>
                <a:latin typeface="Comic Sans MS" panose="030F0702030302020204" pitchFamily="66" charset="0"/>
              </a:rPr>
              <a:t>What would the repeated addition sums be for this array?</a:t>
            </a:r>
          </a:p>
        </p:txBody>
      </p:sp>
      <p:sp>
        <p:nvSpPr>
          <p:cNvPr id="8" name="Subtitle 2">
            <a:extLst>
              <a:ext uri="{FF2B5EF4-FFF2-40B4-BE49-F238E27FC236}">
                <a16:creationId xmlns:a16="http://schemas.microsoft.com/office/drawing/2014/main" id="{824CAA37-41FA-4DB4-9DD0-E2435358F69C}"/>
              </a:ext>
            </a:extLst>
          </p:cNvPr>
          <p:cNvSpPr txBox="1">
            <a:spLocks/>
          </p:cNvSpPr>
          <p:nvPr/>
        </p:nvSpPr>
        <p:spPr>
          <a:xfrm>
            <a:off x="5758072" y="2411308"/>
            <a:ext cx="4863548" cy="268649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GB" sz="4400" dirty="0">
                <a:solidFill>
                  <a:schemeClr val="bg1"/>
                </a:solidFill>
                <a:latin typeface="Comic Sans MS" panose="030F0702030302020204" pitchFamily="66" charset="0"/>
              </a:rPr>
              <a:t>2 + 2 + 2 + 2 = 8 </a:t>
            </a:r>
          </a:p>
          <a:p>
            <a:pPr marL="0" indent="0" algn="ctr">
              <a:buNone/>
            </a:pPr>
            <a:r>
              <a:rPr lang="en-GB" sz="4400" dirty="0">
                <a:solidFill>
                  <a:schemeClr val="bg1"/>
                </a:solidFill>
                <a:latin typeface="Comic Sans MS" panose="030F0702030302020204" pitchFamily="66" charset="0"/>
              </a:rPr>
              <a:t>Or</a:t>
            </a:r>
          </a:p>
          <a:p>
            <a:pPr marL="0" indent="0" algn="ctr">
              <a:buNone/>
            </a:pPr>
            <a:r>
              <a:rPr lang="en-GB" sz="4400" dirty="0">
                <a:solidFill>
                  <a:schemeClr val="bg1"/>
                </a:solidFill>
                <a:latin typeface="Comic Sans MS" panose="030F0702030302020204" pitchFamily="66" charset="0"/>
              </a:rPr>
              <a:t>4 + 4 = 8</a:t>
            </a:r>
          </a:p>
        </p:txBody>
      </p:sp>
    </p:spTree>
    <p:extLst>
      <p:ext uri="{BB962C8B-B14F-4D97-AF65-F5344CB8AC3E}">
        <p14:creationId xmlns:p14="http://schemas.microsoft.com/office/powerpoint/2010/main" val="11846078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548A555-8DC5-4BC2-8E5E-4287F333DE0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0E8627E-FB11-4B95-AD49-48744B8EFC4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4A7262AF-AD45-4B55-BC85-8CB4AF6E5C35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b="3777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Picture 2" descr="Arrays">
            <a:extLst>
              <a:ext uri="{FF2B5EF4-FFF2-40B4-BE49-F238E27FC236}">
                <a16:creationId xmlns:a16="http://schemas.microsoft.com/office/drawing/2014/main" id="{B80007A1-B1B1-4ED3-85CD-5365ACB6D3F0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0000"/>
          <a:stretch/>
        </p:blipFill>
        <p:spPr bwMode="auto">
          <a:xfrm>
            <a:off x="437321" y="265872"/>
            <a:ext cx="3564835" cy="4762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Subtitle 2">
            <a:extLst>
              <a:ext uri="{FF2B5EF4-FFF2-40B4-BE49-F238E27FC236}">
                <a16:creationId xmlns:a16="http://schemas.microsoft.com/office/drawing/2014/main" id="{70D67671-45CB-4615-9617-49AEBD018030}"/>
              </a:ext>
            </a:extLst>
          </p:cNvPr>
          <p:cNvSpPr txBox="1">
            <a:spLocks/>
          </p:cNvSpPr>
          <p:nvPr/>
        </p:nvSpPr>
        <p:spPr>
          <a:xfrm>
            <a:off x="4706178" y="365125"/>
            <a:ext cx="6781800" cy="1911246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 lnSpcReduction="2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GB" sz="5400" dirty="0">
                <a:solidFill>
                  <a:schemeClr val="bg1"/>
                </a:solidFill>
                <a:latin typeface="Comic Sans MS" panose="030F0702030302020204" pitchFamily="66" charset="0"/>
              </a:rPr>
              <a:t>What would the multiplication sums be for this array?</a:t>
            </a:r>
          </a:p>
        </p:txBody>
      </p:sp>
      <p:sp>
        <p:nvSpPr>
          <p:cNvPr id="7" name="Subtitle 2">
            <a:extLst>
              <a:ext uri="{FF2B5EF4-FFF2-40B4-BE49-F238E27FC236}">
                <a16:creationId xmlns:a16="http://schemas.microsoft.com/office/drawing/2014/main" id="{8D1B39A9-D024-49E6-BE51-78FB366F1E5B}"/>
              </a:ext>
            </a:extLst>
          </p:cNvPr>
          <p:cNvSpPr txBox="1">
            <a:spLocks/>
          </p:cNvSpPr>
          <p:nvPr/>
        </p:nvSpPr>
        <p:spPr>
          <a:xfrm>
            <a:off x="5758072" y="2411308"/>
            <a:ext cx="4863548" cy="268649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GB" sz="4400" dirty="0">
                <a:solidFill>
                  <a:schemeClr val="bg1"/>
                </a:solidFill>
                <a:latin typeface="Comic Sans MS" panose="030F0702030302020204" pitchFamily="66" charset="0"/>
              </a:rPr>
              <a:t>2 x 4 = 8 </a:t>
            </a:r>
          </a:p>
          <a:p>
            <a:pPr marL="0" indent="0" algn="ctr">
              <a:buNone/>
            </a:pPr>
            <a:r>
              <a:rPr lang="en-GB" sz="4400" dirty="0">
                <a:solidFill>
                  <a:schemeClr val="bg1"/>
                </a:solidFill>
                <a:latin typeface="Comic Sans MS" panose="030F0702030302020204" pitchFamily="66" charset="0"/>
              </a:rPr>
              <a:t>Or</a:t>
            </a:r>
          </a:p>
          <a:p>
            <a:pPr marL="0" indent="0" algn="ctr">
              <a:buNone/>
            </a:pPr>
            <a:r>
              <a:rPr lang="en-GB" sz="4400" dirty="0">
                <a:solidFill>
                  <a:schemeClr val="bg1"/>
                </a:solidFill>
                <a:latin typeface="Comic Sans MS" panose="030F0702030302020204" pitchFamily="66" charset="0"/>
              </a:rPr>
              <a:t>4 x 2 = 8</a:t>
            </a:r>
          </a:p>
        </p:txBody>
      </p:sp>
    </p:spTree>
    <p:extLst>
      <p:ext uri="{BB962C8B-B14F-4D97-AF65-F5344CB8AC3E}">
        <p14:creationId xmlns:p14="http://schemas.microsoft.com/office/powerpoint/2010/main" val="27207227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7D5EE73-BFF2-4965-97F7-27065D4D1A2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0B118CF-1DAC-4176-8904-39B5FA80010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D1CD800B-4336-470C-9869-AE40D45571FD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b="3777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20482" name="Picture 2" descr="Teaching Times Tables: Quick &amp; Simple Guide for Parents - Artful Math">
            <a:extLst>
              <a:ext uri="{FF2B5EF4-FFF2-40B4-BE49-F238E27FC236}">
                <a16:creationId xmlns:a16="http://schemas.microsoft.com/office/drawing/2014/main" id="{4EEB392E-4901-44D7-890A-37BCB5273273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0117"/>
          <a:stretch/>
        </p:blipFill>
        <p:spPr bwMode="auto">
          <a:xfrm>
            <a:off x="425727" y="1144588"/>
            <a:ext cx="3909391" cy="35383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Subtitle 2">
            <a:extLst>
              <a:ext uri="{FF2B5EF4-FFF2-40B4-BE49-F238E27FC236}">
                <a16:creationId xmlns:a16="http://schemas.microsoft.com/office/drawing/2014/main" id="{5AA1D4B0-30F7-460A-9FF6-3D51B80203F2}"/>
              </a:ext>
            </a:extLst>
          </p:cNvPr>
          <p:cNvSpPr txBox="1">
            <a:spLocks/>
          </p:cNvSpPr>
          <p:nvPr/>
        </p:nvSpPr>
        <p:spPr>
          <a:xfrm>
            <a:off x="4760845" y="365125"/>
            <a:ext cx="6781800" cy="1911246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GB" sz="5400" dirty="0">
                <a:solidFill>
                  <a:schemeClr val="bg1"/>
                </a:solidFill>
                <a:latin typeface="Comic Sans MS" panose="030F0702030302020204" pitchFamily="66" charset="0"/>
              </a:rPr>
              <a:t>What would the sums be for this array?</a:t>
            </a:r>
          </a:p>
        </p:txBody>
      </p:sp>
      <p:sp>
        <p:nvSpPr>
          <p:cNvPr id="7" name="Subtitle 2">
            <a:extLst>
              <a:ext uri="{FF2B5EF4-FFF2-40B4-BE49-F238E27FC236}">
                <a16:creationId xmlns:a16="http://schemas.microsoft.com/office/drawing/2014/main" id="{1FAEB39D-6C5A-42E9-805F-49449C4BE998}"/>
              </a:ext>
            </a:extLst>
          </p:cNvPr>
          <p:cNvSpPr txBox="1">
            <a:spLocks/>
          </p:cNvSpPr>
          <p:nvPr/>
        </p:nvSpPr>
        <p:spPr>
          <a:xfrm>
            <a:off x="5903846" y="2276371"/>
            <a:ext cx="4863548" cy="268649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GB" sz="4400" dirty="0">
                <a:solidFill>
                  <a:schemeClr val="bg1"/>
                </a:solidFill>
                <a:latin typeface="Comic Sans MS" panose="030F0702030302020204" pitchFamily="66" charset="0"/>
              </a:rPr>
              <a:t>3 + 3 + 3 = 9</a:t>
            </a:r>
          </a:p>
          <a:p>
            <a:pPr marL="0" indent="0" algn="ctr">
              <a:buNone/>
            </a:pPr>
            <a:r>
              <a:rPr lang="en-GB" sz="4400" dirty="0">
                <a:solidFill>
                  <a:schemeClr val="bg1"/>
                </a:solidFill>
                <a:latin typeface="Comic Sans MS" panose="030F0702030302020204" pitchFamily="66" charset="0"/>
              </a:rPr>
              <a:t>Or</a:t>
            </a:r>
          </a:p>
          <a:p>
            <a:pPr marL="0" indent="0" algn="ctr">
              <a:buNone/>
            </a:pPr>
            <a:r>
              <a:rPr lang="en-GB" sz="4400" dirty="0">
                <a:solidFill>
                  <a:schemeClr val="bg1"/>
                </a:solidFill>
                <a:latin typeface="Comic Sans MS" panose="030F0702030302020204" pitchFamily="66" charset="0"/>
              </a:rPr>
              <a:t>3 x 3 = 9</a:t>
            </a:r>
          </a:p>
        </p:txBody>
      </p:sp>
    </p:spTree>
    <p:extLst>
      <p:ext uri="{BB962C8B-B14F-4D97-AF65-F5344CB8AC3E}">
        <p14:creationId xmlns:p14="http://schemas.microsoft.com/office/powerpoint/2010/main" val="27076291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7363E10-6889-4F1B-BBA1-51176F19F7A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7C5D9E3-54A2-428F-AB47-BA4690ECDE7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1AE82747-4E52-4CA7-8994-13ACF27685D1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b="3777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1A3D14C6-E6EB-428A-AC33-3F30BAE2A21F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9511" t="16893" r="20054" b="9061"/>
          <a:stretch/>
        </p:blipFill>
        <p:spPr>
          <a:xfrm>
            <a:off x="2411895" y="0"/>
            <a:ext cx="7368209" cy="50755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64961198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393B66E-6D18-40F4-90F4-D9919D45F7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F0D4EC2-363D-4D0F-8834-59B309D40CA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3A7B5892-E783-4F60-A81C-AA58C9A12A9A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b="3777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8550B62D-B1A1-428F-AA63-4BE541FB49BF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9185" t="19019" r="20054" b="6162"/>
          <a:stretch/>
        </p:blipFill>
        <p:spPr>
          <a:xfrm>
            <a:off x="2392017" y="0"/>
            <a:ext cx="7407966" cy="51285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09722249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E67FC8A-FA14-45DD-B9B4-268DFE95AB4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EB44512-3599-4D29-B91B-CFAD992508B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3401AC56-3683-4A6C-A25C-FBC82BC7FF29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b="3777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B23905D0-62F0-4C6B-BB84-19041AF2C6FF}"/>
              </a:ext>
            </a:extLst>
          </p:cNvPr>
          <p:cNvSpPr/>
          <p:nvPr/>
        </p:nvSpPr>
        <p:spPr>
          <a:xfrm>
            <a:off x="5126938" y="-50374"/>
            <a:ext cx="730360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4800" u="sng" dirty="0">
                <a:solidFill>
                  <a:schemeClr val="bg1"/>
                </a:solidFill>
                <a:latin typeface="Comic Sans MS" panose="030F0702030302020204" pitchFamily="66" charset="0"/>
              </a:rPr>
              <a:t>Today’s worksheets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CB62EEB0-0633-4CBB-A4E2-DB87C952C433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9837" t="16505" r="28207" b="5775"/>
          <a:stretch/>
        </p:blipFill>
        <p:spPr>
          <a:xfrm>
            <a:off x="159027" y="872628"/>
            <a:ext cx="5936973" cy="4187129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5E282FC9-437A-4239-A6D1-70F8BAD788E1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10272" t="16544" r="27880" b="7525"/>
          <a:stretch/>
        </p:blipFill>
        <p:spPr>
          <a:xfrm>
            <a:off x="6453808" y="872628"/>
            <a:ext cx="5579165" cy="41871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589741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144</TotalTime>
  <Words>450</Words>
  <Application>Microsoft Office PowerPoint</Application>
  <PresentationFormat>Widescreen</PresentationFormat>
  <Paragraphs>72</Paragraphs>
  <Slides>36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36</vt:i4>
      </vt:variant>
    </vt:vector>
  </HeadingPairs>
  <TitlesOfParts>
    <vt:vector size="42" baseType="lpstr">
      <vt:lpstr>Arial</vt:lpstr>
      <vt:lpstr>Calibri</vt:lpstr>
      <vt:lpstr>Calibri Light</vt:lpstr>
      <vt:lpstr>Comic Sans MS</vt:lpstr>
      <vt:lpstr>SassoonInfant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 Coles BTP</dc:creator>
  <cp:lastModifiedBy>C Coles BTP</cp:lastModifiedBy>
  <cp:revision>14</cp:revision>
  <dcterms:created xsi:type="dcterms:W3CDTF">2021-01-10T15:08:22Z</dcterms:created>
  <dcterms:modified xsi:type="dcterms:W3CDTF">2021-01-10T17:32:40Z</dcterms:modified>
</cp:coreProperties>
</file>