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4" r:id="rId2"/>
    <p:sldId id="268" r:id="rId3"/>
    <p:sldId id="270" r:id="rId4"/>
    <p:sldId id="269" r:id="rId5"/>
    <p:sldId id="271" r:id="rId6"/>
    <p:sldId id="273" r:id="rId7"/>
    <p:sldId id="274" r:id="rId8"/>
    <p:sldId id="275" r:id="rId9"/>
    <p:sldId id="276" r:id="rId10"/>
    <p:sldId id="277" r:id="rId11"/>
  </p:sldIdLst>
  <p:sldSz cx="9144000" cy="6858000" type="screen4x3"/>
  <p:notesSz cx="6858000" cy="9144000"/>
  <p:embeddedFontLst>
    <p:embeddedFont>
      <p:font typeface="Tuffy" panose="020B0603060100000000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  <p:embeddedFont>
      <p:font typeface="Sassoon Infant Rg" panose="02000503030000020003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E53"/>
    <a:srgbClr val="ACDDFC"/>
    <a:srgbClr val="18A0DB"/>
    <a:srgbClr val="7AC3E2"/>
    <a:srgbClr val="7DC3E2"/>
    <a:srgbClr val="2A3C50"/>
    <a:srgbClr val="80C1E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00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tiff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Who Was James Lind?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988394" y="1556064"/>
            <a:ext cx="399535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GB" sz="2000" dirty="0"/>
              <a:t>Born in 1716, he began his working life by completing an apprenticeship at the Edinburgh College of Surgeons</a:t>
            </a:r>
            <a:r>
              <a:rPr lang="en-GB" sz="2000" dirty="0" smtClean="0"/>
              <a:t>.</a:t>
            </a:r>
            <a:br>
              <a:rPr lang="en-GB" sz="2000" dirty="0" smtClean="0"/>
            </a:br>
            <a:endParaRPr lang="en-GB" sz="2000" dirty="0"/>
          </a:p>
          <a:p>
            <a:pPr lvl="0" algn="r"/>
            <a:r>
              <a:rPr lang="en-GB" sz="2000" dirty="0"/>
              <a:t>After working as a ship’s surgeon, he set up a surgery in 1748</a:t>
            </a:r>
            <a:r>
              <a:rPr lang="en-GB" sz="2000" dirty="0" smtClean="0"/>
              <a:t>.</a:t>
            </a:r>
            <a:br>
              <a:rPr lang="en-GB" sz="2000" dirty="0" smtClean="0"/>
            </a:br>
            <a:endParaRPr lang="en-GB" sz="2000" dirty="0"/>
          </a:p>
          <a:p>
            <a:pPr lvl="0" algn="r"/>
            <a:r>
              <a:rPr lang="en-GB" sz="2000" dirty="0"/>
              <a:t>Because of his work on ships, Lind began to investigate scurvy. This was a disease which affected sailors whilst at sea.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" r="2673"/>
          <a:stretch/>
        </p:blipFill>
        <p:spPr>
          <a:xfrm>
            <a:off x="968835" y="1701957"/>
            <a:ext cx="2941344" cy="36585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10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6" name="Straight Connector 5"/>
          <p:cNvCxnSpPr/>
          <p:nvPr/>
        </p:nvCxnSpPr>
        <p:spPr>
          <a:xfrm flipH="1">
            <a:off x="8313420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058150" y="2179145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061960" y="3426337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058150" y="4902712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52005" y="1523075"/>
            <a:ext cx="6830460" cy="833663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>
                <a:solidFill>
                  <a:srgbClr val="2A3E53"/>
                </a:solidFill>
              </a:rPr>
              <a:t>Scurvy is a disease caused by not having enough vitamin C in your diet.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</a:t>
            </a:r>
            <a:r>
              <a:rPr lang="en-GB" sz="3600" dirty="0" smtClean="0"/>
              <a:t>Is </a:t>
            </a:r>
            <a:r>
              <a:rPr lang="en-GB" sz="3600" dirty="0"/>
              <a:t>Scurvy?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0243" y="2614214"/>
            <a:ext cx="3279952" cy="2834210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just">
              <a:buFont typeface="Arial" charset="0"/>
              <a:buNone/>
            </a:pPr>
            <a:r>
              <a:rPr lang="en-GB" sz="2000" dirty="0"/>
              <a:t>Symptoms include: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tiredness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muscle weakness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joint and muscle aches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a rash on the legs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bleeding </a:t>
            </a:r>
            <a:r>
              <a:rPr lang="en-GB" sz="2000" dirty="0" smtClean="0"/>
              <a:t>gums</a:t>
            </a:r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685" y="2614214"/>
            <a:ext cx="3130779" cy="28342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internetarchivebookimages@flickr.com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9456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Who Suffered From Scurvy?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7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84" y="2862923"/>
            <a:ext cx="3799702" cy="28708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2005" y="1523075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/>
              <a:t>In the past, scurvy was common among sailors and those who couldn’t eat fresh fruits and vegetables for long periods of time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RasMarley@f</a:t>
            </a:r>
            <a:r>
              <a:rPr lang="en-GB" sz="500" dirty="0" smtClean="0">
                <a:latin typeface="Tuffy" panose="020B0603060100000000" pitchFamily="34" charset="0"/>
                <a:ea typeface="Tuffy" panose="020B0603060100000000" pitchFamily="34" charset="0"/>
              </a:rPr>
              <a:t>lickr.com </a:t>
            </a:r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0025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First Clinical Trial</a:t>
            </a:r>
          </a:p>
        </p:txBody>
      </p:sp>
      <p:pic>
        <p:nvPicPr>
          <p:cNvPr id="8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152005" y="1523075"/>
            <a:ext cx="6830460" cy="52588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 algn="ctr"/>
            <a:r>
              <a:rPr lang="en-GB" sz="2000" dirty="0"/>
              <a:t>Lind carried out the first clinical trial.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47062" y="2590497"/>
            <a:ext cx="3435403" cy="2372545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80000" tIns="108000" rIns="180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sp>
        <p:nvSpPr>
          <p:cNvPr id="10" name="Oval 9"/>
          <p:cNvSpPr/>
          <p:nvPr/>
        </p:nvSpPr>
        <p:spPr>
          <a:xfrm>
            <a:off x="1436414" y="2450231"/>
            <a:ext cx="1620962" cy="162096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978282">
            <a:off x="2611279" y="3260712"/>
            <a:ext cx="1620962" cy="162096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39400" y="6232206"/>
            <a:ext cx="4655670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Photos courtesy of </a:t>
            </a:r>
            <a:r>
              <a:rPr lang="en-GB" sz="500" dirty="0" smtClean="0">
                <a:latin typeface="Tuffy" panose="020B0603060100000000" pitchFamily="34" charset="0"/>
                <a:ea typeface="Tuffy" panose="020B0603060100000000" pitchFamily="34" charset="0"/>
              </a:rPr>
              <a:t>Tiff, AJC1 and Jessica Spengler @flickr.com </a:t>
            </a:r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  <p:sp>
        <p:nvSpPr>
          <p:cNvPr id="13" name="Oval 12"/>
          <p:cNvSpPr/>
          <p:nvPr/>
        </p:nvSpPr>
        <p:spPr>
          <a:xfrm rot="978282">
            <a:off x="1270194" y="3900245"/>
            <a:ext cx="1620962" cy="162096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233566" y="5097478"/>
            <a:ext cx="5996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18A0DB"/>
                </a:solidFill>
              </a:rPr>
              <a:t>Can </a:t>
            </a:r>
            <a:r>
              <a:rPr lang="en-GB" sz="3200" b="1" dirty="0">
                <a:solidFill>
                  <a:srgbClr val="18A0DB"/>
                </a:solidFill>
              </a:rPr>
              <a:t>you think why this was?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7800" y="1600969"/>
            <a:ext cx="299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those days many British </a:t>
            </a:r>
            <a:r>
              <a:rPr lang="en-GB" dirty="0" smtClean="0"/>
              <a:t>sailors, </a:t>
            </a:r>
            <a:r>
              <a:rPr lang="en-GB" dirty="0"/>
              <a:t>who spent </a:t>
            </a:r>
            <a:r>
              <a:rPr lang="en-GB" dirty="0" smtClean="0"/>
              <a:t>a long </a:t>
            </a:r>
            <a:r>
              <a:rPr lang="en-GB" dirty="0"/>
              <a:t>time at sea, suffered from scurvy</a:t>
            </a:r>
            <a:r>
              <a:rPr lang="en-GB" dirty="0" smtClean="0"/>
              <a:t>.</a:t>
            </a:r>
            <a:br>
              <a:rPr lang="en-GB" dirty="0" smtClean="0"/>
            </a:br>
            <a:endParaRPr lang="en-GB" dirty="0"/>
          </a:p>
          <a:p>
            <a:r>
              <a:rPr lang="en-GB" dirty="0"/>
              <a:t>James Lind noticed that Dutch </a:t>
            </a:r>
            <a:r>
              <a:rPr lang="en-GB" dirty="0" smtClean="0"/>
              <a:t>sailors, </a:t>
            </a:r>
            <a:r>
              <a:rPr lang="en-GB" dirty="0"/>
              <a:t>who had been at sea for the same length of </a:t>
            </a:r>
            <a:r>
              <a:rPr lang="en-GB" dirty="0" smtClean="0"/>
              <a:t>time, </a:t>
            </a:r>
            <a:r>
              <a:rPr lang="en-GB" dirty="0"/>
              <a:t>were less likely to suffer from scurvy.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smtClean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Canadian Pacific @flickr.com </a:t>
            </a:r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11905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787" y="3726745"/>
            <a:ext cx="1829892" cy="2253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8356">
            <a:off x="7385889" y="1748320"/>
            <a:ext cx="535816" cy="721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03" y="2038349"/>
            <a:ext cx="1007222" cy="7833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549" y="3042871"/>
            <a:ext cx="681283" cy="6859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045" y="1724470"/>
            <a:ext cx="465763" cy="571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0"/>
          <a:stretch/>
        </p:blipFill>
        <p:spPr>
          <a:xfrm>
            <a:off x="6358019" y="3923443"/>
            <a:ext cx="1829892" cy="205624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88225" y="4505326"/>
            <a:ext cx="4976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Lind noticed </a:t>
            </a:r>
            <a:r>
              <a:rPr lang="en-GB" sz="2000" dirty="0" smtClean="0"/>
              <a:t>that </a:t>
            </a:r>
            <a:r>
              <a:rPr lang="en-GB" sz="2000" dirty="0"/>
              <a:t>Dutch ships carried large barrels of fresh fruit for the sailors.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0721" y="5286490"/>
            <a:ext cx="4560652" cy="525886"/>
          </a:xfrm>
          <a:prstGeom prst="rect">
            <a:avLst/>
          </a:prstGeom>
          <a:noFill/>
          <a:ln w="2540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2000" dirty="0"/>
              <a:t>He wondered if this </a:t>
            </a:r>
            <a:r>
              <a:rPr lang="en-GB" sz="2000" dirty="0" smtClean="0"/>
              <a:t>prevented </a:t>
            </a:r>
            <a:r>
              <a:rPr lang="en-GB" sz="2000" dirty="0"/>
              <a:t>scurvy.</a:t>
            </a:r>
            <a:endParaRPr lang="en-GB" sz="3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smtClean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Canadian Pacific @flickr.com </a:t>
            </a:r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95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74 0.20394 L 0.17378 0.10023 C 0.16805 0.07778 0.15503 0.05532 0.13732 0.03773 C 0.11823 0.01782 0.09878 0.00556 0.08107 0.00486 L 0.00052 -0.00185 " pathEditMode="relative" rAng="2280000" ptsTypes="AAAAA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-1351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7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17917 0.36134 L 0.1573 0.24283 C 0.15348 0.21806 0.14271 0.18403 0.12778 0.15232 C 0.10973 0.11621 0.09358 0.08982 0.07848 0.07408 L 0.00747 -0.00393 " pathEditMode="relative" rAng="14280000" ptsTypes="AAAAA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965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7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0257 -0.02963 L 0.03143 0.05949 C 0.03247 0.07824 0.0349 0.10579 0.03802 0.13472 C 0.0415 0.16829 0.04462 0.19398 0.0474 0.21204 L 0.06042 0.30023 " pathEditMode="relative" rAng="4920000" ptsTypes="AAAAA">
                                      <p:cBhvr>
                                        <p:cTn id="2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165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7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03021 0.0331 L -0.02118 0.10416 C -0.03229 0.11852 -0.04288 0.14328 -0.05052 0.1706 C -0.05903 0.20208 -0.06215 0.22801 -0.06076 0.2493 L -0.05556 0.34699 " pathEditMode="relative" rAng="6600000" ptsTypes="AAAAA">
                                      <p:cBhvr>
                                        <p:cTn id="33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Did Lind Test His Idea?</a:t>
            </a:r>
          </a:p>
        </p:txBody>
      </p:sp>
      <p:sp>
        <p:nvSpPr>
          <p:cNvPr id="2" name="Rectangle 1"/>
          <p:cNvSpPr/>
          <p:nvPr/>
        </p:nvSpPr>
        <p:spPr>
          <a:xfrm>
            <a:off x="4721855" y="3167496"/>
            <a:ext cx="3260610" cy="2544900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He made his test fair by: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choosing men who were </a:t>
            </a:r>
            <a:r>
              <a:rPr lang="en-GB" dirty="0" smtClean="0"/>
              <a:t>equally </a:t>
            </a:r>
            <a:r>
              <a:rPr lang="en-GB" dirty="0"/>
              <a:t>ill;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having them all lie in the same place;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feeding them the same meals every day.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52005" y="3275561"/>
            <a:ext cx="34199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In 1754, he fed a group of twelve scurvy sufferers different foods. Patients, who ate citrus fruits, such as lemons and oranges, recovered much faster.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52005" y="1523075"/>
            <a:ext cx="6830460" cy="144921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842134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11" name="Straight Connector 10"/>
          <p:cNvCxnSpPr/>
          <p:nvPr/>
        </p:nvCxnSpPr>
        <p:spPr>
          <a:xfrm>
            <a:off x="842134" y="3484243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26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 animBg="1"/>
      <p:bldP spid="3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Clinical Trial</a:t>
            </a:r>
          </a:p>
        </p:txBody>
      </p:sp>
      <p:sp>
        <p:nvSpPr>
          <p:cNvPr id="2" name="Rectangle 1"/>
          <p:cNvSpPr/>
          <p:nvPr/>
        </p:nvSpPr>
        <p:spPr>
          <a:xfrm>
            <a:off x="945309" y="5823758"/>
            <a:ext cx="7239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rgbClr val="18A0DB"/>
                </a:solidFill>
              </a:rPr>
              <a:t>Which group do you think showed the best results?</a:t>
            </a:r>
          </a:p>
          <a:p>
            <a:pPr algn="ctr"/>
            <a:endParaRPr lang="en-GB" b="1" dirty="0">
              <a:solidFill>
                <a:srgbClr val="18A0DB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9584" y="1270769"/>
            <a:ext cx="71455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Each group tried a different remedy.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534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The Result</a:t>
            </a:r>
            <a:endParaRPr lang="en-GB" sz="3600" dirty="0"/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  <p:sp>
        <p:nvSpPr>
          <p:cNvPr id="38" name="Rectangle 37"/>
          <p:cNvSpPr/>
          <p:nvPr/>
        </p:nvSpPr>
        <p:spPr>
          <a:xfrm>
            <a:off x="1524572" y="1625313"/>
            <a:ext cx="58810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/>
              <a:t>The two sailors who ate the oranges and lemons showed by far the best results.  One of the sailors was able to return to work within 6 days; the </a:t>
            </a:r>
            <a:r>
              <a:rPr lang="en-GB" sz="2800" dirty="0" smtClean="0"/>
              <a:t>other recovered </a:t>
            </a:r>
            <a:r>
              <a:rPr lang="en-GB" sz="2800" dirty="0"/>
              <a:t>enough </a:t>
            </a:r>
            <a:r>
              <a:rPr lang="en-GB" sz="2800" dirty="0" smtClean="0"/>
              <a:t>to</a:t>
            </a:r>
          </a:p>
          <a:p>
            <a:pPr algn="just"/>
            <a:r>
              <a:rPr lang="en-GB" sz="2800" dirty="0" smtClean="0"/>
              <a:t>help </a:t>
            </a:r>
            <a:r>
              <a:rPr lang="en-GB" sz="2800" dirty="0"/>
              <a:t>nurse the </a:t>
            </a:r>
            <a:r>
              <a:rPr lang="en-GB" sz="2800" dirty="0" smtClean="0"/>
              <a:t>other</a:t>
            </a:r>
          </a:p>
          <a:p>
            <a:pPr algn="just"/>
            <a:r>
              <a:rPr lang="en-GB" sz="2800" dirty="0" smtClean="0"/>
              <a:t>sick </a:t>
            </a:r>
            <a:r>
              <a:rPr lang="en-GB" sz="2800" dirty="0"/>
              <a:t>men.</a:t>
            </a:r>
          </a:p>
        </p:txBody>
      </p:sp>
    </p:spTree>
    <p:extLst>
      <p:ext uri="{BB962C8B-B14F-4D97-AF65-F5344CB8AC3E}">
        <p14:creationId xmlns:p14="http://schemas.microsoft.com/office/powerpoint/2010/main" val="20500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Lind’s Achievements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964" y="1473201"/>
            <a:ext cx="2454501" cy="32726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52006" y="1478254"/>
            <a:ext cx="3952009" cy="3265097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 lvl="0"/>
            <a:r>
              <a:rPr lang="en-GB" dirty="0"/>
              <a:t>However, it was not until forty years after the clinical trial that the Royal Navy began to give lemon juice to sailors. </a:t>
            </a:r>
          </a:p>
          <a:p>
            <a:pPr lvl="0"/>
            <a:endParaRPr lang="en-GB" dirty="0"/>
          </a:p>
          <a:p>
            <a:pPr algn="just"/>
            <a:r>
              <a:rPr lang="en-GB" dirty="0"/>
              <a:t>Lind continued to work tirelessly to improve the life of seamen.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After this, Lind began to investigate how to turn salt water into fresh, drinking water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52005" y="4997829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Clinical trials following Lind's example also led to the development of vaccination as a way of preventing specific diseases, starting with smallpox in the late 1700s.</a:t>
            </a:r>
          </a:p>
        </p:txBody>
      </p:sp>
    </p:spTree>
    <p:extLst>
      <p:ext uri="{BB962C8B-B14F-4D97-AF65-F5344CB8AC3E}">
        <p14:creationId xmlns:p14="http://schemas.microsoft.com/office/powerpoint/2010/main" val="198670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1504</TotalTime>
  <Words>644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Tuffy</vt:lpstr>
      <vt:lpstr>Twinkl</vt:lpstr>
      <vt:lpstr>Twinkl SemiBold</vt:lpstr>
      <vt:lpstr>Arial</vt:lpstr>
      <vt:lpstr>Sassoon Infant Rg</vt:lpstr>
      <vt:lpstr>Calibri</vt:lpstr>
      <vt:lpstr>Office Theme</vt:lpstr>
      <vt:lpstr>Who Was James Lind?</vt:lpstr>
      <vt:lpstr>What Is Scurvy?</vt:lpstr>
      <vt:lpstr>Who Suffered From Scurvy?</vt:lpstr>
      <vt:lpstr>First Clinical Trial</vt:lpstr>
      <vt:lpstr>Lind’s Observation</vt:lpstr>
      <vt:lpstr>Lind’s Observation</vt:lpstr>
      <vt:lpstr>How Did Lind Test His Idea?</vt:lpstr>
      <vt:lpstr>Clinical Trial</vt:lpstr>
      <vt:lpstr>The Result</vt:lpstr>
      <vt:lpstr>Lind’s Achievements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 Allard BTP</cp:lastModifiedBy>
  <cp:revision>145</cp:revision>
  <dcterms:created xsi:type="dcterms:W3CDTF">2014-10-01T16:09:27Z</dcterms:created>
  <dcterms:modified xsi:type="dcterms:W3CDTF">2021-05-23T17:01:25Z</dcterms:modified>
</cp:coreProperties>
</file>