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4"/>
  </p:notesMasterIdLst>
  <p:sldIdLst>
    <p:sldId id="296" r:id="rId11"/>
    <p:sldId id="297" r:id="rId12"/>
    <p:sldId id="312" r:id="rId13"/>
    <p:sldId id="313" r:id="rId14"/>
    <p:sldId id="299" r:id="rId15"/>
    <p:sldId id="314" r:id="rId16"/>
    <p:sldId id="300" r:id="rId17"/>
    <p:sldId id="301" r:id="rId18"/>
    <p:sldId id="304" r:id="rId19"/>
    <p:sldId id="316" r:id="rId20"/>
    <p:sldId id="317" r:id="rId21"/>
    <p:sldId id="308" r:id="rId22"/>
    <p:sldId id="318" r:id="rId2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907A8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369" autoAdjust="0"/>
    <p:restoredTop sz="94694"/>
  </p:normalViewPr>
  <p:slideViewPr>
    <p:cSldViewPr snapToGrid="0" snapToObjects="1">
      <p:cViewPr varScale="1">
        <p:scale>
          <a:sx n="73" d="100"/>
          <a:sy n="73" d="100"/>
        </p:scale>
        <p:origin x="1182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notesMaster" Target="notesMasters/notesMaster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theme" Target="theme/theme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01/03/2021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01/03/2021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microsoft.com/office/2007/relationships/hdphoto" Target="../media/hdphoto1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1.png"/><Relationship Id="rId5" Type="http://schemas.openxmlformats.org/officeDocument/2006/relationships/image" Target="../media/image12.png"/><Relationship Id="rId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4.emf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13.emf"/><Relationship Id="rId5" Type="http://schemas.microsoft.com/office/2007/relationships/hdphoto" Target="../media/hdphoto1.wdp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14.emf"/><Relationship Id="rId5" Type="http://schemas.microsoft.com/office/2007/relationships/hdphoto" Target="../media/hdphoto1.wdp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14.emf"/><Relationship Id="rId5" Type="http://schemas.microsoft.com/office/2007/relationships/hdphoto" Target="../media/hdphoto1.wdp"/><Relationship Id="rId4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14.emf"/><Relationship Id="rId5" Type="http://schemas.microsoft.com/office/2007/relationships/hdphoto" Target="../media/hdphoto1.wdp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474893"/>
            <a:ext cx="6267231" cy="1908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r>
              <a:rPr lang="en-GB" sz="2800" dirty="0" smtClean="0">
                <a:latin typeface="Comic Sans MS" panose="030F0702030302020204" pitchFamily="66" charset="0"/>
              </a:rPr>
              <a:t>What comes next: 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	</a:t>
            </a:r>
            <a:r>
              <a:rPr lang="en-GB" sz="2800" dirty="0" smtClean="0">
                <a:latin typeface="Comic Sans MS" panose="030F0702030302020204" pitchFamily="66" charset="0"/>
              </a:rPr>
              <a:t>			short, shorter, ________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</a:t>
            </a:r>
            <a:r>
              <a:rPr lang="en-GB" sz="2800" dirty="0" smtClean="0">
                <a:latin typeface="Comic Sans MS" panose="030F0702030302020204" pitchFamily="66" charset="0"/>
              </a:rPr>
              <a:t>) What comes next:</a:t>
            </a:r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                   long, longer, _________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</a:t>
            </a:r>
            <a:r>
              <a:rPr lang="en-GB" sz="2800" dirty="0" smtClean="0">
                <a:latin typeface="Comic Sans MS" panose="030F0702030302020204" pitchFamily="66" charset="0"/>
              </a:rPr>
              <a:t>)  What word is 15?   </a:t>
            </a:r>
            <a:r>
              <a:rPr lang="en-GB" sz="2800" dirty="0">
                <a:latin typeface="Comic Sans MS" panose="030F0702030302020204" pitchFamily="66" charset="0"/>
              </a:rPr>
              <a:t>f</a:t>
            </a:r>
            <a:r>
              <a:rPr lang="en-GB" sz="2800" dirty="0" smtClean="0">
                <a:latin typeface="Comic Sans MS" panose="030F0702030302020204" pitchFamily="66" charset="0"/>
              </a:rPr>
              <a:t>ifty     fifteen 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</a:t>
            </a:r>
            <a:r>
              <a:rPr lang="en-GB" sz="2800" dirty="0" smtClean="0">
                <a:latin typeface="Comic Sans MS" panose="030F0702030302020204" pitchFamily="66" charset="0"/>
              </a:rPr>
              <a:t>) What do we call this?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4000" b="97000" l="207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6568" y="4736369"/>
            <a:ext cx="3895437" cy="8048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0519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r>
              <a:rPr lang="en-GB" sz="2800" dirty="0" smtClean="0">
                <a:latin typeface="Comic Sans MS" panose="030F0702030302020204" pitchFamily="66" charset="0"/>
              </a:rPr>
              <a:t>What comes next: 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	</a:t>
            </a:r>
            <a:r>
              <a:rPr lang="en-GB" sz="2800" dirty="0" smtClean="0">
                <a:latin typeface="Comic Sans MS" panose="030F0702030302020204" pitchFamily="66" charset="0"/>
              </a:rPr>
              <a:t>			short, shorter, ________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</a:t>
            </a:r>
            <a:r>
              <a:rPr lang="en-GB" sz="2800" dirty="0" smtClean="0">
                <a:latin typeface="Comic Sans MS" panose="030F0702030302020204" pitchFamily="66" charset="0"/>
              </a:rPr>
              <a:t>) What comes next:</a:t>
            </a:r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                   long, longer, _________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</a:t>
            </a:r>
            <a:r>
              <a:rPr lang="en-GB" sz="2800" dirty="0" smtClean="0">
                <a:latin typeface="Comic Sans MS" panose="030F0702030302020204" pitchFamily="66" charset="0"/>
              </a:rPr>
              <a:t>)  What word is 15?   </a:t>
            </a:r>
            <a:r>
              <a:rPr lang="en-GB" sz="2800" dirty="0">
                <a:latin typeface="Comic Sans MS" panose="030F0702030302020204" pitchFamily="66" charset="0"/>
              </a:rPr>
              <a:t>f</a:t>
            </a:r>
            <a:r>
              <a:rPr lang="en-GB" sz="2800" dirty="0" smtClean="0">
                <a:latin typeface="Comic Sans MS" panose="030F0702030302020204" pitchFamily="66" charset="0"/>
              </a:rPr>
              <a:t>ifty     fifteen 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</a:t>
            </a:r>
            <a:r>
              <a:rPr lang="en-GB" sz="2800" dirty="0" smtClean="0">
                <a:latin typeface="Comic Sans MS" panose="030F0702030302020204" pitchFamily="66" charset="0"/>
              </a:rPr>
              <a:t>) What do we call this?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323047" y="758334"/>
            <a:ext cx="21379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shortest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4000" b="97000" l="207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6568" y="4736369"/>
            <a:ext cx="3895437" cy="80484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997776" y="2003022"/>
            <a:ext cx="21379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longest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176845" y="4131502"/>
            <a:ext cx="21379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ruler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Oval 2"/>
          <p:cNvSpPr/>
          <p:nvPr/>
        </p:nvSpPr>
        <p:spPr>
          <a:xfrm>
            <a:off x="5654097" y="2873674"/>
            <a:ext cx="1660663" cy="586853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43165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9" grpId="0"/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-768784" y="459127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Measure length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4000" b="97000" l="207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075" y="2716500"/>
            <a:ext cx="6888073" cy="142315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286893" y="2475368"/>
            <a:ext cx="2387394" cy="4327313"/>
          </a:xfrm>
          <a:prstGeom prst="rect">
            <a:avLst/>
          </a:prstGeom>
        </p:spPr>
      </p:pic>
      <p:cxnSp>
        <p:nvCxnSpPr>
          <p:cNvPr id="10" name="Straight Connector 9"/>
          <p:cNvCxnSpPr/>
          <p:nvPr/>
        </p:nvCxnSpPr>
        <p:spPr>
          <a:xfrm>
            <a:off x="1181936" y="1705970"/>
            <a:ext cx="0" cy="1569492"/>
          </a:xfrm>
          <a:prstGeom prst="line">
            <a:avLst/>
          </a:prstGeom>
          <a:ln w="28575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4991936" y="1705970"/>
            <a:ext cx="0" cy="1569492"/>
          </a:xfrm>
          <a:prstGeom prst="line">
            <a:avLst/>
          </a:prstGeom>
          <a:ln w="28575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8396" y="5298823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The knife is 9 cm</a:t>
            </a:r>
            <a:endParaRPr lang="en-GB" sz="32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61523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1.11111E-6 L -0.14809 -0.3041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413" y="-152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73808" y="394309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Measure and compare length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4000" b="97000" l="207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075" y="2716500"/>
            <a:ext cx="6888073" cy="142315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843493" y="3455577"/>
            <a:ext cx="2581614" cy="223336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289528" y="2423352"/>
            <a:ext cx="2932591" cy="434671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65955" y="2804148"/>
            <a:ext cx="3056032" cy="3635013"/>
          </a:xfrm>
          <a:prstGeom prst="rect">
            <a:avLst/>
          </a:prstGeom>
        </p:spPr>
      </p:pic>
      <p:cxnSp>
        <p:nvCxnSpPr>
          <p:cNvPr id="9" name="Straight Connector 8"/>
          <p:cNvCxnSpPr/>
          <p:nvPr/>
        </p:nvCxnSpPr>
        <p:spPr>
          <a:xfrm>
            <a:off x="1191470" y="1978925"/>
            <a:ext cx="0" cy="1151488"/>
          </a:xfrm>
          <a:prstGeom prst="line">
            <a:avLst/>
          </a:prstGeom>
          <a:ln w="28575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32034" y="1039490"/>
            <a:ext cx="747045" cy="747045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5494553" y="1182179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cxnSp>
        <p:nvCxnSpPr>
          <p:cNvPr id="13" name="Straight Connector 12"/>
          <p:cNvCxnSpPr/>
          <p:nvPr/>
        </p:nvCxnSpPr>
        <p:spPr>
          <a:xfrm>
            <a:off x="3309150" y="1978925"/>
            <a:ext cx="0" cy="1151488"/>
          </a:xfrm>
          <a:prstGeom prst="line">
            <a:avLst/>
          </a:prstGeom>
          <a:ln w="28575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1320091" y="4877230"/>
            <a:ext cx="10029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5 cm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cxnSp>
        <p:nvCxnSpPr>
          <p:cNvPr id="15" name="Straight Connector 14"/>
          <p:cNvCxnSpPr/>
          <p:nvPr/>
        </p:nvCxnSpPr>
        <p:spPr>
          <a:xfrm>
            <a:off x="3720857" y="1978925"/>
            <a:ext cx="0" cy="1151488"/>
          </a:xfrm>
          <a:prstGeom prst="line">
            <a:avLst/>
          </a:prstGeom>
          <a:ln w="28575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4115800" y="4877230"/>
            <a:ext cx="11600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6 cm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cxnSp>
        <p:nvCxnSpPr>
          <p:cNvPr id="17" name="Straight Connector 16"/>
          <p:cNvCxnSpPr/>
          <p:nvPr/>
        </p:nvCxnSpPr>
        <p:spPr>
          <a:xfrm>
            <a:off x="2453892" y="1978925"/>
            <a:ext cx="0" cy="1151488"/>
          </a:xfrm>
          <a:prstGeom prst="line">
            <a:avLst/>
          </a:prstGeom>
          <a:ln w="28575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6645241" y="4877230"/>
            <a:ext cx="12633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3 cm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decel="50000" autoRev="1" fill="remove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937 -2.59259E-6 L 0.02969 -0.2942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44" y="-14722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4" presetClass="path" presetSubtype="0" decel="50000" autoRev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3.7037E-7 L -0.2375 -0.27431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875" y="-13727"/>
                                    </p:animMotion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4" presetClass="path" presetSubtype="0" decel="50000" autoRev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469 3.33333E-6 L -0.56997 -0.27061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264" y="-13542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6" grpId="0"/>
      <p:bldP spid="1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questions 1 and 2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000" b="97000" l="207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97680" y="2971992"/>
            <a:ext cx="4874562" cy="100714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000" b="97000" l="207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7272" y="3219708"/>
            <a:ext cx="4874562" cy="100714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690825" y="353431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Which is longer?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 rot="5400000">
            <a:off x="4132479" y="1240798"/>
            <a:ext cx="1379597" cy="389047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 rot="5400000">
            <a:off x="1158941" y="5123910"/>
            <a:ext cx="734524" cy="84334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 rot="5400000">
            <a:off x="1158941" y="4859675"/>
            <a:ext cx="734524" cy="84334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 rot="5400000">
            <a:off x="1158941" y="4595442"/>
            <a:ext cx="734524" cy="84334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 rot="5400000">
            <a:off x="1158941" y="4331209"/>
            <a:ext cx="734524" cy="843342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 rot="5400000">
            <a:off x="1158941" y="4066976"/>
            <a:ext cx="734524" cy="843342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 rot="5400000">
            <a:off x="1158941" y="3802743"/>
            <a:ext cx="734524" cy="843342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 rot="5400000">
            <a:off x="1158941" y="3538510"/>
            <a:ext cx="734524" cy="843342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 rot="5400000">
            <a:off x="1158941" y="3274277"/>
            <a:ext cx="734524" cy="843342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 rot="5400000">
            <a:off x="1158941" y="3010044"/>
            <a:ext cx="734524" cy="843342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 rot="5400000">
            <a:off x="1158941" y="2745811"/>
            <a:ext cx="734524" cy="843342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1947874" y="4474326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The </a:t>
            </a:r>
            <a:r>
              <a:rPr lang="en-GB" sz="32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red</a:t>
            </a:r>
            <a:r>
              <a:rPr lang="en-GB" sz="3200" dirty="0" smtClean="0">
                <a:latin typeface="Comic Sans MS" panose="030F0702030302020204" pitchFamily="66" charset="0"/>
              </a:rPr>
              <a:t> tower is 9 cm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2345523" y="507282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The </a:t>
            </a:r>
            <a:r>
              <a:rPr lang="en-GB" sz="3200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yellow</a:t>
            </a:r>
            <a:r>
              <a:rPr lang="en-GB" sz="3200" dirty="0" smtClean="0">
                <a:latin typeface="Comic Sans MS" panose="030F0702030302020204" pitchFamily="66" charset="0"/>
              </a:rPr>
              <a:t> tower is 10 cm</a:t>
            </a:r>
            <a:endParaRPr lang="en-GB" sz="32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000" b="97000" l="207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97680" y="2971992"/>
            <a:ext cx="4874562" cy="100714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000" b="97000" l="207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7272" y="3219708"/>
            <a:ext cx="4874562" cy="100714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676880" y="381749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Which is longer?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 rot="5400000">
            <a:off x="1158941" y="5123910"/>
            <a:ext cx="734524" cy="84334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 rot="5400000">
            <a:off x="1158941" y="4859675"/>
            <a:ext cx="734524" cy="84334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 rot="5400000">
            <a:off x="1158941" y="4595442"/>
            <a:ext cx="734524" cy="84334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 rot="5400000">
            <a:off x="1158941" y="4331209"/>
            <a:ext cx="734524" cy="843342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 rot="5400000">
            <a:off x="1158941" y="4066976"/>
            <a:ext cx="734524" cy="843342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 rot="5400000">
            <a:off x="1158941" y="3802743"/>
            <a:ext cx="734524" cy="843342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 rot="5400000">
            <a:off x="1158941" y="3538510"/>
            <a:ext cx="734524" cy="843342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 rot="5400000">
            <a:off x="1158941" y="3274277"/>
            <a:ext cx="734524" cy="843342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 rot="5400000">
            <a:off x="1158941" y="3010044"/>
            <a:ext cx="734524" cy="843342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 rot="5400000">
            <a:off x="1158941" y="2745811"/>
            <a:ext cx="734524" cy="843342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2111" y="2386471"/>
            <a:ext cx="1159942" cy="1229795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850" y="2386471"/>
            <a:ext cx="1159942" cy="1229795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7589" y="2386471"/>
            <a:ext cx="1159942" cy="1229795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5328" y="2386471"/>
            <a:ext cx="1159942" cy="1229795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3067" y="2386471"/>
            <a:ext cx="1159942" cy="1229795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 rot="5400000">
            <a:off x="1163061" y="2474448"/>
            <a:ext cx="734524" cy="843342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2239582" y="4327443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The </a:t>
            </a:r>
            <a:r>
              <a:rPr lang="en-GB" sz="32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red</a:t>
            </a:r>
            <a:r>
              <a:rPr lang="en-GB" sz="3200" dirty="0" smtClean="0">
                <a:latin typeface="Comic Sans MS" panose="030F0702030302020204" pitchFamily="66" charset="0"/>
              </a:rPr>
              <a:t> tower is 10 cm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257350" y="4988958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The </a:t>
            </a:r>
            <a:r>
              <a:rPr lang="en-GB" sz="3200" dirty="0" smtClean="0">
                <a:solidFill>
                  <a:srgbClr val="F907A8"/>
                </a:solidFill>
                <a:latin typeface="Comic Sans MS" panose="030F0702030302020204" pitchFamily="66" charset="0"/>
              </a:rPr>
              <a:t>pink</a:t>
            </a:r>
            <a:r>
              <a:rPr lang="en-GB" sz="3200" dirty="0" smtClean="0">
                <a:latin typeface="Comic Sans MS" panose="030F0702030302020204" pitchFamily="66" charset="0"/>
              </a:rPr>
              <a:t> tower is 10 cm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29" name="Picture 2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662283" y="1449313"/>
            <a:ext cx="1371025" cy="946806"/>
          </a:xfrm>
          <a:prstGeom prst="rect">
            <a:avLst/>
          </a:prstGeom>
        </p:spPr>
      </p:pic>
      <p:sp>
        <p:nvSpPr>
          <p:cNvPr id="30" name="Rounded Rectangular Callout 29"/>
          <p:cNvSpPr/>
          <p:nvPr/>
        </p:nvSpPr>
        <p:spPr>
          <a:xfrm>
            <a:off x="3536888" y="1409090"/>
            <a:ext cx="2741042" cy="799927"/>
          </a:xfrm>
          <a:prstGeom prst="wedgeRoundRectCallout">
            <a:avLst>
              <a:gd name="adj1" fmla="val 64603"/>
              <a:gd name="adj2" fmla="val 27310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Box 30"/>
          <p:cNvSpPr txBox="1"/>
          <p:nvPr/>
        </p:nvSpPr>
        <p:spPr>
          <a:xfrm>
            <a:off x="3500185" y="1439781"/>
            <a:ext cx="27371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They are the same length!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2506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30" grpId="0" animBg="1"/>
      <p:bldP spid="3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000" b="97000" l="207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97680" y="2971992"/>
            <a:ext cx="4874562" cy="100714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000" b="97000" l="207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7272" y="3219708"/>
            <a:ext cx="4874562" cy="100714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690825" y="396504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Which is longer?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 rot="5400000">
            <a:off x="1158941" y="5123910"/>
            <a:ext cx="734524" cy="84334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 rot="5400000">
            <a:off x="1158941" y="4859675"/>
            <a:ext cx="734524" cy="84334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 rot="5400000">
            <a:off x="1158941" y="4595442"/>
            <a:ext cx="734524" cy="84334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 rot="5400000">
            <a:off x="1158941" y="4331209"/>
            <a:ext cx="734524" cy="843342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 rot="5400000">
            <a:off x="1158941" y="4066976"/>
            <a:ext cx="734524" cy="843342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 rot="5400000">
            <a:off x="1158941" y="3802743"/>
            <a:ext cx="734524" cy="843342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 rot="5400000">
            <a:off x="1158941" y="3538510"/>
            <a:ext cx="734524" cy="843342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 rot="5400000">
            <a:off x="1158941" y="3274277"/>
            <a:ext cx="734524" cy="843342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 rot="5400000">
            <a:off x="1158941" y="3010044"/>
            <a:ext cx="734524" cy="843342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 rot="5400000">
            <a:off x="1158941" y="2745811"/>
            <a:ext cx="734524" cy="843342"/>
          </a:xfrm>
          <a:prstGeom prst="rect">
            <a:avLst/>
          </a:prstGeom>
        </p:spPr>
      </p:pic>
      <p:grpSp>
        <p:nvGrpSpPr>
          <p:cNvPr id="2" name="Group 1"/>
          <p:cNvGrpSpPr/>
          <p:nvPr/>
        </p:nvGrpSpPr>
        <p:grpSpPr>
          <a:xfrm>
            <a:off x="2952111" y="2386471"/>
            <a:ext cx="4130869" cy="1229795"/>
            <a:chOff x="2952111" y="2386471"/>
            <a:chExt cx="4130869" cy="1229795"/>
          </a:xfrm>
        </p:grpSpPr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52111" y="2386471"/>
              <a:ext cx="1159942" cy="1229795"/>
            </a:xfrm>
            <a:prstGeom prst="rect">
              <a:avLst/>
            </a:prstGeom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49850" y="2386471"/>
              <a:ext cx="1159942" cy="1229795"/>
            </a:xfrm>
            <a:prstGeom prst="rect">
              <a:avLst/>
            </a:prstGeom>
          </p:spPr>
        </p:pic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47589" y="2386471"/>
              <a:ext cx="1159942" cy="1229795"/>
            </a:xfrm>
            <a:prstGeom prst="rect">
              <a:avLst/>
            </a:prstGeom>
          </p:spPr>
        </p:pic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45328" y="2386471"/>
              <a:ext cx="1159942" cy="1229795"/>
            </a:xfrm>
            <a:prstGeom prst="rect">
              <a:avLst/>
            </a:prstGeom>
          </p:spPr>
        </p:pic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43067" y="2386471"/>
              <a:ext cx="1159942" cy="1229795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23038" y="2386471"/>
              <a:ext cx="1159942" cy="1229795"/>
            </a:xfrm>
            <a:prstGeom prst="rect">
              <a:avLst/>
            </a:prstGeom>
          </p:spPr>
        </p:pic>
      </p:grpSp>
      <p:sp>
        <p:nvSpPr>
          <p:cNvPr id="28" name="TextBox 27"/>
          <p:cNvSpPr txBox="1"/>
          <p:nvPr/>
        </p:nvSpPr>
        <p:spPr>
          <a:xfrm>
            <a:off x="2147067" y="4322524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The </a:t>
            </a:r>
            <a:r>
              <a:rPr lang="en-GB" sz="32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red</a:t>
            </a:r>
            <a:r>
              <a:rPr lang="en-GB" sz="3200" dirty="0" smtClean="0">
                <a:latin typeface="Comic Sans MS" panose="030F0702030302020204" pitchFamily="66" charset="0"/>
              </a:rPr>
              <a:t> tower is 9 cm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2257350" y="4933106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The </a:t>
            </a:r>
            <a:r>
              <a:rPr lang="en-GB" sz="3200" dirty="0" smtClean="0">
                <a:solidFill>
                  <a:srgbClr val="F907A8"/>
                </a:solidFill>
                <a:latin typeface="Comic Sans MS" panose="030F0702030302020204" pitchFamily="66" charset="0"/>
              </a:rPr>
              <a:t>pink</a:t>
            </a:r>
            <a:r>
              <a:rPr lang="en-GB" sz="3200" dirty="0" smtClean="0">
                <a:latin typeface="Comic Sans MS" panose="030F0702030302020204" pitchFamily="66" charset="0"/>
              </a:rPr>
              <a:t> tower is 12 cm</a:t>
            </a:r>
            <a:endParaRPr lang="en-GB" sz="32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12818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 3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2377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24504" y="530583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587023" y="544852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000" b="97000" l="207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97680" y="2971992"/>
            <a:ext cx="4874562" cy="100714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000" b="97000" l="207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7272" y="3219708"/>
            <a:ext cx="4874562" cy="100714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26516" y="403301"/>
            <a:ext cx="78008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How can you make them the same length?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 rot="5400000">
            <a:off x="1158941" y="5123910"/>
            <a:ext cx="734524" cy="84334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 rot="5400000">
            <a:off x="1158941" y="4859675"/>
            <a:ext cx="734524" cy="84334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 rot="5400000">
            <a:off x="1158941" y="4595442"/>
            <a:ext cx="734524" cy="84334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 rot="5400000">
            <a:off x="1158941" y="4331209"/>
            <a:ext cx="734524" cy="843342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 rot="5400000">
            <a:off x="1158941" y="4066976"/>
            <a:ext cx="734524" cy="843342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 rot="5400000">
            <a:off x="1158941" y="3802743"/>
            <a:ext cx="734524" cy="843342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 rot="5400000">
            <a:off x="1158941" y="3538510"/>
            <a:ext cx="734524" cy="843342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 rot="5400000">
            <a:off x="1158941" y="3274277"/>
            <a:ext cx="734524" cy="843342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 rot="5400000">
            <a:off x="1158941" y="3010044"/>
            <a:ext cx="734524" cy="843342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 rot="5400000">
            <a:off x="1158941" y="2745811"/>
            <a:ext cx="734524" cy="843342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2111" y="2386471"/>
            <a:ext cx="1159942" cy="1229795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850" y="2386471"/>
            <a:ext cx="1159942" cy="1229795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7589" y="2386471"/>
            <a:ext cx="1159942" cy="1229795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5328" y="2386471"/>
            <a:ext cx="1159942" cy="1229795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3067" y="2386471"/>
            <a:ext cx="1159942" cy="1229795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3038" y="2386471"/>
            <a:ext cx="1159942" cy="1229795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2021592" y="4186681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The </a:t>
            </a:r>
            <a:r>
              <a:rPr lang="en-GB" sz="32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red</a:t>
            </a:r>
            <a:r>
              <a:rPr lang="en-GB" sz="3200" dirty="0" smtClean="0">
                <a:latin typeface="Comic Sans MS" panose="030F0702030302020204" pitchFamily="66" charset="0"/>
              </a:rPr>
              <a:t> tower is 9 cm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184004" y="4765352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The </a:t>
            </a:r>
            <a:r>
              <a:rPr lang="en-GB" sz="3200" dirty="0" smtClean="0">
                <a:solidFill>
                  <a:srgbClr val="F907A8"/>
                </a:solidFill>
                <a:latin typeface="Comic Sans MS" panose="030F0702030302020204" pitchFamily="66" charset="0"/>
              </a:rPr>
              <a:t>pink</a:t>
            </a:r>
            <a:r>
              <a:rPr lang="en-GB" sz="3200" dirty="0" smtClean="0">
                <a:latin typeface="Comic Sans MS" panose="030F0702030302020204" pitchFamily="66" charset="0"/>
              </a:rPr>
              <a:t> tower is 12 cm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28" name="Picture 2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0731" y="1286040"/>
            <a:ext cx="1386858" cy="957740"/>
          </a:xfrm>
          <a:prstGeom prst="rect">
            <a:avLst/>
          </a:prstGeom>
        </p:spPr>
      </p:pic>
      <p:sp>
        <p:nvSpPr>
          <p:cNvPr id="29" name="Rounded Rectangular Callout 28"/>
          <p:cNvSpPr/>
          <p:nvPr/>
        </p:nvSpPr>
        <p:spPr>
          <a:xfrm>
            <a:off x="4226940" y="1447344"/>
            <a:ext cx="2741042" cy="799927"/>
          </a:xfrm>
          <a:prstGeom prst="wedgeRoundRectCallout">
            <a:avLst>
              <a:gd name="adj1" fmla="val -59375"/>
              <a:gd name="adj2" fmla="val 27310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Box 29"/>
          <p:cNvSpPr txBox="1"/>
          <p:nvPr/>
        </p:nvSpPr>
        <p:spPr>
          <a:xfrm>
            <a:off x="4147589" y="1569987"/>
            <a:ext cx="27371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I can add 3 more</a:t>
            </a:r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 rot="5400000">
            <a:off x="6467160" y="1464046"/>
            <a:ext cx="524085" cy="601727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 rot="5400000">
            <a:off x="1158941" y="2474448"/>
            <a:ext cx="734524" cy="843342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 rot="5400000">
            <a:off x="1158941" y="2175789"/>
            <a:ext cx="734524" cy="843342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 rot="5400000">
            <a:off x="1158941" y="1904426"/>
            <a:ext cx="734524" cy="843342"/>
          </a:xfrm>
          <a:prstGeom prst="rect">
            <a:avLst/>
          </a:prstGeom>
        </p:spPr>
      </p:pic>
      <p:sp>
        <p:nvSpPr>
          <p:cNvPr id="35" name="TextBox 34"/>
          <p:cNvSpPr txBox="1"/>
          <p:nvPr/>
        </p:nvSpPr>
        <p:spPr>
          <a:xfrm>
            <a:off x="2100116" y="4202636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The </a:t>
            </a:r>
            <a:r>
              <a:rPr lang="en-GB" sz="32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red</a:t>
            </a:r>
            <a:r>
              <a:rPr lang="en-GB" sz="3200" dirty="0" smtClean="0">
                <a:latin typeface="Comic Sans MS" panose="030F0702030302020204" pitchFamily="66" charset="0"/>
              </a:rPr>
              <a:t> tower is 12 cm</a:t>
            </a:r>
            <a:endParaRPr lang="en-GB" sz="32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38157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25" grpId="0"/>
      <p:bldP spid="29" grpId="0" animBg="1"/>
      <p:bldP spid="30" grpId="0"/>
      <p:bldP spid="35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5|10.2|14.5|8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2|8.3|9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3.5|6.2|3.1|2|5.7|7.7|1.1|6.5|0.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1.1|5.2|8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9|4.3|5.7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5|4.2|7.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8|15.7|10.7|1.9|1.5|6|0.8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522d4c35-b548-4432-90ae-af4376e1c4b4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5554</TotalTime>
  <Words>228</Words>
  <Application>Microsoft Office PowerPoint</Application>
  <PresentationFormat>On-screen Show (4:3)</PresentationFormat>
  <Paragraphs>52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13</vt:i4>
      </vt:variant>
    </vt:vector>
  </HeadingPairs>
  <TitlesOfParts>
    <vt:vector size="24" baseType="lpstr">
      <vt:lpstr>Arial</vt:lpstr>
      <vt:lpstr>Calibri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1 and 2 on the worksheet</vt:lpstr>
      <vt:lpstr>PowerPoint Presentation</vt:lpstr>
      <vt:lpstr>PowerPoint Presentation</vt:lpstr>
      <vt:lpstr>PowerPoint Presentation</vt:lpstr>
      <vt:lpstr>Have a go at question 3 on the worksheet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 Geals BTP</cp:lastModifiedBy>
  <cp:revision>229</cp:revision>
  <dcterms:created xsi:type="dcterms:W3CDTF">2019-07-05T11:02:13Z</dcterms:created>
  <dcterms:modified xsi:type="dcterms:W3CDTF">2021-03-01T11:44:25Z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