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3" r:id="rId3"/>
    <p:sldId id="274" r:id="rId4"/>
    <p:sldId id="275" r:id="rId5"/>
    <p:sldId id="287" r:id="rId6"/>
    <p:sldId id="288" r:id="rId7"/>
    <p:sldId id="289" r:id="rId8"/>
    <p:sldId id="279" r:id="rId9"/>
    <p:sldId id="280" r:id="rId10"/>
    <p:sldId id="281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B953556-2845-1A23-CB0C-6143AF8CC5F1}" v="4" dt="2021-01-14T17:08:08.1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2" d="100"/>
          <a:sy n="82" d="100"/>
        </p:scale>
        <p:origin x="-264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1418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70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0799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6306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921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373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973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E42817BE-09E0-4143-91DE-AC441131C14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0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844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84836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200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E42817BE-09E0-4143-91DE-AC441131C14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4545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826" y="428217"/>
            <a:ext cx="2619375" cy="17430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1861" y="475842"/>
            <a:ext cx="2705100" cy="16954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9561" y="513942"/>
            <a:ext cx="2762250" cy="165735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83847" y="2546430"/>
            <a:ext cx="946809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Maiandra GD" pitchFamily="34" charset="0"/>
              </a:rPr>
              <a:t>Friday  22</a:t>
            </a:r>
            <a:r>
              <a:rPr lang="en-GB" sz="2800" baseline="30000" dirty="0" smtClean="0">
                <a:latin typeface="Maiandra GD" pitchFamily="34" charset="0"/>
              </a:rPr>
              <a:t>nd</a:t>
            </a:r>
            <a:r>
              <a:rPr lang="en-GB" sz="2800" dirty="0" smtClean="0">
                <a:latin typeface="Maiandra GD" pitchFamily="34" charset="0"/>
              </a:rPr>
              <a:t> January</a:t>
            </a:r>
          </a:p>
          <a:p>
            <a:r>
              <a:rPr lang="en-GB" sz="2800" dirty="0" smtClean="0">
                <a:latin typeface="Maiandra GD" pitchFamily="34" charset="0"/>
              </a:rPr>
              <a:t>L.O. To recognise and use past and present tense verbs. </a:t>
            </a:r>
          </a:p>
          <a:p>
            <a:endParaRPr lang="en-GB" sz="2800" dirty="0">
              <a:latin typeface="Maiandra GD" pitchFamily="34" charset="0"/>
            </a:endParaRPr>
          </a:p>
          <a:p>
            <a:r>
              <a:rPr lang="en-GB" sz="2800" dirty="0" smtClean="0">
                <a:latin typeface="Maiandra GD" pitchFamily="34" charset="0"/>
              </a:rPr>
              <a:t>We will be using the suffix -ed and –</a:t>
            </a:r>
            <a:r>
              <a:rPr lang="en-GB" sz="2800" dirty="0" err="1" smtClean="0">
                <a:latin typeface="Maiandra GD" pitchFamily="34" charset="0"/>
              </a:rPr>
              <a:t>ing</a:t>
            </a:r>
            <a:r>
              <a:rPr lang="en-GB" sz="2800" dirty="0" smtClean="0">
                <a:latin typeface="Maiandra GD" pitchFamily="34" charset="0"/>
              </a:rPr>
              <a:t>.</a:t>
            </a:r>
            <a:endParaRPr lang="en-GB" sz="2800" dirty="0">
              <a:latin typeface="Maiandra G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6318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77387" y="994496"/>
            <a:ext cx="98153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u="sng" dirty="0" smtClean="0">
                <a:latin typeface="Maiandra GD" pitchFamily="34" charset="0"/>
              </a:rPr>
              <a:t>Key Questions</a:t>
            </a:r>
            <a:endParaRPr lang="en-GB" sz="4000" b="1" u="sng" dirty="0">
              <a:latin typeface="Maiandra GD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80618" y="1630179"/>
            <a:ext cx="1001210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GB" sz="4400" dirty="0" smtClean="0">
                <a:latin typeface="Maiandra GD" pitchFamily="34" charset="0"/>
              </a:rPr>
              <a:t>What are verbs?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4400" dirty="0" smtClean="0">
                <a:latin typeface="Maiandra GD" pitchFamily="34" charset="0"/>
              </a:rPr>
              <a:t>When do we use the past tense?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4400" dirty="0" smtClean="0">
                <a:latin typeface="Maiandra GD" pitchFamily="34" charset="0"/>
              </a:rPr>
              <a:t>When do we use the present tense?</a:t>
            </a:r>
            <a:endParaRPr lang="en-GB" sz="4400" dirty="0">
              <a:latin typeface="Maiandra GD" pitchFamily="34" charset="0"/>
            </a:endParaRPr>
          </a:p>
        </p:txBody>
      </p:sp>
      <p:pic>
        <p:nvPicPr>
          <p:cNvPr id="1026" name="Picture 2" descr="10 QUESTIONS FOR YOUR BECOMING — JULIAN HO | Toronto-based Fitness Coach |  Consultant | Curator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93" r="7746" b="7318"/>
          <a:stretch/>
        </p:blipFill>
        <p:spPr bwMode="auto">
          <a:xfrm>
            <a:off x="6655443" y="4120576"/>
            <a:ext cx="2133779" cy="1909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ropical border with watercolor jungle leaves Wall Mural • Pixers® • We  live to chang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89" b="12083"/>
          <a:stretch/>
        </p:blipFill>
        <p:spPr bwMode="auto">
          <a:xfrm>
            <a:off x="323502" y="289365"/>
            <a:ext cx="2482211" cy="1340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0415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ndo de marco de concepto de selva fresca, estilo de dibujos animados |  Vector Prem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330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817225" y="1319514"/>
            <a:ext cx="836849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GB" sz="3200" dirty="0" smtClean="0">
                <a:latin typeface="Maiandra GD" pitchFamily="34" charset="0"/>
              </a:rPr>
              <a:t>Verbs = </a:t>
            </a:r>
            <a:r>
              <a:rPr lang="en-GB" sz="3200" dirty="0" smtClean="0">
                <a:latin typeface="Maiandra GD" pitchFamily="34" charset="0"/>
              </a:rPr>
              <a:t>action/doing </a:t>
            </a:r>
            <a:r>
              <a:rPr lang="en-GB" sz="3200" dirty="0" smtClean="0">
                <a:latin typeface="Maiandra GD" pitchFamily="34" charset="0"/>
              </a:rPr>
              <a:t>words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3200" dirty="0" smtClean="0">
                <a:latin typeface="Maiandra GD" pitchFamily="34" charset="0"/>
              </a:rPr>
              <a:t>We use the past tense when we are writing about something that has already </a:t>
            </a:r>
            <a:r>
              <a:rPr lang="en-GB" sz="3200" dirty="0" smtClean="0">
                <a:latin typeface="Maiandra GD" pitchFamily="34" charset="0"/>
              </a:rPr>
              <a:t>happened</a:t>
            </a:r>
            <a:r>
              <a:rPr lang="en-GB" sz="3200" dirty="0">
                <a:latin typeface="Maiandra GD" pitchFamily="34" charset="0"/>
              </a:rPr>
              <a:t> </a:t>
            </a:r>
            <a:r>
              <a:rPr lang="en-GB" sz="3200" dirty="0" smtClean="0">
                <a:latin typeface="Maiandra GD" pitchFamily="34" charset="0"/>
              </a:rPr>
              <a:t>e.g.</a:t>
            </a:r>
            <a:r>
              <a:rPr lang="en-GB" sz="3200" dirty="0" smtClean="0">
                <a:latin typeface="Maiandra GD" pitchFamily="34" charset="0"/>
              </a:rPr>
              <a:t> Yesterday I …</a:t>
            </a:r>
            <a:endParaRPr lang="en-GB" sz="3200" dirty="0" smtClean="0">
              <a:latin typeface="Maiandra GD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3200" dirty="0" smtClean="0">
                <a:latin typeface="Maiandra GD" pitchFamily="34" charset="0"/>
              </a:rPr>
              <a:t>We use the present tense when writing about something that is happening now</a:t>
            </a:r>
            <a:r>
              <a:rPr lang="en-GB" sz="3200" dirty="0" smtClean="0">
                <a:latin typeface="Maiandra GD" pitchFamily="34" charset="0"/>
              </a:rPr>
              <a:t>. It is something that is true now.</a:t>
            </a:r>
            <a:endParaRPr lang="en-GB" sz="3200" dirty="0" smtClean="0">
              <a:latin typeface="Maiandra G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225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ndo de marco de concepto de selva fresca, estilo de dibujos animados |  Vector Prem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330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754774" y="1180618"/>
            <a:ext cx="64933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u="sng" dirty="0" smtClean="0">
                <a:latin typeface="Maiandra GD" pitchFamily="34" charset="0"/>
              </a:rPr>
              <a:t>Simple Present Tense</a:t>
            </a:r>
            <a:endParaRPr lang="en-GB" sz="4000" u="sng" dirty="0">
              <a:latin typeface="Maiandra GD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74155" y="1956120"/>
            <a:ext cx="85536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GB" altLang="en-US" dirty="0">
                <a:latin typeface="Maiandra GD" pitchFamily="34" charset="0"/>
              </a:rPr>
              <a:t>These verbs are in the present </a:t>
            </a:r>
            <a:r>
              <a:rPr lang="en-GB" altLang="en-US" dirty="0" smtClean="0">
                <a:latin typeface="Maiandra GD" pitchFamily="34" charset="0"/>
              </a:rPr>
              <a:t>tense. </a:t>
            </a:r>
            <a:r>
              <a:rPr lang="en-GB" altLang="en-US" dirty="0">
                <a:latin typeface="Maiandra GD" pitchFamily="34" charset="0"/>
              </a:rPr>
              <a:t>You use present </a:t>
            </a:r>
            <a:r>
              <a:rPr lang="en-GB" altLang="en-US" dirty="0" smtClean="0">
                <a:latin typeface="Maiandra GD" pitchFamily="34" charset="0"/>
              </a:rPr>
              <a:t>tense </a:t>
            </a:r>
            <a:r>
              <a:rPr lang="en-GB" altLang="en-US" dirty="0">
                <a:latin typeface="Maiandra GD" pitchFamily="34" charset="0"/>
              </a:rPr>
              <a:t>verbs to talk about the things you do now and on a regular basis. The simple present tense is used to describe something which is true at this moment in time.</a:t>
            </a:r>
            <a:endParaRPr lang="en-GB" altLang="en-US" dirty="0">
              <a:latin typeface="Maiandra GD" pitchFamily="34" charset="0"/>
            </a:endParaRPr>
          </a:p>
        </p:txBody>
      </p:sp>
      <p:pic>
        <p:nvPicPr>
          <p:cNvPr id="1026" name="Picture 2" descr="Explorer Stock Illustrations – 33,705 Explorer Stock Illustrations, Vectors  &amp; Clipart - Dreamstim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80" r="-7848"/>
          <a:stretch/>
        </p:blipFill>
        <p:spPr bwMode="auto">
          <a:xfrm>
            <a:off x="1851948" y="2989649"/>
            <a:ext cx="763929" cy="907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754774" y="3165241"/>
            <a:ext cx="3246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Maiandra GD" pitchFamily="34" charset="0"/>
              </a:rPr>
              <a:t>I read</a:t>
            </a:r>
            <a:endParaRPr lang="en-GB" sz="2800" dirty="0">
              <a:latin typeface="Maiandra GD" pitchFamily="34" charset="0"/>
            </a:endParaRPr>
          </a:p>
        </p:txBody>
      </p:sp>
      <p:pic>
        <p:nvPicPr>
          <p:cNvPr id="1028" name="Picture 4" descr="Transparent Workaholic Clipart - Explorer Cartoon , Free Transparent Clipart  - ClipartKe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144" y="4166886"/>
            <a:ext cx="761733" cy="856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754774" y="4085863"/>
            <a:ext cx="1261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Maiandra GD" pitchFamily="34" charset="0"/>
              </a:rPr>
              <a:t>I look</a:t>
            </a:r>
            <a:endParaRPr lang="en-GB" sz="2800" dirty="0">
              <a:latin typeface="Maiandra GD" pitchFamily="34" charset="0"/>
            </a:endParaRPr>
          </a:p>
        </p:txBody>
      </p:sp>
      <p:pic>
        <p:nvPicPr>
          <p:cNvPr id="1032" name="Picture 8" descr="Explorer Clip Art - Royalty Free - GoGraph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8409"/>
          <a:stretch/>
        </p:blipFill>
        <p:spPr bwMode="auto">
          <a:xfrm>
            <a:off x="4924346" y="3085921"/>
            <a:ext cx="619927" cy="85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671595" y="3251259"/>
            <a:ext cx="1620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Maiandra GD" pitchFamily="34" charset="0"/>
              </a:rPr>
              <a:t>I point</a:t>
            </a:r>
            <a:endParaRPr lang="en-GB" sz="2800" dirty="0">
              <a:latin typeface="Maiandra GD" pitchFamily="34" charset="0"/>
            </a:endParaRPr>
          </a:p>
        </p:txBody>
      </p:sp>
      <p:pic>
        <p:nvPicPr>
          <p:cNvPr id="1034" name="Picture 10" descr="Jungle Explorer Discovery Exploration Binoculars KS1 Illustration - Twinkl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36" r="26607"/>
          <a:stretch/>
        </p:blipFill>
        <p:spPr bwMode="auto">
          <a:xfrm>
            <a:off x="4844853" y="4091650"/>
            <a:ext cx="1006147" cy="1006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914664" y="4347473"/>
            <a:ext cx="13773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Maiandra GD" pitchFamily="34" charset="0"/>
              </a:rPr>
              <a:t>I hide</a:t>
            </a:r>
            <a:endParaRPr lang="en-GB" sz="2800" dirty="0">
              <a:latin typeface="Maiandra GD" pitchFamily="34" charset="0"/>
            </a:endParaRPr>
          </a:p>
        </p:txBody>
      </p:sp>
      <p:pic>
        <p:nvPicPr>
          <p:cNvPr id="1036" name="Picture 12" descr="Food Explorer Cluib Explorers - Cartoon Clipart - Full Size Clipart  (#5542011) - PinClipart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666"/>
          <a:stretch/>
        </p:blipFill>
        <p:spPr bwMode="auto">
          <a:xfrm>
            <a:off x="7721903" y="2940336"/>
            <a:ext cx="594279" cy="973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8449519" y="3251259"/>
            <a:ext cx="1539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Maiandra GD" pitchFamily="34" charset="0"/>
              </a:rPr>
              <a:t>I run</a:t>
            </a:r>
            <a:endParaRPr lang="en-GB" sz="2800" dirty="0">
              <a:latin typeface="Maiandra GD" pitchFamily="34" charset="0"/>
            </a:endParaRPr>
          </a:p>
        </p:txBody>
      </p:sp>
      <p:sp>
        <p:nvSpPr>
          <p:cNvPr id="9" name="AutoShape 16" descr="A Safari Girl on White Background - Download Free Vectors, Clipart Graphics  &amp; Vector 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42" name="Picture 18" descr="A Safari GIrl On White Background Stock Vector - Illustration of animal,  drawing: 11526694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4060" y="4144190"/>
            <a:ext cx="541060" cy="879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8449518" y="4347473"/>
            <a:ext cx="1539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Maiandra GD" pitchFamily="34" charset="0"/>
              </a:rPr>
              <a:t>I wave</a:t>
            </a:r>
            <a:endParaRPr lang="en-GB" sz="2800" dirty="0">
              <a:latin typeface="Maiandra G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7917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ndo de marco de concepto de selva fresca, estilo de dibujos animados |  Vector Prem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330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956122" y="1180618"/>
            <a:ext cx="8310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u="sng" dirty="0" smtClean="0">
                <a:latin typeface="Maiandra GD" pitchFamily="34" charset="0"/>
              </a:rPr>
              <a:t>Present Tense using the – </a:t>
            </a:r>
            <a:r>
              <a:rPr lang="en-GB" sz="4000" u="sng" dirty="0" err="1" smtClean="0">
                <a:latin typeface="Maiandra GD" pitchFamily="34" charset="0"/>
              </a:rPr>
              <a:t>ing</a:t>
            </a:r>
            <a:r>
              <a:rPr lang="en-GB" sz="4000" u="sng" dirty="0" smtClean="0">
                <a:latin typeface="Maiandra GD" pitchFamily="34" charset="0"/>
              </a:rPr>
              <a:t> Suffix </a:t>
            </a:r>
            <a:endParaRPr lang="en-GB" sz="4000" u="sng" dirty="0">
              <a:latin typeface="Maiandra GD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74155" y="1956120"/>
            <a:ext cx="8553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GB" altLang="en-US" dirty="0" smtClean="0">
                <a:latin typeface="Maiandra GD" pitchFamily="34" charset="0"/>
              </a:rPr>
              <a:t>You can also show that an event is happening now by adding the suffix –</a:t>
            </a:r>
            <a:r>
              <a:rPr lang="en-GB" altLang="en-US" dirty="0" err="1" smtClean="0">
                <a:latin typeface="Maiandra GD" pitchFamily="34" charset="0"/>
              </a:rPr>
              <a:t>ing</a:t>
            </a:r>
            <a:r>
              <a:rPr lang="en-GB" altLang="en-US" dirty="0" smtClean="0">
                <a:latin typeface="Maiandra GD" pitchFamily="34" charset="0"/>
              </a:rPr>
              <a:t> to a word. </a:t>
            </a:r>
            <a:endParaRPr lang="en-GB" altLang="en-US" dirty="0">
              <a:latin typeface="Maiandra GD" pitchFamily="34" charset="0"/>
            </a:endParaRPr>
          </a:p>
        </p:txBody>
      </p:sp>
      <p:pic>
        <p:nvPicPr>
          <p:cNvPr id="1026" name="Picture 2" descr="Explorer Stock Illustrations – 33,705 Explorer Stock Illustrations, Vectors  &amp; Clipart - Dreamstim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80" r="-7848"/>
          <a:stretch/>
        </p:blipFill>
        <p:spPr bwMode="auto">
          <a:xfrm>
            <a:off x="1851948" y="2989649"/>
            <a:ext cx="763929" cy="907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754774" y="3165241"/>
            <a:ext cx="3246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Maiandra GD" pitchFamily="34" charset="0"/>
              </a:rPr>
              <a:t>I am read</a:t>
            </a:r>
            <a:r>
              <a:rPr lang="en-GB" sz="2800" dirty="0" smtClean="0">
                <a:solidFill>
                  <a:srgbClr val="FF0000"/>
                </a:solidFill>
                <a:latin typeface="Maiandra GD" pitchFamily="34" charset="0"/>
              </a:rPr>
              <a:t>ing</a:t>
            </a:r>
            <a:endParaRPr lang="en-GB" sz="2800" dirty="0">
              <a:solidFill>
                <a:srgbClr val="FF0000"/>
              </a:solidFill>
              <a:latin typeface="Maiandra GD" pitchFamily="34" charset="0"/>
            </a:endParaRPr>
          </a:p>
        </p:txBody>
      </p:sp>
      <p:pic>
        <p:nvPicPr>
          <p:cNvPr id="1028" name="Picture 4" descr="Transparent Workaholic Clipart - Explorer Cartoon , Free Transparent Clipart  - ClipartKe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144" y="4166886"/>
            <a:ext cx="761733" cy="856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754774" y="4085863"/>
            <a:ext cx="21695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Maiandra GD" pitchFamily="34" charset="0"/>
              </a:rPr>
              <a:t>I am look</a:t>
            </a:r>
            <a:r>
              <a:rPr lang="en-GB" sz="2800" dirty="0" smtClean="0">
                <a:solidFill>
                  <a:srgbClr val="FF0000"/>
                </a:solidFill>
                <a:latin typeface="Maiandra GD" pitchFamily="34" charset="0"/>
              </a:rPr>
              <a:t>ing</a:t>
            </a:r>
            <a:endParaRPr lang="en-GB" sz="2800" dirty="0">
              <a:solidFill>
                <a:srgbClr val="FF0000"/>
              </a:solidFill>
              <a:latin typeface="Maiandra GD" pitchFamily="34" charset="0"/>
            </a:endParaRPr>
          </a:p>
        </p:txBody>
      </p:sp>
      <p:pic>
        <p:nvPicPr>
          <p:cNvPr id="1032" name="Picture 8" descr="Explorer Clip Art - Royalty Free - GoGraph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8409"/>
          <a:stretch/>
        </p:blipFill>
        <p:spPr bwMode="auto">
          <a:xfrm>
            <a:off x="4844853" y="3056937"/>
            <a:ext cx="619927" cy="85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482140" y="3251259"/>
            <a:ext cx="26324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Maiandra GD" pitchFamily="34" charset="0"/>
              </a:rPr>
              <a:t>I am point</a:t>
            </a:r>
            <a:r>
              <a:rPr lang="en-GB" sz="2800" dirty="0" smtClean="0">
                <a:solidFill>
                  <a:srgbClr val="FF0000"/>
                </a:solidFill>
                <a:latin typeface="Maiandra GD" pitchFamily="34" charset="0"/>
              </a:rPr>
              <a:t>ing</a:t>
            </a:r>
            <a:endParaRPr lang="en-GB" sz="2800" dirty="0">
              <a:solidFill>
                <a:srgbClr val="FF0000"/>
              </a:solidFill>
              <a:latin typeface="Maiandra GD" pitchFamily="34" charset="0"/>
            </a:endParaRPr>
          </a:p>
        </p:txBody>
      </p:sp>
      <p:pic>
        <p:nvPicPr>
          <p:cNvPr id="1034" name="Picture 10" descr="Jungle Explorer Discovery Exploration Binoculars KS1 Illustration - Twinkl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36" r="26607"/>
          <a:stretch/>
        </p:blipFill>
        <p:spPr bwMode="auto">
          <a:xfrm>
            <a:off x="4844852" y="3984051"/>
            <a:ext cx="1006147" cy="1006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851000" y="4225939"/>
            <a:ext cx="20042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Maiandra GD" pitchFamily="34" charset="0"/>
              </a:rPr>
              <a:t>I am hid</a:t>
            </a:r>
            <a:r>
              <a:rPr lang="en-GB" sz="2800" dirty="0" smtClean="0">
                <a:solidFill>
                  <a:srgbClr val="FF0000"/>
                </a:solidFill>
                <a:latin typeface="Maiandra GD" pitchFamily="34" charset="0"/>
              </a:rPr>
              <a:t>ing</a:t>
            </a:r>
            <a:endParaRPr lang="en-GB" sz="2800" dirty="0">
              <a:solidFill>
                <a:srgbClr val="FF0000"/>
              </a:solidFill>
              <a:latin typeface="Maiandra GD" pitchFamily="34" charset="0"/>
            </a:endParaRPr>
          </a:p>
        </p:txBody>
      </p:sp>
      <p:pic>
        <p:nvPicPr>
          <p:cNvPr id="1036" name="Picture 12" descr="Food Explorer Cluib Explorers - Cartoon Clipart - Full Size Clipart  (#5542011) - PinClipart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666"/>
          <a:stretch/>
        </p:blipFill>
        <p:spPr bwMode="auto">
          <a:xfrm>
            <a:off x="7855239" y="2924251"/>
            <a:ext cx="594279" cy="973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8408268" y="3190083"/>
            <a:ext cx="2321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Maiandra GD" pitchFamily="34" charset="0"/>
              </a:rPr>
              <a:t>I am runn</a:t>
            </a:r>
            <a:r>
              <a:rPr lang="en-GB" sz="2800" dirty="0" smtClean="0">
                <a:solidFill>
                  <a:srgbClr val="FF0000"/>
                </a:solidFill>
                <a:latin typeface="Maiandra GD" pitchFamily="34" charset="0"/>
              </a:rPr>
              <a:t>ing</a:t>
            </a:r>
            <a:endParaRPr lang="en-GB" sz="2800" dirty="0">
              <a:solidFill>
                <a:srgbClr val="FF0000"/>
              </a:solidFill>
              <a:latin typeface="Maiandra GD" pitchFamily="34" charset="0"/>
            </a:endParaRPr>
          </a:p>
        </p:txBody>
      </p:sp>
      <p:sp>
        <p:nvSpPr>
          <p:cNvPr id="9" name="AutoShape 16" descr="A Safari Girl on White Background - Download Free Vectors, Clipart Graphics  &amp; Vector 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42" name="Picture 18" descr="A Safari GIrl On White Background Stock Vector - Illustration of animal,  drawing: 11526694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4060" y="4144190"/>
            <a:ext cx="541060" cy="879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8449517" y="4244480"/>
            <a:ext cx="29399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Maiandra GD" pitchFamily="34" charset="0"/>
              </a:rPr>
              <a:t>I am wav</a:t>
            </a:r>
            <a:r>
              <a:rPr lang="en-GB" sz="2800" dirty="0" smtClean="0">
                <a:solidFill>
                  <a:srgbClr val="FF0000"/>
                </a:solidFill>
                <a:latin typeface="Maiandra GD" pitchFamily="34" charset="0"/>
              </a:rPr>
              <a:t>ing</a:t>
            </a:r>
            <a:endParaRPr lang="en-GB" sz="2800" dirty="0">
              <a:solidFill>
                <a:srgbClr val="FF0000"/>
              </a:solidFill>
              <a:latin typeface="Maiandra G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0451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ndo de marco de concepto de selva fresca, estilo de dibujos animados |  Vector Prem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330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754774" y="1180618"/>
            <a:ext cx="649339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 smtClean="0">
                <a:latin typeface="Maiandra GD" pitchFamily="34" charset="0"/>
              </a:rPr>
              <a:t>Did you notice what happened to the words hide and wave?</a:t>
            </a:r>
            <a:endParaRPr lang="en-GB" sz="3200" u="sng" dirty="0">
              <a:latin typeface="Maiandra GD" pitchFamily="34" charset="0"/>
            </a:endParaRPr>
          </a:p>
        </p:txBody>
      </p:sp>
      <p:pic>
        <p:nvPicPr>
          <p:cNvPr id="1034" name="Picture 10" descr="Jungle Explorer Discovery Exploration Binoculars KS1 Illustration - Twinkl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36" r="26607"/>
          <a:stretch/>
        </p:blipFill>
        <p:spPr bwMode="auto">
          <a:xfrm>
            <a:off x="2020630" y="2887883"/>
            <a:ext cx="1006147" cy="1006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217763" y="3183782"/>
            <a:ext cx="13773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Maiandra GD" pitchFamily="34" charset="0"/>
              </a:rPr>
              <a:t>I hid</a:t>
            </a:r>
            <a:r>
              <a:rPr lang="en-GB" sz="2800" dirty="0" smtClean="0">
                <a:solidFill>
                  <a:srgbClr val="FF0000"/>
                </a:solidFill>
                <a:latin typeface="Maiandra GD" pitchFamily="34" charset="0"/>
              </a:rPr>
              <a:t>e  </a:t>
            </a:r>
            <a:endParaRPr lang="en-GB" sz="2800" dirty="0">
              <a:solidFill>
                <a:srgbClr val="FF0000"/>
              </a:solidFill>
              <a:latin typeface="Maiandra GD" pitchFamily="34" charset="0"/>
            </a:endParaRPr>
          </a:p>
        </p:txBody>
      </p:sp>
      <p:sp>
        <p:nvSpPr>
          <p:cNvPr id="9" name="AutoShape 16" descr="A Safari Girl on White Background - Download Free Vectors, Clipart Graphics  &amp; Vector 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42" name="Picture 18" descr="A Safari GIrl On White Background Stock Vector - Illustration of animal,  drawing: 11526694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3173" y="3991470"/>
            <a:ext cx="541060" cy="879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136739" y="4169471"/>
            <a:ext cx="1539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Maiandra GD" pitchFamily="34" charset="0"/>
              </a:rPr>
              <a:t>I wav</a:t>
            </a:r>
            <a:r>
              <a:rPr lang="en-GB" sz="2800" dirty="0" smtClean="0">
                <a:solidFill>
                  <a:srgbClr val="FF0000"/>
                </a:solidFill>
                <a:latin typeface="Maiandra GD" pitchFamily="34" charset="0"/>
              </a:rPr>
              <a:t>e</a:t>
            </a:r>
            <a:endParaRPr lang="en-GB" sz="2800" dirty="0">
              <a:solidFill>
                <a:srgbClr val="FF0000"/>
              </a:solidFill>
              <a:latin typeface="Maiandra GD" pitchFamily="34" charset="0"/>
            </a:endParaRPr>
          </a:p>
        </p:txBody>
      </p:sp>
      <p:sp>
        <p:nvSpPr>
          <p:cNvPr id="11" name="Right Arrow 10"/>
          <p:cNvSpPr/>
          <p:nvPr/>
        </p:nvSpPr>
        <p:spPr>
          <a:xfrm>
            <a:off x="4595150" y="4221185"/>
            <a:ext cx="1122744" cy="41979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ight Arrow 18"/>
          <p:cNvSpPr/>
          <p:nvPr/>
        </p:nvSpPr>
        <p:spPr>
          <a:xfrm>
            <a:off x="4595150" y="3287210"/>
            <a:ext cx="1122744" cy="41979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6096000" y="3183782"/>
            <a:ext cx="28049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Maiandra GD" pitchFamily="34" charset="0"/>
              </a:rPr>
              <a:t>I am hiding</a:t>
            </a:r>
            <a:endParaRPr lang="en-GB" sz="2800" dirty="0">
              <a:latin typeface="Maiandra GD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138440" y="4125757"/>
            <a:ext cx="27200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Maiandra GD" pitchFamily="34" charset="0"/>
              </a:rPr>
              <a:t>I am waving</a:t>
            </a:r>
            <a:endParaRPr lang="en-GB" sz="2800" dirty="0">
              <a:latin typeface="Maiandra GD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736203" y="2257836"/>
            <a:ext cx="82643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If the verb ends in </a:t>
            </a:r>
            <a:r>
              <a:rPr lang="en-GB" sz="2400" dirty="0" smtClean="0">
                <a:solidFill>
                  <a:srgbClr val="FF0000"/>
                </a:solidFill>
              </a:rPr>
              <a:t>e </a:t>
            </a:r>
            <a:r>
              <a:rPr lang="en-GB" sz="2400" dirty="0" smtClean="0"/>
              <a:t>then the </a:t>
            </a:r>
            <a:r>
              <a:rPr lang="en-GB" sz="2400" dirty="0" smtClean="0">
                <a:solidFill>
                  <a:srgbClr val="FF0000"/>
                </a:solidFill>
              </a:rPr>
              <a:t>e </a:t>
            </a:r>
            <a:r>
              <a:rPr lang="en-GB" sz="2400" dirty="0" smtClean="0"/>
              <a:t>is removed and –</a:t>
            </a:r>
            <a:r>
              <a:rPr lang="en-GB" sz="2400" dirty="0" err="1" smtClean="0"/>
              <a:t>ing</a:t>
            </a:r>
            <a:r>
              <a:rPr lang="en-GB" sz="2400" dirty="0" smtClean="0"/>
              <a:t> is added.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850451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ndo de marco de concepto de selva fresca, estilo de dibujos animados |  Vector Prem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330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65814" y="1180618"/>
            <a:ext cx="83221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u="sng" dirty="0" smtClean="0">
                <a:latin typeface="Maiandra GD" pitchFamily="34" charset="0"/>
              </a:rPr>
              <a:t>Past Tense using the –ed suffix</a:t>
            </a:r>
            <a:endParaRPr lang="en-GB" sz="4000" u="sng" dirty="0">
              <a:latin typeface="Maiandra GD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74155" y="1956120"/>
            <a:ext cx="8553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GB" altLang="en-US" dirty="0" smtClean="0">
                <a:latin typeface="Maiandra GD" pitchFamily="34" charset="0"/>
              </a:rPr>
              <a:t>When describing an event that happened in the past we can often put the –ed suffix at  the end of the verb. </a:t>
            </a:r>
            <a:endParaRPr lang="en-GB" altLang="en-US" dirty="0">
              <a:latin typeface="Maiandra GD" pitchFamily="34" charset="0"/>
            </a:endParaRPr>
          </a:p>
        </p:txBody>
      </p:sp>
      <p:pic>
        <p:nvPicPr>
          <p:cNvPr id="1028" name="Picture 4" descr="Transparent Workaholic Clipart - Explorer Cartoon , Free Transparent Clipart  - ClipartKe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8397" y="2929215"/>
            <a:ext cx="1049227" cy="1179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787624" y="3370726"/>
            <a:ext cx="1909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Maiandra GD" pitchFamily="34" charset="0"/>
              </a:rPr>
              <a:t>I look</a:t>
            </a:r>
            <a:r>
              <a:rPr lang="en-GB" sz="2800" dirty="0" smtClean="0">
                <a:solidFill>
                  <a:srgbClr val="FF0000"/>
                </a:solidFill>
                <a:latin typeface="Maiandra GD" pitchFamily="34" charset="0"/>
              </a:rPr>
              <a:t>ed</a:t>
            </a:r>
            <a:endParaRPr lang="en-GB" sz="2800" dirty="0">
              <a:solidFill>
                <a:srgbClr val="FF0000"/>
              </a:solidFill>
              <a:latin typeface="Maiandra GD" pitchFamily="34" charset="0"/>
            </a:endParaRPr>
          </a:p>
        </p:txBody>
      </p:sp>
      <p:pic>
        <p:nvPicPr>
          <p:cNvPr id="1032" name="Picture 8" descr="Explorer Clip Art - Royalty Free - GoGraph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8409"/>
          <a:stretch/>
        </p:blipFill>
        <p:spPr bwMode="auto">
          <a:xfrm>
            <a:off x="4452758" y="3010197"/>
            <a:ext cx="848457" cy="1168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526912" y="3336585"/>
            <a:ext cx="1620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Maiandra GD" pitchFamily="34" charset="0"/>
              </a:rPr>
              <a:t>I point</a:t>
            </a:r>
            <a:r>
              <a:rPr lang="en-GB" sz="2800" dirty="0" smtClean="0">
                <a:solidFill>
                  <a:srgbClr val="FF0000"/>
                </a:solidFill>
                <a:latin typeface="Maiandra GD" pitchFamily="34" charset="0"/>
              </a:rPr>
              <a:t>ed</a:t>
            </a:r>
            <a:endParaRPr lang="en-GB" sz="2800" dirty="0">
              <a:solidFill>
                <a:srgbClr val="FF0000"/>
              </a:solidFill>
              <a:latin typeface="Maiandra GD" pitchFamily="34" charset="0"/>
            </a:endParaRPr>
          </a:p>
        </p:txBody>
      </p:sp>
      <p:sp>
        <p:nvSpPr>
          <p:cNvPr id="9" name="AutoShape 16" descr="A Safari Girl on White Background - Download Free Vectors, Clipart Graphics  &amp; Vector 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42" name="Picture 18" descr="A Safari GIrl On White Background Stock Vector - Illustration of animal,  drawing: 11526694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646" y="2952883"/>
            <a:ext cx="794229" cy="1290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8403218" y="3336585"/>
            <a:ext cx="1539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Maiandra GD" pitchFamily="34" charset="0"/>
              </a:rPr>
              <a:t>I wav</a:t>
            </a:r>
            <a:r>
              <a:rPr lang="en-GB" sz="2800" dirty="0" smtClean="0">
                <a:solidFill>
                  <a:srgbClr val="FF0000"/>
                </a:solidFill>
                <a:latin typeface="Maiandra GD" pitchFamily="34" charset="0"/>
              </a:rPr>
              <a:t>ed</a:t>
            </a:r>
            <a:endParaRPr lang="en-GB" sz="2800" dirty="0">
              <a:solidFill>
                <a:srgbClr val="FF0000"/>
              </a:solidFill>
              <a:latin typeface="Maiandra GD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031357" y="4254377"/>
            <a:ext cx="90051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E</a:t>
            </a:r>
            <a:r>
              <a:rPr lang="en-GB" sz="2000" dirty="0" smtClean="0"/>
              <a:t>.g. Yesterday the explorer grabb</a:t>
            </a:r>
            <a:r>
              <a:rPr lang="en-GB" sz="2000" dirty="0" smtClean="0">
                <a:solidFill>
                  <a:srgbClr val="FF0000"/>
                </a:solidFill>
              </a:rPr>
              <a:t>ed </a:t>
            </a:r>
            <a:r>
              <a:rPr lang="en-GB" sz="2000" dirty="0" smtClean="0"/>
              <a:t>hold of a vine and jump</a:t>
            </a:r>
            <a:r>
              <a:rPr lang="en-GB" sz="2000" dirty="0" smtClean="0">
                <a:solidFill>
                  <a:srgbClr val="FF0000"/>
                </a:solidFill>
              </a:rPr>
              <a:t>ed</a:t>
            </a:r>
            <a:r>
              <a:rPr lang="en-GB" sz="2000" dirty="0" smtClean="0"/>
              <a:t> over the log.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461875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ndo de marco de concepto de selva fresca, estilo de dibujos animados |  Vector Prem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330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909823" y="1238491"/>
            <a:ext cx="78707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sz="2800" b="1" u="sng" dirty="0">
                <a:latin typeface="Maiandra GD" pitchFamily="34" charset="0"/>
              </a:rPr>
              <a:t>Can you remember the rules for adding -ed to words ending in a consonant and </a:t>
            </a:r>
            <a:r>
              <a:rPr lang="en-GB" sz="2800" b="1" u="sng" dirty="0" smtClean="0">
                <a:latin typeface="Maiandra GD" pitchFamily="34" charset="0"/>
              </a:rPr>
              <a:t>then </a:t>
            </a:r>
            <a:r>
              <a:rPr lang="en-GB" sz="2800" b="1" u="sng" dirty="0">
                <a:latin typeface="Maiandra GD" pitchFamily="34" charset="0"/>
              </a:rPr>
              <a:t>-y? </a:t>
            </a:r>
            <a:endParaRPr lang="en-GB" sz="2800" b="1" u="sng" dirty="0">
              <a:latin typeface="Maiandra GD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09823" y="2334244"/>
            <a:ext cx="78707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2400" dirty="0">
                <a:latin typeface="Maiandra GD" pitchFamily="34" charset="0"/>
              </a:rPr>
              <a:t>If the verb ends in a consonant and then </a:t>
            </a:r>
            <a:r>
              <a:rPr lang="en-GB" sz="2400" dirty="0">
                <a:solidFill>
                  <a:srgbClr val="FF0000"/>
                </a:solidFill>
                <a:latin typeface="Maiandra GD" pitchFamily="34" charset="0"/>
              </a:rPr>
              <a:t>y</a:t>
            </a:r>
            <a:r>
              <a:rPr lang="en-GB" sz="2400" dirty="0">
                <a:latin typeface="Maiandra GD" pitchFamily="34" charset="0"/>
              </a:rPr>
              <a:t>, change it to an </a:t>
            </a:r>
            <a:r>
              <a:rPr lang="en-GB" sz="2400" dirty="0">
                <a:solidFill>
                  <a:srgbClr val="FF0000"/>
                </a:solidFill>
                <a:latin typeface="Maiandra GD" pitchFamily="34" charset="0"/>
              </a:rPr>
              <a:t>i </a:t>
            </a:r>
            <a:r>
              <a:rPr lang="en-GB" sz="2400" dirty="0">
                <a:latin typeface="Maiandra GD" pitchFamily="34" charset="0"/>
              </a:rPr>
              <a:t>and then add </a:t>
            </a:r>
            <a:r>
              <a:rPr lang="en-GB" sz="2400" dirty="0">
                <a:solidFill>
                  <a:srgbClr val="FF0000"/>
                </a:solidFill>
                <a:latin typeface="Maiandra GD" pitchFamily="34" charset="0"/>
              </a:rPr>
              <a:t>–ed</a:t>
            </a:r>
            <a:r>
              <a:rPr lang="en-GB" sz="2400" dirty="0">
                <a:latin typeface="Maiandra GD" pitchFamily="34" charset="0"/>
              </a:rPr>
              <a:t>.</a:t>
            </a:r>
            <a:endParaRPr lang="en-GB" sz="2400" dirty="0">
              <a:latin typeface="Maiandra GD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39969" y="3071899"/>
            <a:ext cx="18172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c</a:t>
            </a:r>
            <a:r>
              <a:rPr lang="en-GB" sz="2800" dirty="0" smtClean="0">
                <a:latin typeface="Maiandra GD" pitchFamily="34" charset="0"/>
              </a:rPr>
              <a:t>ry  </a:t>
            </a:r>
            <a:endParaRPr lang="en-GB" sz="2800" dirty="0">
              <a:latin typeface="Maiandra GD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63118" y="3620627"/>
            <a:ext cx="12269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Maiandra GD" pitchFamily="34" charset="0"/>
              </a:rPr>
              <a:t>try</a:t>
            </a:r>
            <a:endParaRPr lang="en-GB" sz="2800" dirty="0">
              <a:latin typeface="Maiandra GD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63118" y="4178572"/>
            <a:ext cx="1041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Maiandra GD" pitchFamily="34" charset="0"/>
              </a:rPr>
              <a:t>fry</a:t>
            </a:r>
            <a:endParaRPr lang="en-GB" sz="2800" dirty="0">
              <a:latin typeface="Maiandra GD" pitchFamily="34" charset="0"/>
            </a:endParaRPr>
          </a:p>
        </p:txBody>
      </p:sp>
      <p:sp>
        <p:nvSpPr>
          <p:cNvPr id="8" name="Right Arrow 7"/>
          <p:cNvSpPr/>
          <p:nvPr/>
        </p:nvSpPr>
        <p:spPr>
          <a:xfrm>
            <a:off x="4122518" y="3793615"/>
            <a:ext cx="1122744" cy="41979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ight Arrow 8"/>
          <p:cNvSpPr/>
          <p:nvPr/>
        </p:nvSpPr>
        <p:spPr>
          <a:xfrm>
            <a:off x="4122518" y="3214339"/>
            <a:ext cx="1122744" cy="41979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ight Arrow 9"/>
          <p:cNvSpPr/>
          <p:nvPr/>
        </p:nvSpPr>
        <p:spPr>
          <a:xfrm>
            <a:off x="4122518" y="4309007"/>
            <a:ext cx="1122744" cy="41979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5841357" y="3138669"/>
            <a:ext cx="22570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Maiandra GD" pitchFamily="34" charset="0"/>
              </a:rPr>
              <a:t>cried</a:t>
            </a:r>
            <a:endParaRPr lang="en-GB" sz="2800" dirty="0">
              <a:latin typeface="Maiandra GD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845215" y="3655352"/>
            <a:ext cx="13195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Maiandra GD" pitchFamily="34" charset="0"/>
              </a:rPr>
              <a:t>tried</a:t>
            </a:r>
            <a:endParaRPr lang="en-GB" sz="2800" dirty="0">
              <a:latin typeface="Maiandra GD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868365" y="4235807"/>
            <a:ext cx="12963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Maiandra GD" pitchFamily="34" charset="0"/>
              </a:rPr>
              <a:t>fried</a:t>
            </a:r>
            <a:endParaRPr lang="en-GB" sz="2800" dirty="0">
              <a:latin typeface="Maiandra G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7917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ndo de marco de concepto de selva fresca, estilo de dibujos animados |  Vector Prem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330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805651" y="1331089"/>
            <a:ext cx="78939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Maiandra GD" pitchFamily="34" charset="0"/>
              </a:rPr>
              <a:t>Some verbs do not follow the same pattern when being written in the past tense. You do not use </a:t>
            </a:r>
            <a:r>
              <a:rPr lang="en-GB" sz="2000" dirty="0" smtClean="0">
                <a:solidFill>
                  <a:srgbClr val="FF0000"/>
                </a:solidFill>
                <a:latin typeface="Maiandra GD" pitchFamily="34" charset="0"/>
              </a:rPr>
              <a:t>–ed</a:t>
            </a:r>
            <a:r>
              <a:rPr lang="en-GB" sz="2000" dirty="0" smtClean="0">
                <a:latin typeface="Maiandra GD" pitchFamily="34" charset="0"/>
              </a:rPr>
              <a:t> instead the word changes completely. </a:t>
            </a:r>
            <a:endParaRPr lang="en-GB" sz="2000" dirty="0">
              <a:latin typeface="Maiandra GD" pitchFamily="34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6202" y="2346752"/>
            <a:ext cx="8032831" cy="270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7917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ndo de marco de concepto de selva fresca, estilo de dibujos animados |  Vector Prem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330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483980" y="1088020"/>
            <a:ext cx="46414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u="sng" dirty="0" smtClean="0">
                <a:latin typeface="Maiandra GD" pitchFamily="34" charset="0"/>
              </a:rPr>
              <a:t>Your Task</a:t>
            </a:r>
            <a:endParaRPr lang="en-GB" sz="4400" b="1" u="sng" dirty="0">
              <a:latin typeface="Maiandra GD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701741" y="1857461"/>
            <a:ext cx="3194613" cy="34668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0674" y="2054230"/>
            <a:ext cx="2774449" cy="3073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851949" y="1857461"/>
            <a:ext cx="44678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Maiandra GD" pitchFamily="34" charset="0"/>
              </a:rPr>
              <a:t>Option 1</a:t>
            </a:r>
            <a:r>
              <a:rPr lang="en-GB" dirty="0" smtClean="0">
                <a:latin typeface="Maiandra GD" pitchFamily="34" charset="0"/>
              </a:rPr>
              <a:t>- Print out the sheet and complete the sentences.</a:t>
            </a:r>
          </a:p>
          <a:p>
            <a:r>
              <a:rPr lang="en-GB" b="1" dirty="0" smtClean="0">
                <a:latin typeface="Maiandra GD" pitchFamily="34" charset="0"/>
              </a:rPr>
              <a:t>Option 2</a:t>
            </a:r>
            <a:r>
              <a:rPr lang="en-GB" dirty="0" smtClean="0">
                <a:latin typeface="Maiandra GD" pitchFamily="34" charset="0"/>
              </a:rPr>
              <a:t>-Complete the sheet  digitally in Word.</a:t>
            </a:r>
          </a:p>
          <a:p>
            <a:r>
              <a:rPr lang="en-GB" b="1" dirty="0" smtClean="0">
                <a:latin typeface="Maiandra GD" pitchFamily="34" charset="0"/>
              </a:rPr>
              <a:t>Option 3</a:t>
            </a:r>
            <a:r>
              <a:rPr lang="en-GB" dirty="0" smtClean="0">
                <a:latin typeface="Maiandra GD" pitchFamily="34" charset="0"/>
              </a:rPr>
              <a:t> - Look at the sheet on a device and write the missing words on a separate piece of paper.</a:t>
            </a:r>
          </a:p>
          <a:p>
            <a:endParaRPr lang="en-GB" dirty="0">
              <a:latin typeface="Maiandra GD" pitchFamily="34" charset="0"/>
            </a:endParaRPr>
          </a:p>
          <a:p>
            <a:r>
              <a:rPr lang="en-GB" b="1" dirty="0" smtClean="0">
                <a:latin typeface="Maiandra GD" pitchFamily="34" charset="0"/>
              </a:rPr>
              <a:t>Challenge</a:t>
            </a:r>
            <a:r>
              <a:rPr lang="en-GB" dirty="0" smtClean="0">
                <a:latin typeface="Maiandra GD" pitchFamily="34" charset="0"/>
              </a:rPr>
              <a:t> – Write your own animal sentences in the past and present tense. </a:t>
            </a:r>
            <a:endParaRPr lang="en-GB" dirty="0">
              <a:latin typeface="Maiandra G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7917191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450</TotalTime>
  <Words>386</Words>
  <Application>Microsoft Office PowerPoint</Application>
  <PresentationFormat>Custom</PresentationFormat>
  <Paragraphs>54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Retrospect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Liz King</cp:lastModifiedBy>
  <cp:revision>26</cp:revision>
  <dcterms:created xsi:type="dcterms:W3CDTF">2021-01-14T15:08:36Z</dcterms:created>
  <dcterms:modified xsi:type="dcterms:W3CDTF">2021-01-15T21:40:01Z</dcterms:modified>
</cp:coreProperties>
</file>