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2"/>
  </p:notesMasterIdLst>
  <p:sldIdLst>
    <p:sldId id="256" r:id="rId2"/>
    <p:sldId id="295" r:id="rId3"/>
    <p:sldId id="296" r:id="rId4"/>
    <p:sldId id="298" r:id="rId5"/>
    <p:sldId id="297" r:id="rId6"/>
    <p:sldId id="302" r:id="rId7"/>
    <p:sldId id="299" r:id="rId8"/>
    <p:sldId id="301" r:id="rId9"/>
    <p:sldId id="305" r:id="rId10"/>
    <p:sldId id="30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8B94670-98B6-0D1E-D324-BAC8E6CD223C}" v="4" dt="2021-01-31T17:17:29.3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12" autoAdjust="0"/>
    <p:restoredTop sz="88968" autoAdjust="0"/>
  </p:normalViewPr>
  <p:slideViewPr>
    <p:cSldViewPr snapToGrid="0">
      <p:cViewPr varScale="1">
        <p:scale>
          <a:sx n="72" d="100"/>
          <a:sy n="72" d="100"/>
        </p:scale>
        <p:origin x="68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4C79583-DEC8-4A00-98CC-32C0B9194941}" type="datetimeFigureOut">
              <a:rPr lang="en-GB" smtClean="0"/>
              <a:t>28/02/2021</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CD25269-17DD-463A-863F-AC9776B7751E}" type="slidenum">
              <a:rPr lang="en-GB" smtClean="0"/>
              <a:t>‹#›</a:t>
            </a:fld>
            <a:endParaRPr lang="en-GB"/>
          </a:p>
        </p:txBody>
      </p:sp>
    </p:spTree>
    <p:extLst>
      <p:ext uri="{BB962C8B-B14F-4D97-AF65-F5344CB8AC3E}">
        <p14:creationId xmlns:p14="http://schemas.microsoft.com/office/powerpoint/2010/main" val="40968071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CD25269-17DD-463A-863F-AC9776B7751E}" type="slidenum">
              <a:rPr lang="en-GB" smtClean="0"/>
              <a:t>4</a:t>
            </a:fld>
            <a:endParaRPr lang="en-GB"/>
          </a:p>
        </p:txBody>
      </p:sp>
    </p:spTree>
    <p:extLst>
      <p:ext uri="{BB962C8B-B14F-4D97-AF65-F5344CB8AC3E}">
        <p14:creationId xmlns:p14="http://schemas.microsoft.com/office/powerpoint/2010/main" val="23598425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31146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38181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42817BE-09E0-4143-91DE-AC441131C149}"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29752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42817BE-09E0-4143-91DE-AC441131C149}"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129709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42817BE-09E0-4143-91DE-AC441131C149}" type="datetimeFigureOut">
              <a:rPr lang="en-GB" smtClean="0"/>
              <a:t>28/02/2021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317680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42817BE-09E0-4143-91DE-AC441131C149}" type="datetimeFigureOut">
              <a:rPr lang="en-GB" smtClean="0"/>
              <a:t>28/02/2021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23268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42817BE-09E0-4143-91DE-AC441131C149}" type="datetimeFigureOut">
              <a:rPr lang="en-GB" smtClean="0"/>
              <a:t>28/02/2021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310183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42817BE-09E0-4143-91DE-AC441131C149}" type="datetimeFigureOut">
              <a:rPr lang="en-GB" smtClean="0"/>
              <a:t>28/02/2021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AAB2202-0332-4661-BA5C-3D59339F78CC}" type="slidenum">
              <a:rPr lang="en-GB" smtClean="0"/>
              <a:t>‹#›</a:t>
            </a:fld>
            <a:endParaRPr lang="en-GB"/>
          </a:p>
        </p:txBody>
      </p:sp>
    </p:spTree>
    <p:extLst>
      <p:ext uri="{BB962C8B-B14F-4D97-AF65-F5344CB8AC3E}">
        <p14:creationId xmlns:p14="http://schemas.microsoft.com/office/powerpoint/2010/main" val="27869985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42817BE-09E0-4143-91DE-AC441131C149}"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1067835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2095872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42817BE-09E0-4143-91DE-AC441131C149}"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AB2202-0332-4661-BA5C-3D59339F78CC}" type="slidenum">
              <a:rPr lang="en-GB" smtClean="0"/>
              <a:t>‹#›</a:t>
            </a:fld>
            <a:endParaRPr lang="en-GB"/>
          </a:p>
        </p:txBody>
      </p:sp>
    </p:spTree>
    <p:extLst>
      <p:ext uri="{BB962C8B-B14F-4D97-AF65-F5344CB8AC3E}">
        <p14:creationId xmlns:p14="http://schemas.microsoft.com/office/powerpoint/2010/main" val="347790896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7765676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6902728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1122118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30776994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004438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0525005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811751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42817BE-09E0-4143-91DE-AC441131C149}" type="datetimeFigureOut">
              <a:rPr lang="en-GB" smtClean="0"/>
              <a:t>28/02/2021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AAB2202-0332-4661-BA5C-3D59339F78CC}"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851282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2" r:id="rId17"/>
    <p:sldLayoutId id="2147483703" r:id="rId18"/>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98471" y="3127513"/>
            <a:ext cx="7934471" cy="1214954"/>
          </a:xfrm>
        </p:spPr>
        <p:txBody>
          <a:bodyPr>
            <a:normAutofit/>
          </a:bodyPr>
          <a:lstStyle/>
          <a:p>
            <a:r>
              <a:rPr lang="en-GB" cap="none" dirty="0">
                <a:latin typeface="Comic Sans MS" panose="030F0702030302020204" pitchFamily="66" charset="0"/>
              </a:rPr>
              <a:t>LO: To write a diary from the viewpoint of Arthur describing becoming the true King of England.</a:t>
            </a:r>
          </a:p>
        </p:txBody>
      </p:sp>
      <p:sp>
        <p:nvSpPr>
          <p:cNvPr id="4" name="AutoShape 2" descr="What Could Happen if the Rainforest Disappeared | Reader's Diges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90197" y="2146852"/>
            <a:ext cx="3502464" cy="41826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a:extLst>
              <a:ext uri="{FF2B5EF4-FFF2-40B4-BE49-F238E27FC236}">
                <a16:creationId xmlns:a16="http://schemas.microsoft.com/office/drawing/2014/main" id="{17AE830D-F037-4E11-9FBD-DC0D5A5FBDD5}"/>
              </a:ext>
            </a:extLst>
          </p:cNvPr>
          <p:cNvSpPr/>
          <p:nvPr/>
        </p:nvSpPr>
        <p:spPr>
          <a:xfrm>
            <a:off x="1377729" y="389423"/>
            <a:ext cx="9063700" cy="923330"/>
          </a:xfrm>
          <a:prstGeom prst="rect">
            <a:avLst/>
          </a:prstGeom>
        </p:spPr>
        <p:txBody>
          <a:bodyPr wrap="none">
            <a:spAutoFit/>
          </a:bodyPr>
          <a:lstStyle/>
          <a:p>
            <a:pPr algn="ctr"/>
            <a:r>
              <a:rPr lang="en-US" sz="5400" u="sng" dirty="0">
                <a:ln w="0"/>
                <a:effectLst>
                  <a:outerShdw blurRad="38100" dist="19050" dir="2700000" algn="tl" rotWithShape="0">
                    <a:schemeClr val="dk1">
                      <a:alpha val="40000"/>
                    </a:schemeClr>
                  </a:outerShdw>
                </a:effectLst>
                <a:latin typeface="Comic Sans MS" panose="030F0702030302020204" pitchFamily="66" charset="0"/>
              </a:rPr>
              <a:t>Wednesday 3</a:t>
            </a:r>
            <a:r>
              <a:rPr lang="en-US" sz="5400" u="sng" baseline="30000" dirty="0">
                <a:ln w="0"/>
                <a:effectLst>
                  <a:outerShdw blurRad="38100" dist="19050" dir="2700000" algn="tl" rotWithShape="0">
                    <a:schemeClr val="dk1">
                      <a:alpha val="40000"/>
                    </a:schemeClr>
                  </a:outerShdw>
                </a:effectLst>
                <a:latin typeface="Comic Sans MS" panose="030F0702030302020204" pitchFamily="66" charset="0"/>
              </a:rPr>
              <a:t>rd</a:t>
            </a:r>
            <a:r>
              <a:rPr lang="en-US" sz="5400" u="sng" dirty="0">
                <a:ln w="0"/>
                <a:effectLst>
                  <a:outerShdw blurRad="38100" dist="19050" dir="2700000" algn="tl" rotWithShape="0">
                    <a:schemeClr val="dk1">
                      <a:alpha val="40000"/>
                    </a:schemeClr>
                  </a:outerShdw>
                </a:effectLst>
                <a:latin typeface="Comic Sans MS" panose="030F0702030302020204" pitchFamily="66" charset="0"/>
              </a:rPr>
              <a:t> March 2021</a:t>
            </a:r>
          </a:p>
        </p:txBody>
      </p:sp>
    </p:spTree>
    <p:extLst>
      <p:ext uri="{BB962C8B-B14F-4D97-AF65-F5344CB8AC3E}">
        <p14:creationId xmlns:p14="http://schemas.microsoft.com/office/powerpoint/2010/main" val="20463181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4049087" y="2214693"/>
            <a:ext cx="5813571" cy="3322041"/>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Title 20"/>
          <p:cNvSpPr>
            <a:spLocks noGrp="1"/>
          </p:cNvSpPr>
          <p:nvPr>
            <p:ph type="title"/>
          </p:nvPr>
        </p:nvSpPr>
        <p:spPr/>
        <p:txBody>
          <a:bodyPr/>
          <a:lstStyle/>
          <a:p>
            <a:r>
              <a:rPr lang="en-US" sz="3600" dirty="0">
                <a:solidFill>
                  <a:schemeClr val="tx1"/>
                </a:solidFill>
                <a:latin typeface="Comic Sans MS" panose="030F0702030302020204" pitchFamily="66" charset="0"/>
              </a:rPr>
              <a:t>Writing a Diary Entry</a:t>
            </a:r>
            <a:endParaRPr lang="en-GB" sz="3600" dirty="0">
              <a:solidFill>
                <a:schemeClr val="tx1"/>
              </a:solidFill>
              <a:latin typeface="Comic Sans MS" panose="030F0702030302020204" pitchFamily="66" charset="0"/>
            </a:endParaRP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19537" y="1724774"/>
            <a:ext cx="3368515" cy="4261609"/>
          </a:xfrm>
          <a:prstGeom prst="rect">
            <a:avLst/>
          </a:prstGeom>
        </p:spPr>
      </p:pic>
      <p:sp>
        <p:nvSpPr>
          <p:cNvPr id="8" name="TextBox 7"/>
          <p:cNvSpPr txBox="1"/>
          <p:nvPr/>
        </p:nvSpPr>
        <p:spPr>
          <a:xfrm>
            <a:off x="4929930" y="2444551"/>
            <a:ext cx="4882728" cy="3139321"/>
          </a:xfrm>
          <a:prstGeom prst="rect">
            <a:avLst/>
          </a:prstGeom>
          <a:noFill/>
        </p:spPr>
        <p:txBody>
          <a:bodyPr wrap="square" rtlCol="0">
            <a:spAutoFit/>
          </a:bodyPr>
          <a:lstStyle/>
          <a:p>
            <a:pPr algn="ctr"/>
            <a:r>
              <a:rPr lang="en-US" dirty="0">
                <a:solidFill>
                  <a:schemeClr val="bg1"/>
                </a:solidFill>
                <a:latin typeface="Comic Sans MS" panose="030F0702030302020204" pitchFamily="66" charset="0"/>
              </a:rPr>
              <a:t>When you write a diary entry, you are writing about a day in the life of a real person or character. </a:t>
            </a:r>
          </a:p>
          <a:p>
            <a:pPr algn="ctr"/>
            <a:r>
              <a:rPr lang="en-US" dirty="0">
                <a:solidFill>
                  <a:schemeClr val="bg1"/>
                </a:solidFill>
                <a:latin typeface="Comic Sans MS" panose="030F0702030302020204" pitchFamily="66" charset="0"/>
              </a:rPr>
              <a:t>The diary entry has to sound as if the person or character has written it, so it needs to be written from their point of view. </a:t>
            </a:r>
          </a:p>
          <a:p>
            <a:pPr algn="ctr"/>
            <a:r>
              <a:rPr lang="en-US" dirty="0">
                <a:solidFill>
                  <a:schemeClr val="bg1"/>
                </a:solidFill>
                <a:latin typeface="Comic Sans MS" panose="030F0702030302020204" pitchFamily="66" charset="0"/>
              </a:rPr>
              <a:t>It also needs to be exciting</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and interesting to read. </a:t>
            </a:r>
          </a:p>
          <a:p>
            <a:pPr algn="ctr"/>
            <a:r>
              <a:rPr lang="en-US" dirty="0">
                <a:solidFill>
                  <a:schemeClr val="bg1"/>
                </a:solidFill>
                <a:latin typeface="Comic Sans MS" panose="030F0702030302020204" pitchFamily="66" charset="0"/>
              </a:rPr>
              <a:t>To get this right,</a:t>
            </a:r>
            <a:br>
              <a:rPr lang="en-US" dirty="0">
                <a:solidFill>
                  <a:schemeClr val="bg1"/>
                </a:solidFill>
                <a:latin typeface="Comic Sans MS" panose="030F0702030302020204" pitchFamily="66" charset="0"/>
              </a:rPr>
            </a:br>
            <a:r>
              <a:rPr lang="en-US" dirty="0">
                <a:solidFill>
                  <a:schemeClr val="bg1"/>
                </a:solidFill>
                <a:latin typeface="Comic Sans MS" panose="030F0702030302020204" pitchFamily="66" charset="0"/>
              </a:rPr>
              <a:t>just follow a few easy steps...</a:t>
            </a:r>
          </a:p>
        </p:txBody>
      </p:sp>
    </p:spTree>
    <p:extLst>
      <p:ext uri="{BB962C8B-B14F-4D97-AF65-F5344CB8AC3E}">
        <p14:creationId xmlns:p14="http://schemas.microsoft.com/office/powerpoint/2010/main" val="3427748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cxnSp>
        <p:nvCxnSpPr>
          <p:cNvPr id="10" name="Straight Arrow Connector 9"/>
          <p:cNvCxnSpPr/>
          <p:nvPr/>
        </p:nvCxnSpPr>
        <p:spPr>
          <a:xfrm>
            <a:off x="8017081" y="2520422"/>
            <a:ext cx="1220704" cy="835736"/>
          </a:xfrm>
          <a:prstGeom prst="straightConnector1">
            <a:avLst/>
          </a:prstGeom>
          <a:ln w="57150">
            <a:tailEnd type="triangle"/>
          </a:ln>
        </p:spPr>
        <p:style>
          <a:lnRef idx="1">
            <a:schemeClr val="accent5"/>
          </a:lnRef>
          <a:fillRef idx="0">
            <a:schemeClr val="accent5"/>
          </a:fillRef>
          <a:effectRef idx="0">
            <a:schemeClr val="accent5"/>
          </a:effectRef>
          <a:fontRef idx="minor">
            <a:schemeClr val="tx1"/>
          </a:fontRef>
        </p:style>
      </p:cxnSp>
      <p:sp>
        <p:nvSpPr>
          <p:cNvPr id="12" name="Rectangle 11"/>
          <p:cNvSpPr/>
          <p:nvPr/>
        </p:nvSpPr>
        <p:spPr>
          <a:xfrm>
            <a:off x="3081208" y="2214625"/>
            <a:ext cx="6029587" cy="584775"/>
          </a:xfrm>
          <a:prstGeom prst="rect">
            <a:avLst/>
          </a:prstGeom>
        </p:spPr>
        <p:txBody>
          <a:bodyPr wrap="square">
            <a:spAutoFit/>
          </a:bodyPr>
          <a:lstStyle/>
          <a:p>
            <a:r>
              <a:rPr lang="en-US" sz="1600" dirty="0">
                <a:latin typeface="Comic Sans MS" panose="030F0702030302020204" pitchFamily="66" charset="0"/>
              </a:rPr>
              <a:t>The date or time can be written at the top of the page like this...</a:t>
            </a: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include the date and/or time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7220" y="1223032"/>
            <a:ext cx="912839" cy="723215"/>
          </a:xfrm>
          <a:prstGeom prst="rect">
            <a:avLst/>
          </a:prstGeom>
        </p:spPr>
      </p:pic>
      <p:sp>
        <p:nvSpPr>
          <p:cNvPr id="4" name="TextBox 3"/>
          <p:cNvSpPr txBox="1"/>
          <p:nvPr/>
        </p:nvSpPr>
        <p:spPr>
          <a:xfrm>
            <a:off x="328246" y="3356158"/>
            <a:ext cx="10972800" cy="3108543"/>
          </a:xfrm>
          <a:prstGeom prst="rect">
            <a:avLst/>
          </a:prstGeom>
          <a:noFill/>
        </p:spPr>
        <p:txBody>
          <a:bodyPr wrap="square" rtlCol="0">
            <a:spAutoFit/>
          </a:bodyPr>
          <a:lstStyle/>
          <a:p>
            <a:pPr algn="r"/>
            <a:r>
              <a:rPr lang="en-GB" sz="2000" dirty="0">
                <a:latin typeface="Comic Sans MS" panose="030F0702030302020204" pitchFamily="66" charset="0"/>
              </a:rPr>
              <a:t>Tuesday 2</a:t>
            </a:r>
            <a:r>
              <a:rPr lang="en-GB" sz="2000" baseline="30000" dirty="0">
                <a:latin typeface="Comic Sans MS" panose="030F0702030302020204" pitchFamily="66" charset="0"/>
              </a:rPr>
              <a:t>nd</a:t>
            </a:r>
            <a:r>
              <a:rPr lang="en-GB" sz="2000" dirty="0">
                <a:latin typeface="Comic Sans MS" panose="030F0702030302020204" pitchFamily="66" charset="0"/>
              </a:rPr>
              <a:t> February</a:t>
            </a:r>
          </a:p>
          <a:p>
            <a:pPr algn="r"/>
            <a:endParaRPr lang="en-GB" dirty="0">
              <a:latin typeface="Comic Sans MS" panose="030F0702030302020204" pitchFamily="66" charset="0"/>
            </a:endParaRPr>
          </a:p>
          <a:p>
            <a:r>
              <a:rPr lang="en-GB" sz="2000" dirty="0">
                <a:latin typeface="Comic Sans MS" panose="030F0702030302020204" pitchFamily="66" charset="0"/>
              </a:rPr>
              <a:t>Dear Diary, </a:t>
            </a:r>
          </a:p>
          <a:p>
            <a:endParaRPr lang="en-GB" sz="2000" dirty="0">
              <a:latin typeface="Comic Sans MS" panose="030F0702030302020204" pitchFamily="66" charset="0"/>
            </a:endParaRPr>
          </a:p>
          <a:p>
            <a:r>
              <a:rPr lang="en-GB" sz="2000" dirty="0">
                <a:solidFill>
                  <a:srgbClr val="0070C0"/>
                </a:solidFill>
                <a:latin typeface="Comic Sans MS" pitchFamily="66" charset="0"/>
              </a:rPr>
              <a:t>I</a:t>
            </a:r>
            <a:r>
              <a:rPr lang="en-GB" sz="2000" dirty="0">
                <a:latin typeface="Comic Sans MS" pitchFamily="66" charset="0"/>
              </a:rPr>
              <a:t> thought today was going to be like every other day but </a:t>
            </a:r>
            <a:r>
              <a:rPr lang="en-GB" sz="2000" dirty="0">
                <a:solidFill>
                  <a:srgbClr val="0070C0"/>
                </a:solidFill>
                <a:latin typeface="Comic Sans MS" pitchFamily="66" charset="0"/>
              </a:rPr>
              <a:t>I</a:t>
            </a:r>
            <a:r>
              <a:rPr lang="en-GB" sz="2000" dirty="0">
                <a:latin typeface="Comic Sans MS" pitchFamily="66" charset="0"/>
              </a:rPr>
              <a:t> was very wrong. From now on </a:t>
            </a:r>
            <a:r>
              <a:rPr lang="en-GB" sz="2000" dirty="0">
                <a:solidFill>
                  <a:srgbClr val="0070C0"/>
                </a:solidFill>
                <a:latin typeface="Comic Sans MS" pitchFamily="66" charset="0"/>
              </a:rPr>
              <a:t>my</a:t>
            </a:r>
            <a:r>
              <a:rPr lang="en-GB" sz="2000" dirty="0">
                <a:latin typeface="Comic Sans MS" pitchFamily="66" charset="0"/>
              </a:rPr>
              <a:t> life will never be the same. </a:t>
            </a:r>
            <a:r>
              <a:rPr lang="en-GB" sz="2000" dirty="0">
                <a:solidFill>
                  <a:srgbClr val="0070C0"/>
                </a:solidFill>
                <a:latin typeface="Comic Sans MS" pitchFamily="66" charset="0"/>
              </a:rPr>
              <a:t>My</a:t>
            </a:r>
            <a:r>
              <a:rPr lang="en-GB" sz="2000" dirty="0">
                <a:latin typeface="Comic Sans MS" pitchFamily="66" charset="0"/>
              </a:rPr>
              <a:t> brother Kay had just become a knight and so this morning </a:t>
            </a:r>
            <a:r>
              <a:rPr lang="en-GB" sz="2000" dirty="0">
                <a:solidFill>
                  <a:srgbClr val="0070C0"/>
                </a:solidFill>
                <a:latin typeface="Comic Sans MS" pitchFamily="66" charset="0"/>
              </a:rPr>
              <a:t>we</a:t>
            </a:r>
            <a:r>
              <a:rPr lang="en-GB" sz="2000" dirty="0">
                <a:latin typeface="Comic Sans MS" pitchFamily="66" charset="0"/>
              </a:rPr>
              <a:t> decided to travel to London so that Kay could take part in a jousting tournament. </a:t>
            </a:r>
            <a:r>
              <a:rPr lang="en-GB" sz="2000" dirty="0">
                <a:solidFill>
                  <a:srgbClr val="0070C0"/>
                </a:solidFill>
                <a:latin typeface="Comic Sans MS" pitchFamily="66" charset="0"/>
              </a:rPr>
              <a:t>We</a:t>
            </a:r>
            <a:r>
              <a:rPr lang="en-GB" sz="2000" dirty="0">
                <a:latin typeface="Comic Sans MS" pitchFamily="66" charset="0"/>
              </a:rPr>
              <a:t> were almost there when Kay suddenly began to panic. He had lost his sword…</a:t>
            </a:r>
          </a:p>
          <a:p>
            <a:endParaRPr lang="en-GB" dirty="0"/>
          </a:p>
        </p:txBody>
      </p:sp>
    </p:spTree>
    <p:extLst>
      <p:ext uri="{BB962C8B-B14F-4D97-AF65-F5344CB8AC3E}">
        <p14:creationId xmlns:p14="http://schemas.microsoft.com/office/powerpoint/2010/main" val="3454613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fade">
                                      <p:cBhvr>
                                        <p:cTn id="11"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769905" y="1892679"/>
            <a:ext cx="7009002" cy="1477328"/>
          </a:xfrm>
          <a:prstGeom prst="rect">
            <a:avLst/>
          </a:prstGeom>
        </p:spPr>
        <p:txBody>
          <a:bodyPr wrap="square">
            <a:spAutoFit/>
          </a:bodyPr>
          <a:lstStyle/>
          <a:p>
            <a:pPr algn="ctr"/>
            <a:r>
              <a:rPr lang="en-US" dirty="0">
                <a:latin typeface="Comic Sans MS" panose="030F0702030302020204" pitchFamily="66" charset="0"/>
              </a:rPr>
              <a:t>These words are special because they tell us the diary is being</a:t>
            </a:r>
            <a:br>
              <a:rPr lang="en-US" dirty="0">
                <a:latin typeface="Comic Sans MS" panose="030F0702030302020204" pitchFamily="66" charset="0"/>
              </a:rPr>
            </a:br>
            <a:r>
              <a:rPr lang="en-US" dirty="0">
                <a:latin typeface="Comic Sans MS" panose="030F0702030302020204" pitchFamily="66" charset="0"/>
              </a:rPr>
              <a:t>written </a:t>
            </a:r>
            <a:r>
              <a:rPr lang="en-US" b="1" dirty="0">
                <a:latin typeface="Comic Sans MS" panose="030F0702030302020204" pitchFamily="66" charset="0"/>
              </a:rPr>
              <a:t>by</a:t>
            </a:r>
            <a:r>
              <a:rPr lang="en-US" dirty="0">
                <a:latin typeface="Comic Sans MS" panose="030F0702030302020204" pitchFamily="66" charset="0"/>
              </a:rPr>
              <a:t> someone and they are talking about </a:t>
            </a:r>
            <a:r>
              <a:rPr lang="en-US" b="1" dirty="0">
                <a:latin typeface="Comic Sans MS" panose="030F0702030302020204" pitchFamily="66" charset="0"/>
              </a:rPr>
              <a:t>themselves</a:t>
            </a:r>
            <a:r>
              <a:rPr lang="en-US" dirty="0">
                <a:latin typeface="Comic Sans MS" panose="030F0702030302020204" pitchFamily="66" charset="0"/>
              </a:rPr>
              <a:t>.</a:t>
            </a:r>
          </a:p>
          <a:p>
            <a:pPr algn="ctr"/>
            <a:r>
              <a:rPr lang="en-US" dirty="0">
                <a:latin typeface="Comic Sans MS" panose="030F0702030302020204" pitchFamily="66" charset="0"/>
              </a:rPr>
              <a:t>We call this kind of writing ‘</a:t>
            </a:r>
            <a:r>
              <a:rPr lang="en-US" b="1" dirty="0">
                <a:latin typeface="Comic Sans MS" panose="030F0702030302020204" pitchFamily="66" charset="0"/>
              </a:rPr>
              <a:t>first person</a:t>
            </a:r>
            <a:r>
              <a:rPr lang="en-US" dirty="0">
                <a:latin typeface="Comic Sans MS" panose="030F0702030302020204" pitchFamily="66" charset="0"/>
              </a:rPr>
              <a:t>’. Look at these two examples. Which one uses the correct words to be written in ‘</a:t>
            </a:r>
            <a:r>
              <a:rPr lang="en-US" b="1" dirty="0">
                <a:latin typeface="Comic Sans MS" panose="030F0702030302020204" pitchFamily="66" charset="0"/>
              </a:rPr>
              <a:t>first person</a:t>
            </a:r>
            <a:r>
              <a:rPr lang="en-US" dirty="0">
                <a:latin typeface="Comic Sans MS" panose="030F0702030302020204" pitchFamily="66" charset="0"/>
              </a:rPr>
              <a:t>’?</a:t>
            </a:r>
          </a:p>
        </p:txBody>
      </p:sp>
      <p:sp>
        <p:nvSpPr>
          <p:cNvPr id="14" name="Rectangle 13"/>
          <p:cNvSpPr/>
          <p:nvPr/>
        </p:nvSpPr>
        <p:spPr>
          <a:xfrm>
            <a:off x="2207196" y="3370007"/>
            <a:ext cx="7009002" cy="1323439"/>
          </a:xfrm>
          <a:prstGeom prst="rect">
            <a:avLst/>
          </a:prstGeom>
        </p:spPr>
        <p:txBody>
          <a:bodyPr wrap="square">
            <a:spAutoFit/>
          </a:bodyPr>
          <a:lstStyle/>
          <a:p>
            <a:r>
              <a:rPr lang="en-US" sz="1600" b="1" dirty="0">
                <a:latin typeface="Comic Sans MS" panose="030F0702030302020204" pitchFamily="66" charset="0"/>
              </a:rPr>
              <a:t>I </a:t>
            </a:r>
            <a:r>
              <a:rPr lang="en-US" sz="1600" dirty="0">
                <a:latin typeface="Comic Sans MS" panose="030F0702030302020204" pitchFamily="66" charset="0"/>
              </a:rPr>
              <a:t>felt the cold steel handle of the sword in my hands. A magical feeling rushed up </a:t>
            </a:r>
            <a:r>
              <a:rPr lang="en-US" sz="1600" b="1" dirty="0">
                <a:latin typeface="Comic Sans MS" panose="030F0702030302020204" pitchFamily="66" charset="0"/>
              </a:rPr>
              <a:t>my</a:t>
            </a:r>
            <a:r>
              <a:rPr lang="en-US" sz="1600" dirty="0">
                <a:latin typeface="Comic Sans MS" panose="030F0702030302020204" pitchFamily="66" charset="0"/>
              </a:rPr>
              <a:t> arm.</a:t>
            </a:r>
            <a:r>
              <a:rPr lang="en-US" sz="1600" b="1" dirty="0">
                <a:latin typeface="Comic Sans MS" panose="030F0702030302020204" pitchFamily="66" charset="0"/>
              </a:rPr>
              <a:t> I </a:t>
            </a:r>
            <a:r>
              <a:rPr lang="en-US" sz="1600" dirty="0">
                <a:latin typeface="Comic Sans MS" panose="030F0702030302020204" pitchFamily="66" charset="0"/>
              </a:rPr>
              <a:t>knew something special was about to happen.  </a:t>
            </a:r>
          </a:p>
          <a:p>
            <a:pPr algn="ctr"/>
            <a:r>
              <a:rPr lang="en-US" sz="1600" b="1" dirty="0">
                <a:solidFill>
                  <a:schemeClr val="bg1"/>
                </a:solidFill>
                <a:latin typeface="Comic Sans MS" panose="030F0702030302020204" pitchFamily="66" charset="0"/>
              </a:rPr>
              <a:t>First person!</a:t>
            </a:r>
            <a:br>
              <a:rPr lang="en-US" sz="1600" b="1" dirty="0">
                <a:solidFill>
                  <a:schemeClr val="bg1"/>
                </a:solidFill>
                <a:latin typeface="Comic Sans MS" panose="030F0702030302020204" pitchFamily="66" charset="0"/>
              </a:rPr>
            </a:br>
            <a:endParaRPr lang="en-GB" sz="1600" dirty="0">
              <a:solidFill>
                <a:schemeClr val="bg1"/>
              </a:solidFill>
              <a:latin typeface="Comic Sans MS" panose="030F0702030302020204" pitchFamily="66" charset="0"/>
            </a:endParaRPr>
          </a:p>
          <a:p>
            <a:pPr algn="ctr"/>
            <a:r>
              <a:rPr lang="en-US" sz="1600" dirty="0">
                <a:latin typeface="Comic Sans MS" panose="030F0702030302020204" pitchFamily="66" charset="0"/>
              </a:rPr>
              <a:t>     </a:t>
            </a:r>
            <a:endParaRPr lang="en-US" sz="1600" b="1" dirty="0">
              <a:solidFill>
                <a:schemeClr val="accent5"/>
              </a:solidFill>
              <a:latin typeface="Comic Sans MS" panose="030F0702030302020204" pitchFamily="66" charset="0"/>
            </a:endParaRPr>
          </a:p>
        </p:txBody>
      </p:sp>
      <p:grpSp>
        <p:nvGrpSpPr>
          <p:cNvPr id="4" name="Group 3"/>
          <p:cNvGrpSpPr/>
          <p:nvPr/>
        </p:nvGrpSpPr>
        <p:grpSpPr>
          <a:xfrm>
            <a:off x="4093509" y="1222010"/>
            <a:ext cx="4966282" cy="707886"/>
            <a:chOff x="1912690" y="1267188"/>
            <a:chExt cx="4001549" cy="707886"/>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33747" y="1267188"/>
              <a:ext cx="3736846"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the words </a:t>
              </a:r>
            </a:p>
            <a:p>
              <a:pPr algn="ctr"/>
              <a:r>
                <a:rPr lang="en-US" sz="2000" b="1" dirty="0">
                  <a:solidFill>
                    <a:schemeClr val="bg1"/>
                  </a:solidFill>
                  <a:latin typeface="Comic Sans MS" panose="030F0702030302020204" pitchFamily="66" charset="0"/>
                </a:rPr>
                <a:t>‘I’, ‘my’, ‘we’ and ‘our’</a:t>
              </a:r>
            </a:p>
          </p:txBody>
        </p:sp>
      </p:grpSp>
      <p:sp>
        <p:nvSpPr>
          <p:cNvPr id="27" name="Rectangle 26"/>
          <p:cNvSpPr/>
          <p:nvPr/>
        </p:nvSpPr>
        <p:spPr>
          <a:xfrm>
            <a:off x="2109004" y="4085374"/>
            <a:ext cx="7973992" cy="1323439"/>
          </a:xfrm>
          <a:prstGeom prst="rect">
            <a:avLst/>
          </a:prstGeom>
        </p:spPr>
        <p:txBody>
          <a:bodyPr wrap="square">
            <a:spAutoFit/>
          </a:bodyPr>
          <a:lstStyle/>
          <a:p>
            <a:pPr algn="ctr"/>
            <a:endParaRPr lang="en-US" sz="1600" b="1" dirty="0">
              <a:latin typeface="Comic Sans MS" panose="030F0702030302020204" pitchFamily="66" charset="0"/>
            </a:endParaRPr>
          </a:p>
          <a:p>
            <a:r>
              <a:rPr lang="en-US" sz="1600" b="1" dirty="0">
                <a:latin typeface="Comic Sans MS" panose="030F0702030302020204" pitchFamily="66" charset="0"/>
              </a:rPr>
              <a:t>He </a:t>
            </a:r>
            <a:r>
              <a:rPr lang="en-US" sz="1600" dirty="0">
                <a:latin typeface="Comic Sans MS" panose="030F0702030302020204" pitchFamily="66" charset="0"/>
              </a:rPr>
              <a:t>felt the cold steel handle of the sword in</a:t>
            </a:r>
            <a:r>
              <a:rPr lang="en-US" sz="1600" b="1" dirty="0">
                <a:latin typeface="Comic Sans MS" panose="030F0702030302020204" pitchFamily="66" charset="0"/>
              </a:rPr>
              <a:t> his </a:t>
            </a:r>
            <a:r>
              <a:rPr lang="en-US" sz="1600" dirty="0">
                <a:latin typeface="Comic Sans MS" panose="030F0702030302020204" pitchFamily="66" charset="0"/>
              </a:rPr>
              <a:t>hands. A magical feeling rushed up </a:t>
            </a:r>
            <a:r>
              <a:rPr lang="en-US" sz="1600" b="1" dirty="0">
                <a:latin typeface="Comic Sans MS" panose="030F0702030302020204" pitchFamily="66" charset="0"/>
              </a:rPr>
              <a:t>his</a:t>
            </a:r>
            <a:r>
              <a:rPr lang="en-US" sz="1600" dirty="0">
                <a:latin typeface="Comic Sans MS" panose="030F0702030302020204" pitchFamily="66" charset="0"/>
              </a:rPr>
              <a:t> arm.</a:t>
            </a:r>
            <a:r>
              <a:rPr lang="en-US" sz="1600" b="1" dirty="0">
                <a:latin typeface="Comic Sans MS" panose="030F0702030302020204" pitchFamily="66" charset="0"/>
              </a:rPr>
              <a:t> He </a:t>
            </a:r>
            <a:r>
              <a:rPr lang="en-US" sz="1600" dirty="0">
                <a:latin typeface="Comic Sans MS" panose="030F0702030302020204" pitchFamily="66" charset="0"/>
              </a:rPr>
              <a:t>knew something special was about to happen.  </a:t>
            </a:r>
          </a:p>
          <a:p>
            <a:pPr algn="ctr"/>
            <a:endParaRPr lang="en-US" sz="1600" b="1" dirty="0">
              <a:latin typeface="Comic Sans MS" panose="030F0702030302020204" pitchFamily="66" charset="0"/>
            </a:endParaRPr>
          </a:p>
          <a:p>
            <a:r>
              <a:rPr lang="en-US" sz="1600" b="1" dirty="0">
                <a:solidFill>
                  <a:schemeClr val="bg1"/>
                </a:solidFill>
              </a:rPr>
              <a:t>person!</a:t>
            </a:r>
            <a:endParaRPr lang="en-GB" sz="1600" b="1" dirty="0">
              <a:solidFill>
                <a:schemeClr val="bg1"/>
              </a:solidFill>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71888" y="5029200"/>
            <a:ext cx="4848225" cy="1031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600841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10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xEl>
                                              <p:pRg st="0" end="0"/>
                                            </p:txEl>
                                          </p:spTgt>
                                        </p:tgtEl>
                                        <p:attrNameLst>
                                          <p:attrName>style.visibility</p:attrName>
                                        </p:attrNameLst>
                                      </p:cBhvr>
                                      <p:to>
                                        <p:strVal val="visible"/>
                                      </p:to>
                                    </p:set>
                                    <p:animEffect transition="in" filter="fade">
                                      <p:cBhvr>
                                        <p:cTn id="17" dur="500"/>
                                        <p:tgtEl>
                                          <p:spTgt spid="14">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xEl>
                                              <p:pRg st="1" end="1"/>
                                            </p:txEl>
                                          </p:spTgt>
                                        </p:tgtEl>
                                        <p:attrNameLst>
                                          <p:attrName>style.visibility</p:attrName>
                                        </p:attrNameLst>
                                      </p:cBhvr>
                                      <p:to>
                                        <p:strVal val="visible"/>
                                      </p:to>
                                    </p:set>
                                    <p:animEffect transition="in" filter="fade">
                                      <p:cBhvr>
                                        <p:cTn id="22" dur="500"/>
                                        <p:tgtEl>
                                          <p:spTgt spid="14">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4">
                                            <p:txEl>
                                              <p:pRg st="2" end="2"/>
                                            </p:txEl>
                                          </p:spTgt>
                                        </p:tgtEl>
                                        <p:attrNameLst>
                                          <p:attrName>style.visibility</p:attrName>
                                        </p:attrNameLst>
                                      </p:cBhvr>
                                      <p:to>
                                        <p:strVal val="visible"/>
                                      </p:to>
                                    </p:set>
                                    <p:animEffect transition="in" filter="fade">
                                      <p:cBhvr>
                                        <p:cTn id="27" dur="500"/>
                                        <p:tgtEl>
                                          <p:spTgt spid="14">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1" name="Rectangle 10"/>
          <p:cNvSpPr/>
          <p:nvPr/>
        </p:nvSpPr>
        <p:spPr>
          <a:xfrm>
            <a:off x="1617784" y="4109737"/>
            <a:ext cx="9507416" cy="1754326"/>
          </a:xfrm>
          <a:prstGeom prst="rect">
            <a:avLst/>
          </a:prstGeom>
        </p:spPr>
        <p:txBody>
          <a:bodyPr wrap="square" lIns="91440" tIns="45720" rIns="91440" bIns="45720" anchor="t">
            <a:spAutoFit/>
          </a:bodyPr>
          <a:lstStyle/>
          <a:p>
            <a:r>
              <a:rPr lang="en-GB" dirty="0">
                <a:latin typeface="Comic Sans MS" panose="030F0702030302020204" pitchFamily="66" charset="0"/>
              </a:rPr>
              <a:t>Look at the sentences below. Which is written in the past tense?</a:t>
            </a:r>
          </a:p>
          <a:p>
            <a:pPr algn="ctr"/>
            <a:endParaRPr lang="en-GB" dirty="0">
              <a:latin typeface="Comic Sans MS" panose="030F0702030302020204" pitchFamily="66" charset="0"/>
            </a:endParaRPr>
          </a:p>
          <a:p>
            <a:r>
              <a:rPr lang="en-GB" dirty="0">
                <a:latin typeface="Comic Sans MS"/>
              </a:rPr>
              <a:t>I couldn’t believe my eyes. I pulled the sword out of the stone. I was so excited to find out that I was the true King of England. </a:t>
            </a:r>
          </a:p>
          <a:p>
            <a:endParaRPr lang="en-GB" dirty="0">
              <a:latin typeface="Comic Sans MS" panose="030F0702030302020204" pitchFamily="66" charset="0"/>
            </a:endParaRPr>
          </a:p>
          <a:p>
            <a:r>
              <a:rPr lang="en-GB" dirty="0">
                <a:latin typeface="Comic Sans MS" panose="030F0702030302020204" pitchFamily="66" charset="0"/>
              </a:rPr>
              <a:t>As I pull the sword out of the stone, I realise that I am the true King of England. </a:t>
            </a:r>
          </a:p>
        </p:txBody>
      </p:sp>
      <p:sp>
        <p:nvSpPr>
          <p:cNvPr id="12" name="Rectangle 11"/>
          <p:cNvSpPr/>
          <p:nvPr/>
        </p:nvSpPr>
        <p:spPr>
          <a:xfrm>
            <a:off x="2867927" y="2292663"/>
            <a:ext cx="6446617" cy="1477328"/>
          </a:xfrm>
          <a:prstGeom prst="rect">
            <a:avLst/>
          </a:prstGeom>
        </p:spPr>
        <p:txBody>
          <a:bodyPr wrap="square">
            <a:spAutoFit/>
          </a:bodyPr>
          <a:lstStyle/>
          <a:p>
            <a:r>
              <a:rPr lang="en-GB" dirty="0">
                <a:latin typeface="Comic Sans MS" panose="030F0702030302020204" pitchFamily="66" charset="0"/>
              </a:rPr>
              <a:t>When we write a diary, we write in the past tense. </a:t>
            </a:r>
          </a:p>
          <a:p>
            <a:r>
              <a:rPr lang="en-GB" dirty="0">
                <a:latin typeface="Comic Sans MS" panose="030F0702030302020204" pitchFamily="66" charset="0"/>
              </a:rPr>
              <a:t>This is because we are writing about something that has </a:t>
            </a:r>
            <a:br>
              <a:rPr lang="en-GB" dirty="0">
                <a:latin typeface="Comic Sans MS" panose="030F0702030302020204" pitchFamily="66" charset="0"/>
              </a:rPr>
            </a:br>
            <a:r>
              <a:rPr lang="en-GB" dirty="0">
                <a:latin typeface="Comic Sans MS" panose="030F0702030302020204" pitchFamily="66" charset="0"/>
              </a:rPr>
              <a:t>already happened.</a:t>
            </a:r>
          </a:p>
          <a:p>
            <a:endParaRPr lang="en-GB" dirty="0">
              <a:latin typeface="Comic Sans MS" panose="030F0702030302020204" pitchFamily="66" charset="0"/>
            </a:endParaRPr>
          </a:p>
          <a:p>
            <a:endParaRPr lang="en-GB" dirty="0">
              <a:latin typeface="Comic Sans MS" panose="030F0702030302020204" pitchFamily="66" charset="0"/>
            </a:endParaRPr>
          </a:p>
        </p:txBody>
      </p:sp>
      <p:grpSp>
        <p:nvGrpSpPr>
          <p:cNvPr id="15" name="Group 14"/>
          <p:cNvGrpSpPr/>
          <p:nvPr/>
        </p:nvGrpSpPr>
        <p:grpSpPr>
          <a:xfrm>
            <a:off x="3132209" y="1035172"/>
            <a:ext cx="5927582" cy="1111542"/>
            <a:chOff x="1152726" y="1035172"/>
            <a:chExt cx="5927582" cy="1111542"/>
          </a:xfrm>
        </p:grpSpPr>
        <p:grpSp>
          <p:nvGrpSpPr>
            <p:cNvPr id="16" name="Group 15"/>
            <p:cNvGrpSpPr/>
            <p:nvPr/>
          </p:nvGrpSpPr>
          <p:grpSpPr>
            <a:xfrm>
              <a:off x="2114026" y="1229949"/>
              <a:ext cx="4966282" cy="662730"/>
              <a:chOff x="1912690" y="1275127"/>
              <a:chExt cx="4001549" cy="662730"/>
            </a:xfrm>
          </p:grpSpPr>
          <p:sp>
            <p:nvSpPr>
              <p:cNvPr id="18" name="Rectangle 17"/>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TextBox 18"/>
              <p:cNvSpPr txBox="1"/>
              <p:nvPr/>
            </p:nvSpPr>
            <p:spPr>
              <a:xfrm>
                <a:off x="2033747" y="1421076"/>
                <a:ext cx="3736846" cy="400110"/>
              </a:xfrm>
              <a:prstGeom prst="rect">
                <a:avLst/>
              </a:prstGeom>
              <a:noFill/>
            </p:spPr>
            <p:txBody>
              <a:bodyPr wrap="square" rtlCol="0" anchor="ctr">
                <a:spAutoFit/>
              </a:bodyPr>
              <a:lstStyle/>
              <a:p>
                <a:pPr algn="ctr"/>
                <a:r>
                  <a:rPr lang="en-GB" sz="2000" b="1" dirty="0">
                    <a:solidFill>
                      <a:schemeClr val="bg1"/>
                    </a:solidFill>
                    <a:latin typeface="Comic Sans MS" panose="030F0702030302020204" pitchFamily="66" charset="0"/>
                  </a:rPr>
                  <a:t>be written in the past tense</a:t>
                </a:r>
              </a:p>
            </p:txBody>
          </p:sp>
        </p:grpSp>
        <p:sp>
          <p:nvSpPr>
            <p:cNvPr id="17" name="Oval 16"/>
            <p:cNvSpPr/>
            <p:nvPr/>
          </p:nvSpPr>
          <p:spPr>
            <a:xfrm>
              <a:off x="1152726" y="1035172"/>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57887" y="1027432"/>
            <a:ext cx="860186" cy="1216473"/>
          </a:xfrm>
          <a:prstGeom prst="rect">
            <a:avLst/>
          </a:prstGeom>
        </p:spPr>
      </p:pic>
    </p:spTree>
    <p:extLst>
      <p:ext uri="{BB962C8B-B14F-4D97-AF65-F5344CB8AC3E}">
        <p14:creationId xmlns:p14="http://schemas.microsoft.com/office/powerpoint/2010/main" val="28217178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1">
                                            <p:txEl>
                                              <p:pRg st="0" end="0"/>
                                            </p:txEl>
                                          </p:spTgt>
                                        </p:tgtEl>
                                        <p:attrNameLst>
                                          <p:attrName>style.visibility</p:attrName>
                                        </p:attrNameLst>
                                      </p:cBhvr>
                                      <p:to>
                                        <p:strVal val="visible"/>
                                      </p:to>
                                    </p:set>
                                    <p:animEffect transition="in" filter="fade">
                                      <p:cBhvr>
                                        <p:cTn id="17" dur="500"/>
                                        <p:tgtEl>
                                          <p:spTgt spid="11">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xEl>
                                              <p:pRg st="2" end="2"/>
                                            </p:txEl>
                                          </p:spTgt>
                                        </p:tgtEl>
                                        <p:attrNameLst>
                                          <p:attrName>style.visibility</p:attrName>
                                        </p:attrNameLst>
                                      </p:cBhvr>
                                      <p:to>
                                        <p:strVal val="visible"/>
                                      </p:to>
                                    </p:set>
                                    <p:animEffect transition="in" filter="fade">
                                      <p:cBhvr>
                                        <p:cTn id="22" dur="500"/>
                                        <p:tgtEl>
                                          <p:spTgt spid="11">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1">
                                            <p:txEl>
                                              <p:pRg st="4" end="4"/>
                                            </p:txEl>
                                          </p:spTgt>
                                        </p:tgtEl>
                                        <p:attrNameLst>
                                          <p:attrName>style.visibility</p:attrName>
                                        </p:attrNameLst>
                                      </p:cBhvr>
                                      <p:to>
                                        <p:strVal val="visible"/>
                                      </p:to>
                                    </p:set>
                                    <p:animEffect transition="in" filter="fade">
                                      <p:cBhvr>
                                        <p:cTn id="27" dur="500"/>
                                        <p:tgtEl>
                                          <p:spTgt spid="1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2514691" y="2181659"/>
            <a:ext cx="7370494" cy="1015663"/>
          </a:xfrm>
          <a:prstGeom prst="rect">
            <a:avLst/>
          </a:prstGeom>
        </p:spPr>
        <p:txBody>
          <a:bodyPr wrap="square">
            <a:spAutoFit/>
          </a:bodyPr>
          <a:lstStyle/>
          <a:p>
            <a:r>
              <a:rPr lang="en-US" sz="2000" dirty="0">
                <a:latin typeface="Comic Sans MS" panose="030F0702030302020204" pitchFamily="66" charset="0"/>
              </a:rPr>
              <a:t>A diary is usually describing lots of events.</a:t>
            </a:r>
            <a:br>
              <a:rPr lang="en-US" sz="2000" dirty="0">
                <a:latin typeface="Comic Sans MS" panose="030F0702030302020204" pitchFamily="66" charset="0"/>
              </a:rPr>
            </a:br>
            <a:r>
              <a:rPr lang="en-US" sz="2000" dirty="0">
                <a:latin typeface="Comic Sans MS" panose="030F0702030302020204" pitchFamily="66" charset="0"/>
              </a:rPr>
              <a:t>To make sense of when these events happened it is helpful to include time linking words, such as ‘next’, ‘first’ and ‘then’.</a:t>
            </a:r>
          </a:p>
        </p:txBody>
      </p:sp>
      <p:grpSp>
        <p:nvGrpSpPr>
          <p:cNvPr id="4" name="Group 3"/>
          <p:cNvGrpSpPr/>
          <p:nvPr/>
        </p:nvGrpSpPr>
        <p:grpSpPr>
          <a:xfrm>
            <a:off x="3382597" y="1119258"/>
            <a:ext cx="6295181" cy="707886"/>
            <a:chOff x="1912691" y="1252283"/>
            <a:chExt cx="3671513" cy="707886"/>
          </a:xfrm>
        </p:grpSpPr>
        <p:sp>
          <p:nvSpPr>
            <p:cNvPr id="5" name="Rectangle 4"/>
            <p:cNvSpPr/>
            <p:nvPr/>
          </p:nvSpPr>
          <p:spPr>
            <a:xfrm>
              <a:off x="1912691" y="1275127"/>
              <a:ext cx="3671513"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027271" y="1252283"/>
              <a:ext cx="3556933" cy="707886"/>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use time linking words, e.g. ‘next’, ‘first’ and ‘then’</a:t>
              </a:r>
            </a:p>
          </p:txBody>
        </p:sp>
      </p:grpSp>
      <p:sp>
        <p:nvSpPr>
          <p:cNvPr id="7" name="Oval 6"/>
          <p:cNvSpPr/>
          <p:nvPr/>
        </p:nvSpPr>
        <p:spPr>
          <a:xfrm>
            <a:off x="2397652" y="903049"/>
            <a:ext cx="1111542" cy="1111542"/>
          </a:xfrm>
          <a:prstGeom prst="ellipse">
            <a:avLst/>
          </a:prstGeom>
          <a:solidFill>
            <a:schemeClr val="bg1"/>
          </a:solidFill>
          <a:ln w="28575">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7" name="Rectangle 26"/>
          <p:cNvSpPr/>
          <p:nvPr/>
        </p:nvSpPr>
        <p:spPr>
          <a:xfrm>
            <a:off x="2514691" y="3574149"/>
            <a:ext cx="7370494" cy="707886"/>
          </a:xfrm>
          <a:prstGeom prst="rect">
            <a:avLst/>
          </a:prstGeom>
        </p:spPr>
        <p:txBody>
          <a:bodyPr wrap="square">
            <a:spAutoFit/>
          </a:bodyPr>
          <a:lstStyle/>
          <a:p>
            <a:r>
              <a:rPr lang="en-US" sz="2000" dirty="0">
                <a:latin typeface="Comic Sans MS" panose="030F0702030302020204" pitchFamily="66" charset="0"/>
              </a:rPr>
              <a:t>If we just use one word, such as ‘and’ to link the events in our diary it can get very boring!</a:t>
            </a:r>
          </a:p>
        </p:txBody>
      </p:sp>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32352" t="4620" r="-32352" b="6508"/>
          <a:stretch/>
        </p:blipFill>
        <p:spPr>
          <a:xfrm>
            <a:off x="2397652" y="914656"/>
            <a:ext cx="1111542" cy="1098545"/>
          </a:xfrm>
          <a:prstGeom prst="ellipse">
            <a:avLst/>
          </a:prstGeom>
        </p:spPr>
      </p:pic>
    </p:spTree>
    <p:extLst>
      <p:ext uri="{BB962C8B-B14F-4D97-AF65-F5344CB8AC3E}">
        <p14:creationId xmlns:p14="http://schemas.microsoft.com/office/powerpoint/2010/main" val="3172223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3138629" y="2149080"/>
            <a:ext cx="6603571" cy="830997"/>
          </a:xfrm>
          <a:prstGeom prst="rect">
            <a:avLst/>
          </a:prstGeom>
        </p:spPr>
        <p:txBody>
          <a:bodyPr wrap="square">
            <a:spAutoFit/>
          </a:bodyPr>
          <a:lstStyle/>
          <a:p>
            <a:r>
              <a:rPr lang="en-US" sz="2400" dirty="0">
                <a:latin typeface="Comic Sans MS" panose="030F0702030302020204" pitchFamily="66" charset="0"/>
              </a:rPr>
              <a:t>When we write a diary, we have to make</a:t>
            </a:r>
            <a:br>
              <a:rPr lang="en-US" sz="2400" dirty="0">
                <a:latin typeface="Comic Sans MS" panose="030F0702030302020204" pitchFamily="66" charset="0"/>
              </a:rPr>
            </a:br>
            <a:r>
              <a:rPr lang="en-US" sz="2400" dirty="0">
                <a:latin typeface="Comic Sans MS" panose="030F0702030302020204" pitchFamily="66" charset="0"/>
              </a:rPr>
              <a:t>the reader think we were really there.</a:t>
            </a:r>
          </a:p>
        </p:txBody>
      </p:sp>
      <p:sp>
        <p:nvSpPr>
          <p:cNvPr id="2" name="Rectangle 1"/>
          <p:cNvSpPr/>
          <p:nvPr/>
        </p:nvSpPr>
        <p:spPr>
          <a:xfrm>
            <a:off x="3062668" y="3090059"/>
            <a:ext cx="6380022" cy="830997"/>
          </a:xfrm>
          <a:prstGeom prst="rect">
            <a:avLst/>
          </a:prstGeom>
        </p:spPr>
        <p:txBody>
          <a:bodyPr wrap="square">
            <a:spAutoFit/>
          </a:bodyPr>
          <a:lstStyle/>
          <a:p>
            <a:r>
              <a:rPr lang="en-US" sz="2400" dirty="0">
                <a:latin typeface="Comic Sans MS" panose="030F0702030302020204" pitchFamily="66" charset="0"/>
              </a:rPr>
              <a:t>We can do this by including lots of detail and description.</a:t>
            </a:r>
          </a:p>
        </p:txBody>
      </p:sp>
      <p:sp>
        <p:nvSpPr>
          <p:cNvPr id="8" name="Rectangle 7"/>
          <p:cNvSpPr/>
          <p:nvPr/>
        </p:nvSpPr>
        <p:spPr>
          <a:xfrm>
            <a:off x="3062668" y="4031039"/>
            <a:ext cx="7138606" cy="1200329"/>
          </a:xfrm>
          <a:prstGeom prst="rect">
            <a:avLst/>
          </a:prstGeom>
        </p:spPr>
        <p:txBody>
          <a:bodyPr wrap="square">
            <a:spAutoFit/>
          </a:bodyPr>
          <a:lstStyle/>
          <a:p>
            <a:r>
              <a:rPr lang="en-US" sz="2400" dirty="0">
                <a:latin typeface="Comic Sans MS" panose="030F0702030302020204" pitchFamily="66" charset="0"/>
              </a:rPr>
              <a:t>What extra detail and description could you add to make it sound as if it was written by someone who was really there?</a:t>
            </a:r>
          </a:p>
        </p:txBody>
      </p:sp>
      <p:grpSp>
        <p:nvGrpSpPr>
          <p:cNvPr id="4" name="Group 3"/>
          <p:cNvGrpSpPr/>
          <p:nvPr/>
        </p:nvGrpSpPr>
        <p:grpSpPr>
          <a:xfrm>
            <a:off x="2903931" y="1229949"/>
            <a:ext cx="661472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213659" y="1421076"/>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write as if you were there</a:t>
              </a:r>
            </a:p>
          </p:txBody>
        </p:sp>
      </p:grpSp>
    </p:spTree>
    <p:extLst>
      <p:ext uri="{BB962C8B-B14F-4D97-AF65-F5344CB8AC3E}">
        <p14:creationId xmlns:p14="http://schemas.microsoft.com/office/powerpoint/2010/main" val="67546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10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fade">
                                      <p:cBhvr>
                                        <p:cTn id="12" dur="1000"/>
                                        <p:tgtEl>
                                          <p:spTgt spid="2">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1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a:xfrm>
            <a:off x="1981199" y="478895"/>
            <a:ext cx="8220075" cy="994306"/>
          </a:xfrm>
          <a:prstGeom prst="roundRect">
            <a:avLst>
              <a:gd name="adj" fmla="val 9641"/>
            </a:avLst>
          </a:prstGeom>
        </p:spPr>
        <p:txBody>
          <a:bodyPr/>
          <a:lst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a:lstStyle>
          <a:p>
            <a:pPr algn="ctr"/>
            <a:r>
              <a:rPr lang="en-US" sz="3600" dirty="0">
                <a:solidFill>
                  <a:schemeClr val="tx1"/>
                </a:solidFill>
                <a:latin typeface="Comic Sans MS" panose="030F0702030302020204" pitchFamily="66" charset="0"/>
              </a:rPr>
              <a:t>Diary Writing Must...</a:t>
            </a:r>
            <a:endParaRPr lang="en-GB" sz="3600" dirty="0">
              <a:solidFill>
                <a:schemeClr val="tx1"/>
              </a:solidFill>
              <a:latin typeface="Comic Sans MS" panose="030F0702030302020204" pitchFamily="66" charset="0"/>
            </a:endParaRPr>
          </a:p>
        </p:txBody>
      </p:sp>
      <p:sp>
        <p:nvSpPr>
          <p:cNvPr id="12" name="Rectangle 11"/>
          <p:cNvSpPr/>
          <p:nvPr/>
        </p:nvSpPr>
        <p:spPr>
          <a:xfrm>
            <a:off x="668215" y="2117466"/>
            <a:ext cx="11054862" cy="861774"/>
          </a:xfrm>
          <a:prstGeom prst="rect">
            <a:avLst/>
          </a:prstGeom>
        </p:spPr>
        <p:txBody>
          <a:bodyPr wrap="square">
            <a:spAutoFit/>
          </a:bodyPr>
          <a:lstStyle/>
          <a:p>
            <a:r>
              <a:rPr lang="en-US" sz="2500" dirty="0">
                <a:latin typeface="Comic Sans MS" panose="030F0702030302020204" pitchFamily="66" charset="0"/>
              </a:rPr>
              <a:t>A diary is usually a secret place to write how you feel about what has happened to you in the day.</a:t>
            </a:r>
          </a:p>
        </p:txBody>
      </p:sp>
      <p:grpSp>
        <p:nvGrpSpPr>
          <p:cNvPr id="4" name="Group 3"/>
          <p:cNvGrpSpPr/>
          <p:nvPr/>
        </p:nvGrpSpPr>
        <p:grpSpPr>
          <a:xfrm>
            <a:off x="3408855" y="1291239"/>
            <a:ext cx="5364760" cy="662730"/>
            <a:chOff x="1912690" y="1275127"/>
            <a:chExt cx="4001549" cy="662730"/>
          </a:xfrm>
        </p:grpSpPr>
        <p:sp>
          <p:nvSpPr>
            <p:cNvPr id="5" name="Rectangle 4"/>
            <p:cNvSpPr/>
            <p:nvPr/>
          </p:nvSpPr>
          <p:spPr>
            <a:xfrm>
              <a:off x="1912690" y="1275127"/>
              <a:ext cx="4001549" cy="662730"/>
            </a:xfrm>
            <a:prstGeom prst="rect">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p:cNvSpPr txBox="1"/>
            <p:nvPr/>
          </p:nvSpPr>
          <p:spPr>
            <a:xfrm>
              <a:off x="2111751" y="1401787"/>
              <a:ext cx="3556933" cy="400110"/>
            </a:xfrm>
            <a:prstGeom prst="rect">
              <a:avLst/>
            </a:prstGeom>
            <a:noFill/>
          </p:spPr>
          <p:txBody>
            <a:bodyPr wrap="square" rtlCol="0" anchor="ctr">
              <a:spAutoFit/>
            </a:bodyPr>
            <a:lstStyle/>
            <a:p>
              <a:pPr algn="ctr"/>
              <a:r>
                <a:rPr lang="en-US" sz="2000" b="1" dirty="0">
                  <a:solidFill>
                    <a:schemeClr val="bg1"/>
                  </a:solidFill>
                  <a:latin typeface="Comic Sans MS" panose="030F0702030302020204" pitchFamily="66" charset="0"/>
                </a:rPr>
                <a:t>describe feelings</a:t>
              </a:r>
            </a:p>
          </p:txBody>
        </p:sp>
      </p:grpSp>
      <p:sp>
        <p:nvSpPr>
          <p:cNvPr id="25" name="Rectangle 24"/>
          <p:cNvSpPr/>
          <p:nvPr/>
        </p:nvSpPr>
        <p:spPr>
          <a:xfrm>
            <a:off x="468923" y="3363961"/>
            <a:ext cx="11254154" cy="1938992"/>
          </a:xfrm>
          <a:prstGeom prst="rect">
            <a:avLst/>
          </a:prstGeom>
        </p:spPr>
        <p:txBody>
          <a:bodyPr wrap="square">
            <a:spAutoFit/>
          </a:bodyPr>
          <a:lstStyle/>
          <a:p>
            <a:r>
              <a:rPr lang="en-US" sz="2400" dirty="0">
                <a:latin typeface="Comic Sans MS" panose="030F0702030302020204" pitchFamily="66" charset="0"/>
              </a:rPr>
              <a:t>In a diary, you might include feelings, hopes or fears that you wouldn’t want anyone to know about.</a:t>
            </a:r>
          </a:p>
          <a:p>
            <a:pPr algn="ctr"/>
            <a:endParaRPr lang="en-US" sz="2400" dirty="0">
              <a:latin typeface="Comic Sans MS" panose="030F0702030302020204" pitchFamily="66" charset="0"/>
            </a:endParaRPr>
          </a:p>
          <a:p>
            <a:pPr algn="ctr"/>
            <a:r>
              <a:rPr lang="en-US" sz="2400" i="1" dirty="0">
                <a:latin typeface="Comic Sans MS" panose="030F0702030302020204" pitchFamily="66" charset="0"/>
              </a:rPr>
              <a:t>Question: How might Arthur feel when he realises that he is the only one who can pull the sword out of the stone and that he is the true King of England?</a:t>
            </a:r>
          </a:p>
        </p:txBody>
      </p:sp>
    </p:spTree>
    <p:extLst>
      <p:ext uri="{BB962C8B-B14F-4D97-AF65-F5344CB8AC3E}">
        <p14:creationId xmlns:p14="http://schemas.microsoft.com/office/powerpoint/2010/main" val="1602277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5"/>
                                        </p:tgtEl>
                                        <p:attrNameLst>
                                          <p:attrName>style.visibility</p:attrName>
                                        </p:attrNameLst>
                                      </p:cBhvr>
                                      <p:to>
                                        <p:strVal val="visible"/>
                                      </p:to>
                                    </p:set>
                                    <p:animEffect transition="in" filter="fade">
                                      <p:cBhvr>
                                        <p:cTn id="12"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691662" y="586154"/>
            <a:ext cx="10890738" cy="5755422"/>
          </a:xfrm>
          <a:prstGeom prst="rect">
            <a:avLst/>
          </a:prstGeom>
          <a:noFill/>
        </p:spPr>
        <p:txBody>
          <a:bodyPr wrap="square" rtlCol="0">
            <a:spAutoFit/>
          </a:bodyPr>
          <a:lstStyle/>
          <a:p>
            <a:pPr algn="r"/>
            <a:r>
              <a:rPr lang="en-GB" sz="2400" dirty="0">
                <a:latin typeface="Comic Sans MS" pitchFamily="66" charset="0"/>
              </a:rPr>
              <a:t>Friday 3</a:t>
            </a:r>
            <a:r>
              <a:rPr lang="en-GB" sz="2400" baseline="30000" dirty="0">
                <a:latin typeface="Comic Sans MS" pitchFamily="66" charset="0"/>
              </a:rPr>
              <a:t>rd</a:t>
            </a:r>
            <a:r>
              <a:rPr lang="en-GB" sz="2400" dirty="0">
                <a:latin typeface="Comic Sans MS" pitchFamily="66" charset="0"/>
              </a:rPr>
              <a:t> September</a:t>
            </a:r>
          </a:p>
          <a:p>
            <a:pPr algn="r"/>
            <a:endParaRPr lang="en-GB" sz="2400" dirty="0">
              <a:latin typeface="Comic Sans MS" pitchFamily="66" charset="0"/>
            </a:endParaRPr>
          </a:p>
          <a:p>
            <a:r>
              <a:rPr lang="en-GB" sz="2400" dirty="0">
                <a:latin typeface="Comic Sans MS" pitchFamily="66" charset="0"/>
              </a:rPr>
              <a:t>Dear Diary,</a:t>
            </a:r>
          </a:p>
          <a:p>
            <a:endParaRPr lang="en-GB" sz="2400" dirty="0">
              <a:latin typeface="Comic Sans MS" pitchFamily="66" charset="0"/>
            </a:endParaRPr>
          </a:p>
          <a:p>
            <a:r>
              <a:rPr lang="en-GB" sz="2400" dirty="0">
                <a:solidFill>
                  <a:srgbClr val="0070C0"/>
                </a:solidFill>
                <a:latin typeface="Comic Sans MS" pitchFamily="66" charset="0"/>
              </a:rPr>
              <a:t>I</a:t>
            </a:r>
            <a:r>
              <a:rPr lang="en-GB" sz="2400" dirty="0">
                <a:latin typeface="Comic Sans MS" pitchFamily="66" charset="0"/>
              </a:rPr>
              <a:t> thought today was going to be like every other day but </a:t>
            </a:r>
            <a:r>
              <a:rPr lang="en-GB" sz="2400" dirty="0">
                <a:solidFill>
                  <a:srgbClr val="0070C0"/>
                </a:solidFill>
                <a:latin typeface="Comic Sans MS" pitchFamily="66" charset="0"/>
              </a:rPr>
              <a:t>I</a:t>
            </a:r>
            <a:r>
              <a:rPr lang="en-GB" sz="2400" dirty="0">
                <a:latin typeface="Comic Sans MS" pitchFamily="66" charset="0"/>
              </a:rPr>
              <a:t> was very wrong. From now on </a:t>
            </a:r>
            <a:r>
              <a:rPr lang="en-GB" sz="2400" dirty="0">
                <a:solidFill>
                  <a:srgbClr val="0070C0"/>
                </a:solidFill>
                <a:latin typeface="Comic Sans MS" pitchFamily="66" charset="0"/>
              </a:rPr>
              <a:t>my</a:t>
            </a:r>
            <a:r>
              <a:rPr lang="en-GB" sz="2400" dirty="0">
                <a:latin typeface="Comic Sans MS" pitchFamily="66" charset="0"/>
              </a:rPr>
              <a:t> life will never be the same. </a:t>
            </a:r>
            <a:r>
              <a:rPr lang="en-GB" sz="2400" dirty="0">
                <a:solidFill>
                  <a:srgbClr val="0070C0"/>
                </a:solidFill>
                <a:latin typeface="Comic Sans MS" pitchFamily="66" charset="0"/>
              </a:rPr>
              <a:t>My</a:t>
            </a:r>
            <a:r>
              <a:rPr lang="en-GB" sz="2400" dirty="0">
                <a:latin typeface="Comic Sans MS" pitchFamily="66" charset="0"/>
              </a:rPr>
              <a:t> brother Kay had just become a knight and so this morning </a:t>
            </a:r>
            <a:r>
              <a:rPr lang="en-GB" sz="2400" dirty="0">
                <a:solidFill>
                  <a:srgbClr val="0070C0"/>
                </a:solidFill>
                <a:latin typeface="Comic Sans MS" pitchFamily="66" charset="0"/>
              </a:rPr>
              <a:t>we</a:t>
            </a:r>
            <a:r>
              <a:rPr lang="en-GB" sz="2400" dirty="0">
                <a:latin typeface="Comic Sans MS" pitchFamily="66" charset="0"/>
              </a:rPr>
              <a:t> decided to travel to London so that Kay could take part in a jousting tournament. </a:t>
            </a:r>
            <a:r>
              <a:rPr lang="en-GB" sz="2400" dirty="0">
                <a:solidFill>
                  <a:srgbClr val="0070C0"/>
                </a:solidFill>
                <a:latin typeface="Comic Sans MS" pitchFamily="66" charset="0"/>
              </a:rPr>
              <a:t>We</a:t>
            </a:r>
            <a:r>
              <a:rPr lang="en-GB" sz="2400" dirty="0">
                <a:latin typeface="Comic Sans MS" pitchFamily="66" charset="0"/>
              </a:rPr>
              <a:t> were almost there when Kay suddenly began to panic. He had lost his sword.</a:t>
            </a:r>
            <a:r>
              <a:rPr lang="en-GB" sz="2400" dirty="0">
                <a:solidFill>
                  <a:srgbClr val="0070C0"/>
                </a:solidFill>
                <a:latin typeface="Comic Sans MS" pitchFamily="66" charset="0"/>
              </a:rPr>
              <a:t> I </a:t>
            </a:r>
            <a:r>
              <a:rPr lang="en-GB" sz="2400" dirty="0">
                <a:latin typeface="Comic Sans MS" pitchFamily="66" charset="0"/>
              </a:rPr>
              <a:t>knew </a:t>
            </a:r>
            <a:r>
              <a:rPr lang="en-GB" sz="2400" dirty="0">
                <a:solidFill>
                  <a:srgbClr val="0070C0"/>
                </a:solidFill>
                <a:latin typeface="Comic Sans MS" pitchFamily="66" charset="0"/>
              </a:rPr>
              <a:t>I</a:t>
            </a:r>
            <a:r>
              <a:rPr lang="en-GB" sz="2400" dirty="0">
                <a:latin typeface="Comic Sans MS" pitchFamily="66" charset="0"/>
              </a:rPr>
              <a:t> had seen a sword sticking out of a stone in the churchyard.</a:t>
            </a:r>
            <a:r>
              <a:rPr lang="en-GB" sz="2400" dirty="0">
                <a:solidFill>
                  <a:srgbClr val="0070C0"/>
                </a:solidFill>
                <a:latin typeface="Comic Sans MS" pitchFamily="66" charset="0"/>
              </a:rPr>
              <a:t> I </a:t>
            </a:r>
            <a:r>
              <a:rPr lang="en-GB" sz="2400" dirty="0">
                <a:latin typeface="Comic Sans MS" pitchFamily="66" charset="0"/>
              </a:rPr>
              <a:t>hurried back to find it. </a:t>
            </a:r>
            <a:r>
              <a:rPr lang="en-GB" sz="2400" dirty="0">
                <a:solidFill>
                  <a:srgbClr val="0070C0"/>
                </a:solidFill>
                <a:latin typeface="Comic Sans MS" pitchFamily="66" charset="0"/>
              </a:rPr>
              <a:t>I</a:t>
            </a:r>
            <a:r>
              <a:rPr lang="en-GB" sz="2400" dirty="0">
                <a:latin typeface="Comic Sans MS" pitchFamily="66" charset="0"/>
              </a:rPr>
              <a:t> placed </a:t>
            </a:r>
            <a:r>
              <a:rPr lang="en-GB" sz="2400" dirty="0">
                <a:solidFill>
                  <a:srgbClr val="0070C0"/>
                </a:solidFill>
                <a:latin typeface="Comic Sans MS" pitchFamily="66" charset="0"/>
              </a:rPr>
              <a:t>my</a:t>
            </a:r>
            <a:r>
              <a:rPr lang="en-GB" sz="2400" dirty="0">
                <a:latin typeface="Comic Sans MS" pitchFamily="66" charset="0"/>
              </a:rPr>
              <a:t> small hands around the cold steel handle of the sword. To </a:t>
            </a:r>
            <a:r>
              <a:rPr lang="en-GB" sz="2400" dirty="0">
                <a:solidFill>
                  <a:srgbClr val="0070C0"/>
                </a:solidFill>
                <a:latin typeface="Comic Sans MS" pitchFamily="66" charset="0"/>
              </a:rPr>
              <a:t>my</a:t>
            </a:r>
            <a:r>
              <a:rPr lang="en-GB" sz="2400" dirty="0">
                <a:latin typeface="Comic Sans MS" pitchFamily="66" charset="0"/>
              </a:rPr>
              <a:t> surprise the sword slid out of the stone easily.</a:t>
            </a:r>
            <a:r>
              <a:rPr lang="en-GB" sz="2400" dirty="0">
                <a:solidFill>
                  <a:srgbClr val="0070C0"/>
                </a:solidFill>
                <a:latin typeface="Comic Sans MS" pitchFamily="66" charset="0"/>
              </a:rPr>
              <a:t> I </a:t>
            </a:r>
            <a:r>
              <a:rPr lang="en-GB" sz="2400" dirty="0">
                <a:latin typeface="Comic Sans MS" pitchFamily="66" charset="0"/>
              </a:rPr>
              <a:t>felt a wave of magic rush up </a:t>
            </a:r>
            <a:r>
              <a:rPr lang="en-GB" sz="2400" dirty="0">
                <a:solidFill>
                  <a:srgbClr val="0070C0"/>
                </a:solidFill>
                <a:latin typeface="Comic Sans MS" pitchFamily="66" charset="0"/>
              </a:rPr>
              <a:t>my</a:t>
            </a:r>
            <a:r>
              <a:rPr lang="en-GB" sz="2400" dirty="0">
                <a:latin typeface="Comic Sans MS" pitchFamily="66" charset="0"/>
              </a:rPr>
              <a:t> arm as if something important had just happened. Little did</a:t>
            </a:r>
            <a:r>
              <a:rPr lang="en-GB" sz="2400" dirty="0">
                <a:solidFill>
                  <a:srgbClr val="0070C0"/>
                </a:solidFill>
                <a:latin typeface="Comic Sans MS" pitchFamily="66" charset="0"/>
              </a:rPr>
              <a:t> I </a:t>
            </a:r>
            <a:r>
              <a:rPr lang="en-GB" sz="2400" dirty="0">
                <a:latin typeface="Comic Sans MS" pitchFamily="66" charset="0"/>
              </a:rPr>
              <a:t>know, </a:t>
            </a:r>
            <a:r>
              <a:rPr lang="en-GB" sz="2400" dirty="0">
                <a:solidFill>
                  <a:srgbClr val="0070C0"/>
                </a:solidFill>
                <a:latin typeface="Comic Sans MS" pitchFamily="66" charset="0"/>
              </a:rPr>
              <a:t>I</a:t>
            </a:r>
            <a:r>
              <a:rPr lang="en-GB" sz="2400" dirty="0">
                <a:latin typeface="Comic Sans MS" pitchFamily="66" charset="0"/>
              </a:rPr>
              <a:t> was in for a big surprise. . . </a:t>
            </a:r>
          </a:p>
          <a:p>
            <a:endParaRPr lang="en-GB" sz="3200" dirty="0">
              <a:latin typeface="Comic Sans MS" pitchFamily="66" charset="0"/>
            </a:endParaRPr>
          </a:p>
        </p:txBody>
      </p:sp>
    </p:spTree>
    <p:extLst>
      <p:ext uri="{BB962C8B-B14F-4D97-AF65-F5344CB8AC3E}">
        <p14:creationId xmlns:p14="http://schemas.microsoft.com/office/powerpoint/2010/main" val="24052693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702241"/>
            <a:ext cx="10058400" cy="661664"/>
          </a:xfrm>
        </p:spPr>
        <p:txBody>
          <a:bodyPr>
            <a:normAutofit fontScale="90000"/>
          </a:bodyPr>
          <a:lstStyle/>
          <a:p>
            <a:r>
              <a:rPr lang="en-GB" dirty="0">
                <a:latin typeface="Comic Sans MS" panose="030F0702030302020204" pitchFamily="66" charset="0"/>
              </a:rPr>
              <a:t>Your Task </a:t>
            </a:r>
          </a:p>
        </p:txBody>
      </p:sp>
      <p:sp>
        <p:nvSpPr>
          <p:cNvPr id="3" name="TextBox 2"/>
          <p:cNvSpPr txBox="1"/>
          <p:nvPr/>
        </p:nvSpPr>
        <p:spPr>
          <a:xfrm>
            <a:off x="1210105" y="1944544"/>
            <a:ext cx="10191673" cy="2400657"/>
          </a:xfrm>
          <a:prstGeom prst="rect">
            <a:avLst/>
          </a:prstGeom>
          <a:noFill/>
        </p:spPr>
        <p:txBody>
          <a:bodyPr wrap="square" rtlCol="0">
            <a:spAutoFit/>
          </a:bodyPr>
          <a:lstStyle/>
          <a:p>
            <a:r>
              <a:rPr lang="en-GB" sz="2500" dirty="0">
                <a:latin typeface="Comic Sans MS" panose="030F0702030302020204" pitchFamily="66" charset="0"/>
              </a:rPr>
              <a:t>Write a diary entry. You should imagine that you are Arthur and talk about how it felt to take the sword out of the stone and what happened afterwards. How would Arthur have felt when he found out that he is the true King of England?</a:t>
            </a:r>
          </a:p>
          <a:p>
            <a:endParaRPr lang="en-GB" sz="2500" dirty="0">
              <a:latin typeface="Comic Sans MS" panose="030F0702030302020204" pitchFamily="66" charset="0"/>
            </a:endParaRPr>
          </a:p>
          <a:p>
            <a:r>
              <a:rPr lang="en-GB" sz="2500" dirty="0">
                <a:latin typeface="Comic Sans MS" panose="030F0702030302020204" pitchFamily="66" charset="0"/>
              </a:rPr>
              <a:t>You can choose to either write or type your diary entry. </a:t>
            </a:r>
          </a:p>
        </p:txBody>
      </p:sp>
    </p:spTree>
    <p:extLst>
      <p:ext uri="{BB962C8B-B14F-4D97-AF65-F5344CB8AC3E}">
        <p14:creationId xmlns:p14="http://schemas.microsoft.com/office/powerpoint/2010/main" val="4229608915"/>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503</TotalTime>
  <Words>914</Words>
  <Application>Microsoft Office PowerPoint</Application>
  <PresentationFormat>Widescreen</PresentationFormat>
  <Paragraphs>61</Paragraphs>
  <Slides>10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Calibri</vt:lpstr>
      <vt:lpstr>Calibri Light</vt:lpstr>
      <vt:lpstr>Comic Sans MS</vt:lpstr>
      <vt:lpstr>Twinkl</vt:lpstr>
      <vt:lpstr>Twinkl SemiBold</vt:lpstr>
      <vt:lpstr>Retrospect</vt:lpstr>
      <vt:lpstr>PowerPoint Presentation</vt:lpstr>
      <vt:lpstr>Writing a Diary Entry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Your Task </vt:lpstr>
    </vt:vector>
  </TitlesOfParts>
  <Company>Warwickshire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 Geals BTP</dc:creator>
  <cp:lastModifiedBy>C Coles BTP</cp:lastModifiedBy>
  <cp:revision>47</cp:revision>
  <dcterms:created xsi:type="dcterms:W3CDTF">2021-01-14T15:08:36Z</dcterms:created>
  <dcterms:modified xsi:type="dcterms:W3CDTF">2021-02-28T14:08:01Z</dcterms:modified>
</cp:coreProperties>
</file>