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304" r:id="rId4"/>
    <p:sldId id="259" r:id="rId5"/>
    <p:sldId id="263" r:id="rId6"/>
    <p:sldId id="262" r:id="rId7"/>
    <p:sldId id="261" r:id="rId8"/>
    <p:sldId id="303" r:id="rId9"/>
    <p:sldId id="258" r:id="rId10"/>
    <p:sldId id="265" r:id="rId11"/>
    <p:sldId id="267" r:id="rId12"/>
    <p:sldId id="268" r:id="rId13"/>
    <p:sldId id="269" r:id="rId14"/>
    <p:sldId id="305" r:id="rId15"/>
    <p:sldId id="276" r:id="rId16"/>
    <p:sldId id="278" r:id="rId17"/>
    <p:sldId id="279" r:id="rId18"/>
    <p:sldId id="273" r:id="rId19"/>
    <p:sldId id="274" r:id="rId20"/>
    <p:sldId id="306" r:id="rId21"/>
    <p:sldId id="307" r:id="rId22"/>
    <p:sldId id="266" r:id="rId23"/>
    <p:sldId id="271" r:id="rId24"/>
    <p:sldId id="280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59" autoAdjust="0"/>
    <p:restoredTop sz="94660"/>
  </p:normalViewPr>
  <p:slideViewPr>
    <p:cSldViewPr snapToGrid="0">
      <p:cViewPr varScale="1">
        <p:scale>
          <a:sx n="72" d="100"/>
          <a:sy n="72" d="100"/>
        </p:scale>
        <p:origin x="6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8F599-4DFB-4E6B-A481-E6C01ECA2E0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3E93F6C-F9B4-4C56-9EC4-FEFF7B9A12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3A7BDB-73F3-4665-B2FE-E67E01A36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5893D1-CAE2-4159-9E21-3B9D2981B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FC441D-325E-4BAB-9C56-2B0428923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4662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C7227-B2B1-4A29-BC8D-3ED09EF19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E1F1F-8766-4633-8809-16078D26D5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EBA628-0075-405C-A6B8-266D37071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C696E-76FF-4280-9895-C3CE1C1C4D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1C54CD-C2CD-4EBB-9881-0A9D7173E9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815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84E798-A300-458D-9F26-0C2208522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E38F85-F2DC-459D-9EE8-82E5A6A00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0939A6-7826-45B3-9EA3-D8D62B5E7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8A0CD-EDD7-4B11-8A46-5448B366FE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3B536C-31FF-4967-953B-3E29B4AF16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91114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8FFD5-B829-4198-B363-155AD0B809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71AB61-718F-4236-B664-70CB627CA73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C746B7B-8326-4399-ADBD-911530F4376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6FE738-198F-48ED-92CE-784FAA1F2A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A27742-8E50-4724-BABA-30C51FF20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8ACE58-BCA5-4C0F-9AB0-0A03371B9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72575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C6A396-2C11-4C40-AD19-937D5D0FB9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4BF5C2-5FD8-4182-A991-A4D286EE26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3E0E40-5DEC-4C66-B198-634D49138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ECF9B0-AABA-4AA6-B07A-083B05F166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35A16B-C0E4-41FA-97DF-519FD30E23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D701DDC-1504-4B13-8FD0-5F93F3EC87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556811-003B-4AC5-9CC4-9DFD97E977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7996983-EA86-4BE3-9DF0-4C0566B1D5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90385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150A98-4855-4B8E-9112-384ACCF10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16ED8C-2224-4E0F-A538-321B047E5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C50800-8395-4280-BBBF-E66EC4268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F7D98CE-0E61-4887-83E7-905E3B2ED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1836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3DB45B-75DD-4B83-849D-3BCF10E80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65818D2-3E51-411D-A3EF-4315885B95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36F4AF-09F2-4641-A096-EE29C510C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53493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F3B89-27C5-4319-A85E-7DAA919A5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A8BA63-4DC9-4D07-9985-39CE8D5FB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8DCED4F-04DE-4CB1-A65B-CC7E38893D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0AF546-61C4-4A32-8E0F-4D49B965E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D41F53-D8BB-42E0-9E31-23BF9F15F0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8714D8-374A-4D9A-95FE-57DAA1733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78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CD22FE-49FB-46F8-864C-7E207244D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7275AA2-D004-4782-8D1C-3F9C6DE9F6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9D9B46-0060-4A39-A739-C17C946AF7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55FFDC-AF71-4A59-8D8B-53D1977813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5E0618-07FD-4830-82B4-5AB4685A5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C17FF5-BE5E-46B4-8985-9BEB5CB71A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06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6D87B-5BFE-4DC2-BFD4-AB06B061F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DED758-9BB0-41E9-A5B1-9CD9B4A81E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F5CDDF-3354-4CB8-9321-45F66AA9B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4D5061-C00F-4850-8350-DBC50CD2E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B7E5D7-C161-4657-A902-AC57C647DF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8191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D4A5984-8187-4577-AA59-BF5EF32EFBC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87DB75E-09DF-4BAA-8B15-98273849299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15A19C-18BE-4270-A8C8-0C1D6187A8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D97A2A-FEEA-4913-B71F-E689918ED7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32C4F9-8A69-4FAF-9136-980F0DD21D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03BC20-FF0D-4E1A-8865-59AA7CFAB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8891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10AD7A-C1C7-4BC3-9687-78D157B911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DF6B02-1A40-413F-88D3-3AA34FB0D3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117F05-EF76-4C97-A544-1443D447BD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D97A2A-FEEA-4913-B71F-E689918ED72F}" type="datetimeFigureOut">
              <a:rPr lang="en-GB" smtClean="0"/>
              <a:t>16/05/2021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51851-493F-4BFB-A3AC-9BC91697D1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6D6D6C-E19A-47C5-848D-4B53F8F7EF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0CB01-61A7-4CBC-AB61-F106BC955AA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7090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748F5C-D413-4BA7-82DF-9048741CC5E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52519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Monday 17th May 2021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3048000"/>
            <a:ext cx="11985763" cy="3829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374502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931567" y="3386829"/>
            <a:ext cx="49327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people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3397948" y="1973698"/>
            <a:ext cx="404149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about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72570" y="3291409"/>
            <a:ext cx="32993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that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965240" y="1272209"/>
            <a:ext cx="372249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went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them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534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C7F3BE-CF98-4BE5-AC89-B25107C8E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5606" y="1022717"/>
            <a:ext cx="3982589" cy="346673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803987" y="4107022"/>
            <a:ext cx="208582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ow</a:t>
            </a:r>
          </a:p>
        </p:txBody>
      </p:sp>
    </p:spTree>
    <p:extLst>
      <p:ext uri="{BB962C8B-B14F-4D97-AF65-F5344CB8AC3E}">
        <p14:creationId xmlns:p14="http://schemas.microsoft.com/office/powerpoint/2010/main" val="246335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0">
        <p:cut/>
      </p:transition>
    </mc:Choice>
    <mc:Fallback>
      <p:transition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366" y="5087056"/>
            <a:ext cx="11985763" cy="1814077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19270"/>
            <a:ext cx="9144000" cy="1575146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ow </a:t>
            </a:r>
            <a:r>
              <a:rPr lang="en-GB" sz="9600" b="1" u="sng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26EB9EA-00C4-4781-8DE1-02053B982BCE}"/>
              </a:ext>
            </a:extLst>
          </p:cNvPr>
          <p:cNvSpPr/>
          <p:nvPr/>
        </p:nvSpPr>
        <p:spPr>
          <a:xfrm>
            <a:off x="0" y="1462504"/>
            <a:ext cx="502894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powder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EE26E96-166C-4F7D-80F6-0BBFF9D6F07B}"/>
              </a:ext>
            </a:extLst>
          </p:cNvPr>
          <p:cNvSpPr/>
          <p:nvPr/>
        </p:nvSpPr>
        <p:spPr>
          <a:xfrm>
            <a:off x="389531" y="3729156"/>
            <a:ext cx="424988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crown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6887713-FA93-4AED-95A7-3C95AFAF5B0A}"/>
              </a:ext>
            </a:extLst>
          </p:cNvPr>
          <p:cNvSpPr/>
          <p:nvPr/>
        </p:nvSpPr>
        <p:spPr>
          <a:xfrm>
            <a:off x="6870904" y="1192887"/>
            <a:ext cx="417293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frown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7FD00AFB-880F-4455-97A4-CEA50687BF33}"/>
              </a:ext>
            </a:extLst>
          </p:cNvPr>
          <p:cNvSpPr/>
          <p:nvPr/>
        </p:nvSpPr>
        <p:spPr>
          <a:xfrm>
            <a:off x="7102489" y="2972225"/>
            <a:ext cx="49744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shower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DEEE95-8AF0-4D68-9646-899A06BBF84B}"/>
              </a:ext>
            </a:extLst>
          </p:cNvPr>
          <p:cNvSpPr/>
          <p:nvPr/>
        </p:nvSpPr>
        <p:spPr>
          <a:xfrm>
            <a:off x="5705957" y="4249679"/>
            <a:ext cx="350128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town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A46D350-1025-47FB-82F5-473F837285C0}"/>
              </a:ext>
            </a:extLst>
          </p:cNvPr>
          <p:cNvSpPr/>
          <p:nvPr/>
        </p:nvSpPr>
        <p:spPr>
          <a:xfrm>
            <a:off x="3108336" y="2542688"/>
            <a:ext cx="376256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gown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224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823791"/>
            <a:ext cx="11985763" cy="224624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2889" y="0"/>
            <a:ext cx="10346222" cy="1397276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80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4DB2BF0-3C16-4496-BA0B-5BD3CF777D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351" y="1223548"/>
            <a:ext cx="4676775" cy="21050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3F6EE39-CB2E-49A5-A89D-B7C9C74F40F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062" y="1185448"/>
            <a:ext cx="4667250" cy="21431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9A417AF-5E98-49FA-9D9F-A7705E51957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9469" y="3429000"/>
            <a:ext cx="4667250" cy="2124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8754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5102087"/>
            <a:ext cx="11985763" cy="180112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"/>
            <a:ext cx="9144000" cy="12192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6" name="Title 4">
            <a:extLst>
              <a:ext uri="{FF2B5EF4-FFF2-40B4-BE49-F238E27FC236}">
                <a16:creationId xmlns:a16="http://schemas.microsoft.com/office/drawing/2014/main" id="{C1DA2B80-F262-4364-BF80-CC6FBDF4C295}"/>
              </a:ext>
            </a:extLst>
          </p:cNvPr>
          <p:cNvSpPr txBox="1">
            <a:spLocks/>
          </p:cNvSpPr>
          <p:nvPr/>
        </p:nvSpPr>
        <p:spPr>
          <a:xfrm>
            <a:off x="356565" y="1066801"/>
            <a:ext cx="11478868" cy="418768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small child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who was </a:t>
            </a:r>
            <a:r>
              <a:rPr lang="en-GB" sz="4000" b="1" dirty="0">
                <a:latin typeface="Twinkl Precursive" panose="02000000000000000000" pitchFamily="2" charset="0"/>
              </a:rPr>
              <a:t>fr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4000" b="1" dirty="0">
                <a:latin typeface="Twinkl Precursive" panose="02000000000000000000" pitchFamily="2" charset="0"/>
              </a:rPr>
              <a:t>ni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4000" b="1" dirty="0">
                <a:latin typeface="Twinkl Precursive" panose="02000000000000000000" pitchFamily="2" charset="0"/>
              </a:rPr>
              <a:t> told me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about their </a:t>
            </a:r>
            <a:r>
              <a:rPr lang="en-GB" sz="4000" b="1" dirty="0">
                <a:latin typeface="Twinkl Precursive" panose="02000000000000000000" pitchFamily="2" charset="0"/>
              </a:rPr>
              <a:t>d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ay</a:t>
            </a:r>
            <a:r>
              <a:rPr lang="en-GB" sz="40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000" b="1" dirty="0">
                <a:latin typeface="Twinkl Precursive" panose="02000000000000000000" pitchFamily="2" charset="0"/>
              </a:rPr>
              <a:t> busy t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4000" b="1" dirty="0">
                <a:latin typeface="Twinkl Precursive" panose="02000000000000000000" pitchFamily="2" charset="0"/>
              </a:rPr>
              <a:t>n had a h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u</a:t>
            </a:r>
            <a:r>
              <a:rPr lang="en-GB" sz="4000" b="1" dirty="0">
                <a:latin typeface="Twinkl Precursive" panose="02000000000000000000" pitchFamily="2" charset="0"/>
              </a:rPr>
              <a:t>g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4000" b="1" dirty="0">
                <a:latin typeface="Twinkl Precursive" panose="02000000000000000000" pitchFamily="2" charset="0"/>
              </a:rPr>
              <a:t> 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sh</a:t>
            </a:r>
            <a:r>
              <a:rPr lang="en-GB" sz="4000" b="1" dirty="0">
                <a:latin typeface="Twinkl Precursive" panose="02000000000000000000" pitchFamily="2" charset="0"/>
              </a:rPr>
              <a:t>op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which</a:t>
            </a:r>
            <a:r>
              <a:rPr lang="en-GB" sz="4000" b="1" dirty="0">
                <a:latin typeface="Twinkl Precursive" panose="02000000000000000000" pitchFamily="2" charset="0"/>
              </a:rPr>
              <a:t> sold sh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4000" b="1" dirty="0">
                <a:latin typeface="Twinkl Precursive" panose="02000000000000000000" pitchFamily="2" charset="0"/>
              </a:rPr>
              <a:t>s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4000" b="1" dirty="0">
                <a:latin typeface="Twinkl Precursive" panose="02000000000000000000" pitchFamily="2" charset="0"/>
              </a:rPr>
              <a:t> lots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 people</a:t>
            </a:r>
            <a:r>
              <a:rPr lang="en-GB" sz="4000" b="1" dirty="0">
                <a:latin typeface="Twinkl Precursive" panose="02000000000000000000" pitchFamily="2" charset="0"/>
              </a:rPr>
              <a:t>. </a:t>
            </a:r>
          </a:p>
          <a:p>
            <a:endParaRPr lang="en-GB" sz="4000" b="1" dirty="0">
              <a:latin typeface="Twinkl Precursive" panose="02000000000000000000" pitchFamily="2" charset="0"/>
            </a:endParaRPr>
          </a:p>
          <a:p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There</a:t>
            </a:r>
            <a:r>
              <a:rPr lang="en-GB" sz="4000" b="1" dirty="0">
                <a:latin typeface="Twinkl Precursive" panose="02000000000000000000" pitchFamily="2" charset="0"/>
              </a:rPr>
              <a:t> is a beautiful Qu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ee</a:t>
            </a:r>
            <a:r>
              <a:rPr lang="en-GB" sz="4000" b="1" dirty="0">
                <a:latin typeface="Twinkl Precursive" panose="02000000000000000000" pitchFamily="2" charset="0"/>
              </a:rPr>
              <a:t>n </a:t>
            </a:r>
            <a:r>
              <a:rPr lang="en-GB" sz="40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who</a:t>
            </a:r>
            <a:r>
              <a:rPr lang="en-GB" sz="4000" b="1" dirty="0">
                <a:latin typeface="Twinkl Precursive" panose="02000000000000000000" pitchFamily="2" charset="0"/>
              </a:rPr>
              <a:t> wears lovely blue g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4000" b="1" dirty="0">
                <a:latin typeface="Twinkl Precursive" panose="02000000000000000000" pitchFamily="2" charset="0"/>
              </a:rPr>
              <a:t>ns and </a:t>
            </a:r>
            <a:r>
              <a:rPr lang="en-GB" sz="40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sh</a:t>
            </a:r>
            <a:r>
              <a:rPr lang="en-GB" sz="4000" b="1" dirty="0">
                <a:latin typeface="Twinkl Precursive" panose="02000000000000000000" pitchFamily="2" charset="0"/>
              </a:rPr>
              <a:t>iny cr</a:t>
            </a:r>
            <a:r>
              <a:rPr lang="en-GB" sz="4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4000" b="1" dirty="0">
                <a:latin typeface="Twinkl Precursive" panose="02000000000000000000" pitchFamily="2" charset="0"/>
              </a:rPr>
              <a:t>ns.</a:t>
            </a:r>
          </a:p>
        </p:txBody>
      </p:sp>
    </p:spTree>
    <p:extLst>
      <p:ext uri="{BB962C8B-B14F-4D97-AF65-F5344CB8AC3E}">
        <p14:creationId xmlns:p14="http://schemas.microsoft.com/office/powerpoint/2010/main" val="2804378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Tuesday 18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 </a:t>
            </a:r>
            <a:r>
              <a:rPr lang="en-GB" sz="7200" b="1" dirty="0">
                <a:latin typeface="Twinkl Precursive" panose="02000000000000000000" pitchFamily="2" charset="0"/>
              </a:rPr>
              <a:t> May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4049498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931567" y="3386829"/>
            <a:ext cx="49327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people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3397948" y="1973698"/>
            <a:ext cx="404149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about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72570" y="3291409"/>
            <a:ext cx="32993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that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965240" y="1272209"/>
            <a:ext cx="372249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went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them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6575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1C7F3BE-CF98-4BE5-AC89-B25107C8E2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5606" y="1022717"/>
            <a:ext cx="3982589" cy="346673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262" y="-1100241"/>
            <a:ext cx="11256894" cy="2387600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720CB6E-45FE-4A39-8738-30236AF428D8}"/>
              </a:ext>
            </a:extLst>
          </p:cNvPr>
          <p:cNvSpPr/>
          <p:nvPr/>
        </p:nvSpPr>
        <p:spPr>
          <a:xfrm>
            <a:off x="4803987" y="4107022"/>
            <a:ext cx="208582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ow</a:t>
            </a:r>
          </a:p>
        </p:txBody>
      </p:sp>
    </p:spTree>
    <p:extLst>
      <p:ext uri="{BB962C8B-B14F-4D97-AF65-F5344CB8AC3E}">
        <p14:creationId xmlns:p14="http://schemas.microsoft.com/office/powerpoint/2010/main" val="1723521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507455"/>
            <a:ext cx="11985763" cy="2274306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106017"/>
            <a:ext cx="9144000" cy="1510748"/>
          </a:xfrm>
        </p:spPr>
        <p:txBody>
          <a:bodyPr>
            <a:normAutofit/>
          </a:bodyPr>
          <a:lstStyle/>
          <a:p>
            <a:r>
              <a:rPr lang="en-GB" sz="96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9600" b="1" u="sng" dirty="0">
                <a:latin typeface="Twinkl Precursive" panose="02000000000000000000" pitchFamily="2" charset="0"/>
              </a:rPr>
              <a:t> words</a:t>
            </a:r>
            <a:endParaRPr lang="en-GB" sz="9600" u="sng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5AE18BE-1B34-46EE-B0E1-4A8909F32A08}"/>
              </a:ext>
            </a:extLst>
          </p:cNvPr>
          <p:cNvSpPr/>
          <p:nvPr/>
        </p:nvSpPr>
        <p:spPr>
          <a:xfrm>
            <a:off x="164029" y="1323212"/>
            <a:ext cx="418896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clown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9A13357-6344-4512-BC54-5558A32EFD86}"/>
              </a:ext>
            </a:extLst>
          </p:cNvPr>
          <p:cNvSpPr/>
          <p:nvPr/>
        </p:nvSpPr>
        <p:spPr>
          <a:xfrm>
            <a:off x="5645906" y="2318264"/>
            <a:ext cx="4549643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flower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9BB2CC6-706F-46C5-8BF4-1A6AE87C5A13}"/>
              </a:ext>
            </a:extLst>
          </p:cNvPr>
          <p:cNvSpPr/>
          <p:nvPr/>
        </p:nvSpPr>
        <p:spPr>
          <a:xfrm>
            <a:off x="7366553" y="1034985"/>
            <a:ext cx="377218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down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60AFBF9-3877-48DD-8FA3-163DBB7F54E5}"/>
              </a:ext>
            </a:extLst>
          </p:cNvPr>
          <p:cNvSpPr/>
          <p:nvPr/>
        </p:nvSpPr>
        <p:spPr>
          <a:xfrm>
            <a:off x="3323459" y="3888293"/>
            <a:ext cx="400782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allow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CAD9CC-A25B-4221-B138-5EBBA80CAE13}"/>
              </a:ext>
            </a:extLst>
          </p:cNvPr>
          <p:cNvSpPr/>
          <p:nvPr/>
        </p:nvSpPr>
        <p:spPr>
          <a:xfrm>
            <a:off x="675716" y="2731900"/>
            <a:ext cx="434766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brown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8A9D73B-913E-445C-951B-1C7D71ACF307}"/>
              </a:ext>
            </a:extLst>
          </p:cNvPr>
          <p:cNvSpPr/>
          <p:nvPr/>
        </p:nvSpPr>
        <p:spPr>
          <a:xfrm>
            <a:off x="7968587" y="3469363"/>
            <a:ext cx="418736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power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5463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9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833256"/>
            <a:ext cx="11985763" cy="2141884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29478" y="0"/>
            <a:ext cx="10933044" cy="1510748"/>
          </a:xfrm>
        </p:spPr>
        <p:txBody>
          <a:bodyPr>
            <a:normAutofit fontScale="90000"/>
          </a:bodyPr>
          <a:lstStyle/>
          <a:p>
            <a:r>
              <a:rPr lang="en-GB" sz="88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8800" b="1" dirty="0">
                <a:latin typeface="Twinkl Precursive" panose="02000000000000000000" pitchFamily="2" charset="0"/>
              </a:rPr>
              <a:t> alien words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03BBA65-A685-4B79-B07F-3B8C969656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804" y="1367251"/>
            <a:ext cx="4676775" cy="21621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0933ADA-7476-4093-9A06-CADD4093E1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9598" y="1285875"/>
            <a:ext cx="4657725" cy="21431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671C1A7-9A68-48D0-BCF8-4E6402E327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6661" y="3502447"/>
            <a:ext cx="4638675" cy="2085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324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2292" y="4629426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172" y="-331306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-102291" y="1627653"/>
            <a:ext cx="12191999" cy="36026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4300" b="1" dirty="0">
              <a:latin typeface="Twinkl Precursive" panose="02000000000000000000" pitchFamily="2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22C9B81-FF89-4254-A7BE-E30A2AF21A3F}"/>
              </a:ext>
            </a:extLst>
          </p:cNvPr>
          <p:cNvSpPr txBox="1"/>
          <p:nvPr/>
        </p:nvSpPr>
        <p:spPr>
          <a:xfrm>
            <a:off x="233775" y="1031805"/>
            <a:ext cx="11722793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Twinkl Precursive" panose="02000000000000000000" pitchFamily="2" charset="0"/>
              </a:rPr>
              <a:t>A lot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people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 sc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are</a:t>
            </a:r>
            <a:r>
              <a:rPr lang="en-GB" sz="3200" b="1" dirty="0">
                <a:latin typeface="Twinkl Precursive" panose="02000000000000000000" pitchFamily="2" charset="0"/>
              </a:rPr>
              <a:t>d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</a:t>
            </a:r>
            <a:r>
              <a:rPr lang="en-GB" sz="3200" b="1" dirty="0">
                <a:latin typeface="Twinkl Precursive" panose="02000000000000000000" pitchFamily="2" charset="0"/>
              </a:rPr>
              <a:t> cl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3200" b="1" dirty="0">
                <a:latin typeface="Twinkl Precursive" panose="02000000000000000000" pitchFamily="2" charset="0"/>
              </a:rPr>
              <a:t>ns, but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 I </a:t>
            </a:r>
            <a:r>
              <a:rPr lang="en-GB" sz="3200" b="1" dirty="0">
                <a:latin typeface="Twinkl Precursive" panose="02000000000000000000" pitchFamily="2" charset="0"/>
              </a:rPr>
              <a:t>thi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nk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that they are </a:t>
            </a:r>
            <a:r>
              <a:rPr lang="en-GB" sz="3200" b="1" dirty="0">
                <a:latin typeface="Twinkl Precursive" panose="02000000000000000000" pitchFamily="2" charset="0"/>
              </a:rPr>
              <a:t>funny.</a:t>
            </a:r>
          </a:p>
          <a:p>
            <a:pPr algn="ctr"/>
            <a:endParaRPr lang="en-GB" sz="2800" b="1" dirty="0">
              <a:solidFill>
                <a:srgbClr val="92D050"/>
              </a:solidFill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latin typeface="Twinkl Precursive" panose="02000000000000000000" pitchFamily="2" charset="0"/>
              </a:rPr>
              <a:t>In Rapunzel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wit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ch</a:t>
            </a:r>
            <a:r>
              <a:rPr lang="en-GB" sz="3200" b="1" dirty="0">
                <a:latin typeface="Twinkl Precursive" panose="02000000000000000000" pitchFamily="2" charset="0"/>
              </a:rPr>
              <a:t> wanted the fl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because</a:t>
            </a:r>
            <a:r>
              <a:rPr lang="en-GB" sz="3200" b="1" dirty="0">
                <a:latin typeface="Twinkl Precursive" panose="02000000000000000000" pitchFamily="2" charset="0"/>
              </a:rPr>
              <a:t> it g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</a:t>
            </a:r>
            <a:r>
              <a:rPr lang="en-GB" sz="3200" b="1" dirty="0">
                <a:latin typeface="Twinkl Precursive" panose="02000000000000000000" pitchFamily="2" charset="0"/>
              </a:rPr>
              <a:t>v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here</a:t>
            </a:r>
            <a:r>
              <a:rPr lang="en-GB" sz="3200" b="1" dirty="0">
                <a:latin typeface="Twinkl Precursive" panose="02000000000000000000" pitchFamily="2" charset="0"/>
              </a:rPr>
              <a:t> p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3200" b="1" dirty="0">
                <a:latin typeface="Twinkl Precursive" panose="02000000000000000000" pitchFamily="2" charset="0"/>
              </a:rPr>
              <a:t>s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3200" b="1" dirty="0">
                <a:latin typeface="Twinkl Precursive" panose="02000000000000000000" pitchFamily="2" charset="0"/>
              </a:rPr>
              <a:t> st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ay</a:t>
            </a:r>
            <a:r>
              <a:rPr lang="en-GB" sz="3200" b="1" dirty="0">
                <a:latin typeface="Twinkl Precursive" panose="02000000000000000000" pitchFamily="2" charset="0"/>
              </a:rPr>
              <a:t> young.</a:t>
            </a:r>
          </a:p>
          <a:p>
            <a:pPr algn="ctr"/>
            <a:endParaRPr lang="en-GB" sz="3200" b="1" dirty="0">
              <a:latin typeface="Twinkl Precursive" panose="02000000000000000000" pitchFamily="2" charset="0"/>
            </a:endParaRPr>
          </a:p>
          <a:p>
            <a:pPr algn="ctr"/>
            <a:r>
              <a:rPr lang="en-GB" sz="3200" b="1" dirty="0">
                <a:latin typeface="Twinkl Precursive" panose="02000000000000000000" pitchFamily="2" charset="0"/>
              </a:rPr>
              <a:t>I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have</a:t>
            </a:r>
            <a:r>
              <a:rPr lang="en-GB" sz="3200" b="1" dirty="0">
                <a:latin typeface="Twinkl Precursive" panose="02000000000000000000" pitchFamily="2" charset="0"/>
              </a:rPr>
              <a:t> alw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ay</a:t>
            </a:r>
            <a:r>
              <a:rPr lang="en-GB" sz="3200" b="1" dirty="0">
                <a:latin typeface="Twinkl Precursive" panose="02000000000000000000" pitchFamily="2" charset="0"/>
              </a:rPr>
              <a:t>s had d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ar</a:t>
            </a:r>
            <a:r>
              <a:rPr lang="en-GB" sz="3200" b="1" dirty="0">
                <a:latin typeface="Twinkl Precursive" panose="02000000000000000000" pitchFamily="2" charset="0"/>
              </a:rPr>
              <a:t>k br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3200" b="1" dirty="0">
                <a:latin typeface="Twinkl Precursive" panose="02000000000000000000" pitchFamily="2" charset="0"/>
              </a:rPr>
              <a:t>n h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air</a:t>
            </a:r>
            <a:r>
              <a:rPr lang="en-GB" sz="3200" b="1" dirty="0">
                <a:latin typeface="Twinkl Precursive" panose="02000000000000000000" pitchFamily="2" charset="0"/>
              </a:rPr>
              <a:t> and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was</a:t>
            </a:r>
            <a:r>
              <a:rPr lang="en-GB" sz="3200" b="1" dirty="0">
                <a:latin typeface="Twinkl Precursive" panose="02000000000000000000" pitchFamily="2" charset="0"/>
              </a:rPr>
              <a:t> not all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ow</a:t>
            </a:r>
            <a:r>
              <a:rPr lang="en-GB" sz="3200" b="1" dirty="0">
                <a:latin typeface="Twinkl Precursive" panose="02000000000000000000" pitchFamily="2" charset="0"/>
              </a:rPr>
              <a:t>ed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3200" b="1" dirty="0">
                <a:latin typeface="Twinkl Precursive" panose="02000000000000000000" pitchFamily="2" charset="0"/>
              </a:rPr>
              <a:t> change it.</a:t>
            </a:r>
          </a:p>
        </p:txBody>
      </p:sp>
    </p:spTree>
    <p:extLst>
      <p:ext uri="{BB962C8B-B14F-4D97-AF65-F5344CB8AC3E}">
        <p14:creationId xmlns:p14="http://schemas.microsoft.com/office/powerpoint/2010/main" val="2584693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Wednesday 19</a:t>
            </a:r>
            <a:r>
              <a:rPr lang="en-GB" sz="7200" b="1" baseline="30000" dirty="0">
                <a:latin typeface="Twinkl Precursive" panose="02000000000000000000" pitchFamily="2" charset="0"/>
              </a:rPr>
              <a:t>th</a:t>
            </a:r>
            <a:r>
              <a:rPr lang="en-GB" sz="7200" b="1" dirty="0">
                <a:latin typeface="Twinkl Precursive" panose="02000000000000000000" pitchFamily="2" charset="0"/>
              </a:rPr>
              <a:t>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May 2021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85377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ractur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931567" y="3386829"/>
            <a:ext cx="49327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people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3397948" y="1973698"/>
            <a:ext cx="404149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about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72570" y="3291409"/>
            <a:ext cx="32993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that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965240" y="1272209"/>
            <a:ext cx="372249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went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them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604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E2B12EF-4B51-43BB-835F-A74DCA0563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2041" y="1043382"/>
            <a:ext cx="3707917" cy="373558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E73BC11-736A-4774-90D7-D5B96EE28B71}"/>
              </a:ext>
            </a:extLst>
          </p:cNvPr>
          <p:cNvSpPr/>
          <p:nvPr/>
        </p:nvSpPr>
        <p:spPr>
          <a:xfrm>
            <a:off x="4984161" y="4359811"/>
            <a:ext cx="156645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ai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9551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crush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8" y="4235116"/>
            <a:ext cx="11985763" cy="2727718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ai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104644" y="3404807"/>
            <a:ext cx="397737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chain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168322" y="1218605"/>
            <a:ext cx="299954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tail 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2813642" y="2299578"/>
            <a:ext cx="573105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rainbow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8252637" y="3404807"/>
            <a:ext cx="357822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train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7550161" y="1153466"/>
            <a:ext cx="399981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daisy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0767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ai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C7CACE5-5DC9-4447-9FAF-9A1DEA34B6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557" y="1144036"/>
            <a:ext cx="4667250" cy="21050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598FAF1-D37D-4AE8-8172-83FF8CBD2AD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21193" y="1134511"/>
            <a:ext cx="4667250" cy="21145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FF0646-2683-438A-8E29-E602723E4F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78306" y="3301166"/>
            <a:ext cx="4629150" cy="2105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7301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47040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261282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ai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1" y="993913"/>
            <a:ext cx="12191999" cy="376361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300" b="1" dirty="0">
                <a:latin typeface="Twinkl Precursive" panose="02000000000000000000" pitchFamily="2" charset="0"/>
              </a:rPr>
              <a:t>D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ai</a:t>
            </a:r>
            <a:r>
              <a:rPr lang="en-GB" sz="4300" b="1" dirty="0">
                <a:latin typeface="Twinkl Precursive" panose="02000000000000000000" pitchFamily="2" charset="0"/>
              </a:rPr>
              <a:t>sy is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4300" b="1" dirty="0">
                <a:latin typeface="Twinkl Precursive" panose="02000000000000000000" pitchFamily="2" charset="0"/>
              </a:rPr>
              <a:t> n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</a:t>
            </a:r>
            <a:r>
              <a:rPr lang="en-GB" sz="4300" b="1" dirty="0">
                <a:latin typeface="Twinkl Precursive" panose="02000000000000000000" pitchFamily="2" charset="0"/>
              </a:rPr>
              <a:t>m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4300" b="1" dirty="0">
                <a:latin typeface="Twinkl Precursive" panose="02000000000000000000" pitchFamily="2" charset="0"/>
              </a:rPr>
              <a:t>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</a:t>
            </a:r>
            <a:r>
              <a:rPr lang="en-GB" sz="4300" b="1" dirty="0">
                <a:latin typeface="Twinkl Precursive" panose="02000000000000000000" pitchFamily="2" charset="0"/>
              </a:rPr>
              <a:t> a fl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ower</a:t>
            </a:r>
            <a:r>
              <a:rPr lang="en-GB" sz="4300" b="1" dirty="0">
                <a:latin typeface="Twinkl Precursive" panose="02000000000000000000" pitchFamily="2" charset="0"/>
              </a:rPr>
              <a:t> and can be a p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4300" b="1" dirty="0">
                <a:latin typeface="Twinkl Precursive" panose="02000000000000000000" pitchFamily="2" charset="0"/>
              </a:rPr>
              <a:t>son’s n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</a:t>
            </a:r>
            <a:r>
              <a:rPr lang="en-GB" sz="4300" b="1" dirty="0">
                <a:latin typeface="Twinkl Precursive" panose="02000000000000000000" pitchFamily="2" charset="0"/>
              </a:rPr>
              <a:t>m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43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4300" b="1" dirty="0">
              <a:latin typeface="Twinkl Precursive" panose="02000000000000000000" pitchFamily="2" charset="0"/>
            </a:endParaRPr>
          </a:p>
          <a:p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300" b="1" dirty="0">
                <a:latin typeface="Twinkl Precursive" panose="02000000000000000000" pitchFamily="2" charset="0"/>
              </a:rPr>
              <a:t>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went</a:t>
            </a:r>
            <a:r>
              <a:rPr lang="en-GB" sz="4300" b="1" dirty="0">
                <a:latin typeface="Twinkl Precursive" panose="02000000000000000000" pitchFamily="2" charset="0"/>
              </a:rPr>
              <a:t> 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ou</a:t>
            </a:r>
            <a:r>
              <a:rPr lang="en-GB" sz="4300" b="1" dirty="0">
                <a:latin typeface="Twinkl Precursive" panose="02000000000000000000" pitchFamily="2" charset="0"/>
              </a:rPr>
              <a:t>ts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i</a:t>
            </a:r>
            <a:r>
              <a:rPr lang="en-GB" sz="4300" b="1" dirty="0">
                <a:latin typeface="Twinkl Precursive" panose="02000000000000000000" pitchFamily="2" charset="0"/>
              </a:rPr>
              <a:t>d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</a:t>
            </a:r>
            <a:r>
              <a:rPr lang="en-GB" sz="4300" b="1" dirty="0">
                <a:latin typeface="Twinkl Precursive" panose="02000000000000000000" pitchFamily="2" charset="0"/>
              </a:rPr>
              <a:t> f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or</a:t>
            </a:r>
            <a:r>
              <a:rPr lang="en-GB" sz="4300" b="1" dirty="0">
                <a:latin typeface="Twinkl Precursive" panose="02000000000000000000" pitchFamily="2" charset="0"/>
              </a:rPr>
              <a:t> a long walk and I s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aw</a:t>
            </a:r>
            <a:r>
              <a:rPr lang="en-GB" sz="4300" b="1" dirty="0">
                <a:latin typeface="Twinkl Precursive" panose="02000000000000000000" pitchFamily="2" charset="0"/>
              </a:rPr>
              <a:t> a beautiful r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ai</a:t>
            </a:r>
            <a:r>
              <a:rPr lang="en-GB" sz="4300" b="1" dirty="0">
                <a:latin typeface="Twinkl Precursive" panose="02000000000000000000" pitchFamily="2" charset="0"/>
              </a:rPr>
              <a:t>nb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ow</a:t>
            </a:r>
            <a:r>
              <a:rPr lang="en-GB" sz="43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4300" b="1" dirty="0">
              <a:solidFill>
                <a:srgbClr val="FF0000"/>
              </a:solidFill>
              <a:latin typeface="Twinkl Precursive" panose="02000000000000000000" pitchFamily="2" charset="0"/>
            </a:endParaRPr>
          </a:p>
          <a:p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</a:t>
            </a:r>
            <a:r>
              <a:rPr lang="en-GB" sz="4300" b="1" dirty="0">
                <a:latin typeface="Twinkl Precursive" panose="02000000000000000000" pitchFamily="2" charset="0"/>
              </a:rPr>
              <a:t>lo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4300" b="1" dirty="0">
                <a:latin typeface="Twinkl Precursive" panose="02000000000000000000" pitchFamily="2" charset="0"/>
              </a:rPr>
              <a:t> tr</a:t>
            </a:r>
            <a:r>
              <a:rPr lang="en-GB" sz="43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ai</a:t>
            </a:r>
            <a:r>
              <a:rPr lang="en-GB" sz="4300" b="1" dirty="0">
                <a:latin typeface="Twinkl Precursive" panose="02000000000000000000" pitchFamily="2" charset="0"/>
              </a:rPr>
              <a:t>n journey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</a:t>
            </a:r>
            <a:r>
              <a:rPr lang="en-GB" sz="4300" b="1" dirty="0">
                <a:latin typeface="Twinkl Precursive" panose="02000000000000000000" pitchFamily="2" charset="0"/>
              </a:rPr>
              <a:t>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went</a:t>
            </a:r>
            <a:r>
              <a:rPr lang="en-GB" sz="4300" b="1" dirty="0">
                <a:latin typeface="Twinkl Precursive" panose="02000000000000000000" pitchFamily="2" charset="0"/>
              </a:rPr>
              <a:t> on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4300" b="1" dirty="0">
                <a:latin typeface="Twinkl Precursive" panose="02000000000000000000" pitchFamily="2" charset="0"/>
              </a:rPr>
              <a:t> packed wi</a:t>
            </a:r>
            <a:r>
              <a:rPr lang="en-GB" sz="43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th</a:t>
            </a:r>
            <a:r>
              <a:rPr lang="en-GB" sz="4300" b="1" dirty="0">
                <a:latin typeface="Twinkl Precursive" panose="02000000000000000000" pitchFamily="2" charset="0"/>
              </a:rPr>
              <a:t> lots </a:t>
            </a:r>
            <a:r>
              <a:rPr lang="en-GB" sz="43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 people</a:t>
            </a:r>
            <a:r>
              <a:rPr lang="en-GB" sz="4300" b="1" dirty="0">
                <a:latin typeface="Twinkl Precursive" panose="02000000000000000000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38981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678307"/>
            <a:ext cx="11985763" cy="3179693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526016"/>
            <a:ext cx="9144000" cy="2387600"/>
          </a:xfrm>
        </p:spPr>
        <p:txBody>
          <a:bodyPr>
            <a:normAutofit/>
          </a:bodyPr>
          <a:lstStyle/>
          <a:p>
            <a:r>
              <a:rPr lang="en-GB" sz="7200" b="1" dirty="0">
                <a:latin typeface="Twinkl Precursive" panose="02000000000000000000" pitchFamily="2" charset="0"/>
              </a:rPr>
              <a:t>Thursday 22</a:t>
            </a:r>
            <a:r>
              <a:rPr lang="en-GB" sz="7200" b="1" baseline="30000" dirty="0">
                <a:latin typeface="Twinkl Precursive" panose="02000000000000000000" pitchFamily="2" charset="0"/>
              </a:rPr>
              <a:t>nd</a:t>
            </a:r>
            <a:r>
              <a:rPr lang="en-GB" sz="7200" b="1" dirty="0">
                <a:latin typeface="Twinkl Precursive" panose="02000000000000000000" pitchFamily="2" charset="0"/>
              </a:rPr>
              <a:t>    </a:t>
            </a:r>
            <a:r>
              <a:rPr lang="en-GB" sz="7200" b="1" baseline="30000" dirty="0">
                <a:latin typeface="Twinkl Precursive" panose="02000000000000000000" pitchFamily="2" charset="0"/>
              </a:rPr>
              <a:t> </a:t>
            </a:r>
            <a:r>
              <a:rPr lang="en-GB" sz="7200" b="1" dirty="0">
                <a:latin typeface="Twinkl Precursive" panose="02000000000000000000" pitchFamily="2" charset="0"/>
              </a:rPr>
              <a:t> October 2020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79280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116" y="4442719"/>
            <a:ext cx="11985763" cy="2387600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98784" y="-577262"/>
            <a:ext cx="12589565" cy="1849471"/>
          </a:xfrm>
        </p:spPr>
        <p:txBody>
          <a:bodyPr>
            <a:normAutofit/>
          </a:bodyPr>
          <a:lstStyle/>
          <a:p>
            <a:r>
              <a:rPr lang="en-GB" sz="6600" b="1" dirty="0">
                <a:latin typeface="Twinkl Precursive" panose="02000000000000000000" pitchFamily="2" charset="0"/>
              </a:rPr>
              <a:t>This week’s </a:t>
            </a:r>
            <a:r>
              <a:rPr lang="en-GB" sz="66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Red </a:t>
            </a:r>
            <a:r>
              <a:rPr lang="en-GB" sz="6600" b="1" dirty="0">
                <a:latin typeface="Twinkl Precursive" panose="02000000000000000000" pitchFamily="2" charset="0"/>
              </a:rPr>
              <a:t>words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9813C28-A1C8-49D7-809C-F592BD66C935}"/>
              </a:ext>
            </a:extLst>
          </p:cNvPr>
          <p:cNvSpPr/>
          <p:nvPr/>
        </p:nvSpPr>
        <p:spPr>
          <a:xfrm>
            <a:off x="931567" y="3386829"/>
            <a:ext cx="4932762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people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D48F6AD-7F43-4446-B03F-6A30F53D8C51}"/>
              </a:ext>
            </a:extLst>
          </p:cNvPr>
          <p:cNvSpPr/>
          <p:nvPr/>
        </p:nvSpPr>
        <p:spPr>
          <a:xfrm>
            <a:off x="3397948" y="1973698"/>
            <a:ext cx="4041492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about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2C4BB49-1370-4A0C-A97A-D16E668E3820}"/>
              </a:ext>
            </a:extLst>
          </p:cNvPr>
          <p:cNvSpPr/>
          <p:nvPr/>
        </p:nvSpPr>
        <p:spPr>
          <a:xfrm>
            <a:off x="7472570" y="3291409"/>
            <a:ext cx="329930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that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33B9108-7F75-4CCA-8F20-55C327C84AF7}"/>
              </a:ext>
            </a:extLst>
          </p:cNvPr>
          <p:cNvSpPr/>
          <p:nvPr/>
        </p:nvSpPr>
        <p:spPr>
          <a:xfrm>
            <a:off x="7965240" y="1272209"/>
            <a:ext cx="3722494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8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went</a:t>
            </a:r>
            <a:endParaRPr lang="en-US" sz="88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56BA3A6-B9D1-42D1-B58C-979B7B137BED}"/>
              </a:ext>
            </a:extLst>
          </p:cNvPr>
          <p:cNvSpPr/>
          <p:nvPr/>
        </p:nvSpPr>
        <p:spPr>
          <a:xfrm>
            <a:off x="234333" y="1230713"/>
            <a:ext cx="371665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them</a:t>
            </a:r>
            <a:endParaRPr lang="en-US" sz="8000" b="1" cap="none" spc="0" dirty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85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6" y="4489450"/>
            <a:ext cx="11985763" cy="238760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65262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>
                <a:solidFill>
                  <a:srgbClr val="00B050"/>
                </a:solidFill>
                <a:latin typeface="Twinkl Precursive" panose="02000000000000000000" pitchFamily="2" charset="0"/>
              </a:rPr>
              <a:t>Today’s sound is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E2B12EF-4B51-43BB-835F-A74DCA0563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2041" y="1043382"/>
            <a:ext cx="3707917" cy="3735588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E73BC11-736A-4774-90D7-D5B96EE28B71}"/>
              </a:ext>
            </a:extLst>
          </p:cNvPr>
          <p:cNvSpPr/>
          <p:nvPr/>
        </p:nvSpPr>
        <p:spPr>
          <a:xfrm>
            <a:off x="4984161" y="4359811"/>
            <a:ext cx="156645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ai</a:t>
            </a:r>
            <a:endParaRPr lang="en-US" sz="80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835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3265" y="4262089"/>
            <a:ext cx="11985763" cy="2767281"/>
          </a:xfrm>
          <a:prstGeom prst="rect">
            <a:avLst/>
          </a:prstGeom>
        </p:spPr>
      </p:pic>
      <p:sp>
        <p:nvSpPr>
          <p:cNvPr id="5" name="Title 4">
            <a:extLst>
              <a:ext uri="{FF2B5EF4-FFF2-40B4-BE49-F238E27FC236}">
                <a16:creationId xmlns:a16="http://schemas.microsoft.com/office/drawing/2014/main" id="{5FB5CF64-B374-42FF-951E-44A3294FB5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362942"/>
          </a:xfrm>
        </p:spPr>
        <p:txBody>
          <a:bodyPr>
            <a:normAutofit/>
          </a:bodyPr>
          <a:lstStyle/>
          <a:p>
            <a:r>
              <a:rPr lang="en-GB" sz="8800" b="1" u="sng" dirty="0">
                <a:solidFill>
                  <a:srgbClr val="00B050"/>
                </a:solidFill>
                <a:latin typeface="Twinkl Precursive" panose="02000000000000000000" pitchFamily="2" charset="0"/>
              </a:rPr>
              <a:t>ai</a:t>
            </a:r>
            <a:r>
              <a:rPr lang="en-GB" sz="8800" b="1" u="sng" dirty="0">
                <a:latin typeface="Twinkl Precursive" panose="02000000000000000000" pitchFamily="2" charset="0"/>
              </a:rPr>
              <a:t> words</a:t>
            </a:r>
            <a:endParaRPr lang="en-GB" sz="8800" u="sng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867C088-5BBC-4508-81F0-4149657F8A38}"/>
              </a:ext>
            </a:extLst>
          </p:cNvPr>
          <p:cNvSpPr/>
          <p:nvPr/>
        </p:nvSpPr>
        <p:spPr>
          <a:xfrm>
            <a:off x="510215" y="3391997"/>
            <a:ext cx="3188694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sail 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BA5484-1E55-4626-B7B3-AD5BA71E4AFA}"/>
              </a:ext>
            </a:extLst>
          </p:cNvPr>
          <p:cNvSpPr/>
          <p:nvPr/>
        </p:nvSpPr>
        <p:spPr>
          <a:xfrm>
            <a:off x="68582" y="1310197"/>
            <a:ext cx="430598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raisin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1D2B002-8866-4D82-8444-2821C77348B9}"/>
              </a:ext>
            </a:extLst>
          </p:cNvPr>
          <p:cNvSpPr/>
          <p:nvPr/>
        </p:nvSpPr>
        <p:spPr>
          <a:xfrm>
            <a:off x="2786968" y="2343313"/>
            <a:ext cx="635302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entertain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FBCF7F31-6B17-4C95-B2DD-A6D8F16C8A76}"/>
              </a:ext>
            </a:extLst>
          </p:cNvPr>
          <p:cNvSpPr/>
          <p:nvPr/>
        </p:nvSpPr>
        <p:spPr>
          <a:xfrm>
            <a:off x="8629606" y="3429000"/>
            <a:ext cx="322876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paid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A7526CD-0F5A-422F-93DB-64F3E8C6B274}"/>
              </a:ext>
            </a:extLst>
          </p:cNvPr>
          <p:cNvSpPr/>
          <p:nvPr/>
        </p:nvSpPr>
        <p:spPr>
          <a:xfrm>
            <a:off x="7361630" y="1125190"/>
            <a:ext cx="4496745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8000" b="1" dirty="0">
                <a:ln w="0"/>
                <a:solidFill>
                  <a:srgbClr val="00B05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winkl Precursive" panose="02000000000000000000" pitchFamily="2" charset="0"/>
              </a:rPr>
              <a:t>afraid</a:t>
            </a:r>
            <a:endParaRPr lang="en-US" sz="8000" b="1" cap="none" spc="0" dirty="0">
              <a:ln w="0"/>
              <a:solidFill>
                <a:srgbClr val="00B05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2736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969042"/>
            <a:ext cx="11985763" cy="1888958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467553" y="-1100241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ai </a:t>
            </a:r>
            <a:r>
              <a:rPr lang="en-GB" sz="8000" b="1" dirty="0">
                <a:latin typeface="Twinkl Precursive" panose="02000000000000000000" pitchFamily="2" charset="0"/>
              </a:rPr>
              <a:t>alien words</a:t>
            </a:r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26F7D7B-FC44-4223-8127-B49AA0FEFF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830" y="1023175"/>
            <a:ext cx="4648200" cy="21050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21744FE-650C-4607-9430-A2924DECC56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8306" y="3137066"/>
            <a:ext cx="4629150" cy="21145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295EEA-809E-4CC2-8924-1D5AC8F863E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43972" y="1042801"/>
            <a:ext cx="4638675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158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2AC563B-6210-4DDF-A475-08F5D32B55F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6237" y="4691270"/>
            <a:ext cx="11985763" cy="2202070"/>
          </a:xfrm>
          <a:prstGeom prst="rect">
            <a:avLst/>
          </a:prstGeom>
        </p:spPr>
      </p:pic>
      <p:sp>
        <p:nvSpPr>
          <p:cNvPr id="6" name="Title 4">
            <a:extLst>
              <a:ext uri="{FF2B5EF4-FFF2-40B4-BE49-F238E27FC236}">
                <a16:creationId xmlns:a16="http://schemas.microsoft.com/office/drawing/2014/main" id="{25D3F9B0-D60B-444A-80E7-70562EB7185E}"/>
              </a:ext>
            </a:extLst>
          </p:cNvPr>
          <p:cNvSpPr txBox="1">
            <a:spLocks/>
          </p:cNvSpPr>
          <p:nvPr/>
        </p:nvSpPr>
        <p:spPr>
          <a:xfrm>
            <a:off x="312254" y="-1024489"/>
            <a:ext cx="11256894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8000" b="1" dirty="0">
              <a:solidFill>
                <a:srgbClr val="00B050"/>
              </a:solidFill>
              <a:latin typeface="Twinkl Precursive" panose="02000000000000000000" pitchFamily="2" charset="0"/>
            </a:endParaRPr>
          </a:p>
        </p:txBody>
      </p:sp>
      <p:sp>
        <p:nvSpPr>
          <p:cNvPr id="7" name="Title 4">
            <a:extLst>
              <a:ext uri="{FF2B5EF4-FFF2-40B4-BE49-F238E27FC236}">
                <a16:creationId xmlns:a16="http://schemas.microsoft.com/office/drawing/2014/main" id="{C82E431D-721E-4E1A-A36A-633E674FF9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66260"/>
            <a:ext cx="9144000" cy="1363111"/>
          </a:xfrm>
        </p:spPr>
        <p:txBody>
          <a:bodyPr>
            <a:normAutofit/>
          </a:bodyPr>
          <a:lstStyle/>
          <a:p>
            <a:r>
              <a:rPr lang="en-GB" sz="80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ai</a:t>
            </a:r>
            <a:r>
              <a:rPr lang="en-GB" sz="8000" b="1" dirty="0">
                <a:latin typeface="Twinkl Precursive" panose="02000000000000000000" pitchFamily="2" charset="0"/>
              </a:rPr>
              <a:t> sentences</a:t>
            </a:r>
          </a:p>
        </p:txBody>
      </p:sp>
      <p:sp>
        <p:nvSpPr>
          <p:cNvPr id="8" name="Title 4">
            <a:extLst>
              <a:ext uri="{FF2B5EF4-FFF2-40B4-BE49-F238E27FC236}">
                <a16:creationId xmlns:a16="http://schemas.microsoft.com/office/drawing/2014/main" id="{6006CDF9-5D32-42AB-883B-038E3E814573}"/>
              </a:ext>
            </a:extLst>
          </p:cNvPr>
          <p:cNvSpPr txBox="1">
            <a:spLocks/>
          </p:cNvSpPr>
          <p:nvPr/>
        </p:nvSpPr>
        <p:spPr>
          <a:xfrm>
            <a:off x="0" y="1794565"/>
            <a:ext cx="12191999" cy="450574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What</a:t>
            </a:r>
            <a:r>
              <a:rPr lang="en-GB" sz="3200" b="1" dirty="0">
                <a:latin typeface="Twinkl Precursive" panose="02000000000000000000" pitchFamily="2" charset="0"/>
              </a:rPr>
              <a:t> is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your</a:t>
            </a:r>
            <a:r>
              <a:rPr lang="en-GB" sz="3200" b="1" dirty="0">
                <a:latin typeface="Twinkl Precursive" panose="02000000000000000000" pitchFamily="2" charset="0"/>
              </a:rPr>
              <a:t> favourite healthy snack? “Mine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are </a:t>
            </a:r>
            <a:r>
              <a:rPr lang="en-GB" sz="3200" b="1" dirty="0">
                <a:latin typeface="Twinkl Precursive" panose="02000000000000000000" pitchFamily="2" charset="0"/>
              </a:rPr>
              <a:t>raisins”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said</a:t>
            </a:r>
            <a:r>
              <a:rPr lang="en-GB" sz="3200" b="1" dirty="0">
                <a:latin typeface="Twinkl Precursive" panose="02000000000000000000" pitchFamily="2" charset="0"/>
              </a:rPr>
              <a:t> one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of the people </a:t>
            </a:r>
            <a:r>
              <a:rPr lang="en-GB" sz="3200" b="1" dirty="0">
                <a:latin typeface="Twinkl Precursive" panose="02000000000000000000" pitchFamily="2" charset="0"/>
              </a:rPr>
              <a:t>behind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me</a:t>
            </a:r>
            <a:r>
              <a:rPr lang="en-GB" sz="32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3200" b="1" dirty="0">
              <a:latin typeface="Twinkl Precursive" panose="02000000000000000000" pitchFamily="2" charset="0"/>
            </a:endParaRPr>
          </a:p>
          <a:p>
            <a:r>
              <a:rPr lang="en-GB" sz="3200" b="1" dirty="0">
                <a:latin typeface="Twinkl Precursive" panose="02000000000000000000" pitchFamily="2" charset="0"/>
              </a:rPr>
              <a:t>My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friend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asked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me</a:t>
            </a:r>
            <a:r>
              <a:rPr lang="en-GB" sz="3200" b="1" dirty="0">
                <a:latin typeface="Twinkl Precursive" panose="02000000000000000000" pitchFamily="2" charset="0"/>
              </a:rPr>
              <a:t> if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I would </a:t>
            </a:r>
            <a:r>
              <a:rPr lang="en-GB" sz="3200" b="1" dirty="0">
                <a:latin typeface="Twinkl Precursive" panose="02000000000000000000" pitchFamily="2" charset="0"/>
              </a:rPr>
              <a:t>like to go out sailing with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them</a:t>
            </a:r>
            <a:r>
              <a:rPr lang="en-GB" sz="3200" b="1" dirty="0">
                <a:latin typeface="Twinkl Precursive" panose="02000000000000000000" pitchFamily="2" charset="0"/>
              </a:rPr>
              <a:t>.</a:t>
            </a:r>
          </a:p>
          <a:p>
            <a:endParaRPr lang="en-GB" sz="3200" b="1" dirty="0">
              <a:solidFill>
                <a:srgbClr val="92D050"/>
              </a:solidFill>
              <a:latin typeface="Twinkl Precursive" panose="02000000000000000000" pitchFamily="2" charset="0"/>
            </a:endParaRPr>
          </a:p>
          <a:p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 </a:t>
            </a:r>
            <a:r>
              <a:rPr lang="en-GB" sz="3200" b="1" dirty="0">
                <a:latin typeface="Twinkl Precursive" panose="02000000000000000000" pitchFamily="2" charset="0"/>
              </a:rPr>
              <a:t>eveni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3200" b="1" dirty="0">
                <a:latin typeface="Twinkl Precursive" panose="02000000000000000000" pitchFamily="2" charset="0"/>
              </a:rPr>
              <a:t> ent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er</a:t>
            </a:r>
            <a:r>
              <a:rPr lang="en-GB" sz="3200" b="1" dirty="0">
                <a:latin typeface="Twinkl Precursive" panose="02000000000000000000" pitchFamily="2" charset="0"/>
              </a:rPr>
              <a:t>t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ai</a:t>
            </a:r>
            <a:r>
              <a:rPr lang="en-GB" sz="3200" b="1" dirty="0">
                <a:latin typeface="Twinkl Precursive" panose="02000000000000000000" pitchFamily="2" charset="0"/>
              </a:rPr>
              <a:t>nment on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the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sh</a:t>
            </a:r>
            <a:r>
              <a:rPr lang="en-GB" sz="3200" b="1" dirty="0">
                <a:latin typeface="Twinkl Precursive" panose="02000000000000000000" pitchFamily="2" charset="0"/>
              </a:rPr>
              <a:t>ip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was</a:t>
            </a:r>
            <a:r>
              <a:rPr lang="en-GB" sz="3200" b="1" dirty="0">
                <a:latin typeface="Twinkl Precursive" panose="02000000000000000000" pitchFamily="2" charset="0"/>
              </a:rPr>
              <a:t> a si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3200" b="1" dirty="0">
                <a:latin typeface="Twinkl Precursive" panose="02000000000000000000" pitchFamily="2" charset="0"/>
              </a:rPr>
              <a:t>i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ng</a:t>
            </a:r>
            <a:r>
              <a:rPr lang="en-GB" sz="3200" b="1" dirty="0">
                <a:latin typeface="Twinkl Precursive" panose="02000000000000000000" pitchFamily="2" charset="0"/>
              </a:rPr>
              <a:t> sh</a:t>
            </a:r>
            <a:r>
              <a:rPr lang="en-GB" sz="3200" b="1" dirty="0">
                <a:solidFill>
                  <a:srgbClr val="92D050"/>
                </a:solidFill>
                <a:latin typeface="Twinkl Precursive" panose="02000000000000000000" pitchFamily="2" charset="0"/>
              </a:rPr>
              <a:t>ow</a:t>
            </a:r>
            <a:r>
              <a:rPr lang="en-GB" sz="3200" b="1" dirty="0">
                <a:latin typeface="Twinkl Precursive" panose="02000000000000000000" pitchFamily="2" charset="0"/>
              </a:rPr>
              <a:t>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so</a:t>
            </a:r>
            <a:r>
              <a:rPr lang="en-GB" sz="3200" b="1" dirty="0">
                <a:latin typeface="Twinkl Precursive" panose="02000000000000000000" pitchFamily="2" charset="0"/>
              </a:rPr>
              <a:t> I p</a:t>
            </a:r>
            <a:r>
              <a:rPr lang="en-GB" sz="3200" b="1" dirty="0">
                <a:solidFill>
                  <a:srgbClr val="00B050"/>
                </a:solidFill>
                <a:latin typeface="Twinkl Precursive" panose="02000000000000000000" pitchFamily="2" charset="0"/>
              </a:rPr>
              <a:t>ai</a:t>
            </a:r>
            <a:r>
              <a:rPr lang="en-GB" sz="3200" b="1" dirty="0">
                <a:latin typeface="Twinkl Precursive" panose="02000000000000000000" pitchFamily="2" charset="0"/>
              </a:rPr>
              <a:t>d </a:t>
            </a:r>
            <a:r>
              <a:rPr lang="en-GB" sz="3200" b="1" dirty="0">
                <a:solidFill>
                  <a:srgbClr val="FF0000"/>
                </a:solidFill>
                <a:latin typeface="Twinkl Precursive" panose="02000000000000000000" pitchFamily="2" charset="0"/>
              </a:rPr>
              <a:t>to</a:t>
            </a:r>
            <a:r>
              <a:rPr lang="en-GB" sz="3200" b="1" dirty="0">
                <a:latin typeface="Twinkl Precursive" panose="02000000000000000000" pitchFamily="2" charset="0"/>
              </a:rPr>
              <a:t> go.</a:t>
            </a: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  <a:p>
            <a:endParaRPr lang="en-GB" sz="3600" b="1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054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415</TotalTime>
  <Words>301</Words>
  <Application>Microsoft Office PowerPoint</Application>
  <PresentationFormat>Widescreen</PresentationFormat>
  <Paragraphs>91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Twinkl Precursive</vt:lpstr>
      <vt:lpstr>Office Theme</vt:lpstr>
      <vt:lpstr>Monday 17th May 2021</vt:lpstr>
      <vt:lpstr>This week’s Red words</vt:lpstr>
      <vt:lpstr>Today’s sound is</vt:lpstr>
      <vt:lpstr>ow words</vt:lpstr>
      <vt:lpstr>ow alien words</vt:lpstr>
      <vt:lpstr>ow sentences</vt:lpstr>
      <vt:lpstr>Tuesday 18th  May 2021</vt:lpstr>
      <vt:lpstr>This week’s Red words</vt:lpstr>
      <vt:lpstr>Today’s sound is</vt:lpstr>
      <vt:lpstr>ow words</vt:lpstr>
      <vt:lpstr>ow alien words</vt:lpstr>
      <vt:lpstr>ow sentences</vt:lpstr>
      <vt:lpstr>Wednesday 19th   May 2021</vt:lpstr>
      <vt:lpstr>This week’s Red words</vt:lpstr>
      <vt:lpstr>PowerPoint Presentation</vt:lpstr>
      <vt:lpstr>ai words</vt:lpstr>
      <vt:lpstr>PowerPoint Presentation</vt:lpstr>
      <vt:lpstr>ai sentences</vt:lpstr>
      <vt:lpstr>Thursday 22nd      October 2020</vt:lpstr>
      <vt:lpstr>This week’s Red words</vt:lpstr>
      <vt:lpstr>PowerPoint Presentation</vt:lpstr>
      <vt:lpstr>ai words</vt:lpstr>
      <vt:lpstr>PowerPoint Presentation</vt:lpstr>
      <vt:lpstr>ai sentences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21st September 2020</dc:title>
  <dc:creator>C Coles BTP</dc:creator>
  <cp:lastModifiedBy>C Coles BTP</cp:lastModifiedBy>
  <cp:revision>50</cp:revision>
  <dcterms:created xsi:type="dcterms:W3CDTF">2020-09-20T14:39:07Z</dcterms:created>
  <dcterms:modified xsi:type="dcterms:W3CDTF">2021-05-16T15:04:37Z</dcterms:modified>
</cp:coreProperties>
</file>