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1" r:id="rId4"/>
    <p:sldId id="272" r:id="rId5"/>
    <p:sldId id="273" r:id="rId6"/>
    <p:sldId id="274" r:id="rId7"/>
    <p:sldId id="275" r:id="rId8"/>
    <p:sldId id="276" r:id="rId9"/>
    <p:sldId id="279" r:id="rId10"/>
    <p:sldId id="278" r:id="rId11"/>
    <p:sldId id="280" r:id="rId12"/>
    <p:sldId id="281" r:id="rId13"/>
    <p:sldId id="282" r:id="rId14"/>
    <p:sldId id="283" r:id="rId15"/>
    <p:sldId id="285" r:id="rId16"/>
    <p:sldId id="284" r:id="rId17"/>
    <p:sldId id="267" r:id="rId18"/>
  </p:sldIdLst>
  <p:sldSz cx="9144000" cy="6858000" type="screen4x3"/>
  <p:notesSz cx="6858000" cy="9144000"/>
  <p:embeddedFontLst>
    <p:embeddedFont>
      <p:font typeface="Twinkl SemiBold" charset="0"/>
      <p:bold r:id="rId21"/>
    </p:embeddedFon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
      <p:font typeface="Roboto" panose="020B0604020202020204" charset="0"/>
      <p:regular r:id="rId28"/>
      <p:bold r:id="rId29"/>
      <p:italic r:id="rId30"/>
      <p:boldItalic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ED4"/>
    <a:srgbClr val="CEDF98"/>
    <a:srgbClr val="C9085B"/>
    <a:srgbClr val="88CCC1"/>
    <a:srgbClr val="86CDBF"/>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8D5541C-1F48-4244-8EF8-6FD07B8DF9AB}" type="datetimeFigureOut">
              <a:rPr lang="en-GB"/>
              <a:pPr>
                <a:defRPr/>
              </a:pPr>
              <a:t>28/03/2021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2B95D9-E897-496A-B856-330521438CA7}"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8C48C0C-6724-4C9D-AFA2-FE7DAF0F1017}" type="datetimeFigureOut">
              <a:rPr lang="en-GB"/>
              <a:pPr>
                <a:defRPr/>
              </a:pPr>
              <a:t>28/03/2021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0021EC7-BC54-43FA-BA5E-67D3DEF2869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2350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934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398935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652583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21139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commons.wikimedia.org/wiki/File:Colomba_pasquale,_edizione_2013_-_ND0_4662_(8564331585).jpg" TargetMode="External"/><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1.jpeg"/><Relationship Id="rId5" Type="http://schemas.openxmlformats.org/officeDocument/2006/relationships/hyperlink" Target="https://creativecommons.org/licenses/by/2.0/uk/" TargetMode="External"/><Relationship Id="rId4" Type="http://schemas.openxmlformats.org/officeDocument/2006/relationships/hyperlink" Target="https://www.flickr.com/people/15216811@N0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flickr.com/photos/ana_cotta/3433285278" TargetMode="External"/><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27.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a_cott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0.jp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34321416@N00" TargetMode="External"/><Relationship Id="rId4" Type="http://schemas.openxmlformats.org/officeDocument/2006/relationships/hyperlink" Target="https://commons.wikimedia.org/wiki/File:M%C3%A4mmi_Kymppi.jp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120420083@N05/16718295295/"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2.jpg"/><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ommons.wikimedia.org/wiki/File:Mahahual,_M%C3%A9xico_-_Semana_Santa_2009.jpg" TargetMode="External"/><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4.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t_mel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eb.archive.org/web/20161011210206/http:/www.panoramio.com/user/854118?with_photo_id=7963201" TargetMode="External"/><Relationship Id="rId4" Type="http://schemas.openxmlformats.org/officeDocument/2006/relationships/hyperlink" Target="https://commons.wikimedia.org/wiki/File:Hiniduma,_Christian_Church_-_panoramio_-_Frans-Banja_Mulder.jp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1657350" y="787400"/>
            <a:ext cx="2797175" cy="520700"/>
          </a:xfrm>
          <a:solidFill>
            <a:srgbClr val="CEDF98"/>
          </a:solidFill>
        </p:spPr>
        <p:txBody>
          <a:bodyPr/>
          <a:lstStyle/>
          <a:p>
            <a:pPr eaLnBrk="1" hangingPunct="1"/>
            <a:r>
              <a:rPr lang="en-GB" altLang="en-US" sz="3600">
                <a:solidFill>
                  <a:schemeClr val="tx1"/>
                </a:solidFill>
              </a:rPr>
              <a:t>Australia</a:t>
            </a:r>
          </a:p>
        </p:txBody>
      </p:sp>
      <p:sp>
        <p:nvSpPr>
          <p:cNvPr id="9219" name="Rectangle 4"/>
          <p:cNvSpPr>
            <a:spLocks noChangeArrowheads="1"/>
          </p:cNvSpPr>
          <p:nvPr/>
        </p:nvSpPr>
        <p:spPr bwMode="auto">
          <a:xfrm>
            <a:off x="755650" y="19208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Australia, the Easter bilby is an alternative to the Easter bunny.</a:t>
            </a:r>
          </a:p>
        </p:txBody>
      </p:sp>
      <p:sp>
        <p:nvSpPr>
          <p:cNvPr id="9220" name="Rectangle 8"/>
          <p:cNvSpPr>
            <a:spLocks noChangeArrowheads="1"/>
          </p:cNvSpPr>
          <p:nvPr/>
        </p:nvSpPr>
        <p:spPr bwMode="auto">
          <a:xfrm>
            <a:off x="755650" y="28987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Chocolate bilbies are eaten as well as chocolate rabbits.</a:t>
            </a:r>
            <a:endParaRPr lang="en-GB" altLang="en-US">
              <a:solidFill>
                <a:schemeClr val="tx1"/>
              </a:solidFill>
            </a:endParaRPr>
          </a:p>
        </p:txBody>
      </p:sp>
      <p:sp>
        <p:nvSpPr>
          <p:cNvPr id="9221" name="Rectangle 9"/>
          <p:cNvSpPr>
            <a:spLocks noChangeArrowheads="1"/>
          </p:cNvSpPr>
          <p:nvPr/>
        </p:nvSpPr>
        <p:spPr bwMode="auto">
          <a:xfrm>
            <a:off x="755650" y="38766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Rabbits are considered pests in Australia.</a:t>
            </a:r>
          </a:p>
        </p:txBody>
      </p:sp>
      <p:pic>
        <p:nvPicPr>
          <p:cNvPr id="92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038" y="2430463"/>
            <a:ext cx="4510087"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58800"/>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4210050" y="1516063"/>
            <a:ext cx="3816350" cy="104775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Monday, boys roam around the streets and sprinkle girls with water or perfume. </a:t>
            </a:r>
          </a:p>
        </p:txBody>
      </p:sp>
      <p:sp>
        <p:nvSpPr>
          <p:cNvPr id="10243" name="Rectangle 8"/>
          <p:cNvSpPr>
            <a:spLocks noChangeArrowheads="1"/>
          </p:cNvSpPr>
          <p:nvPr/>
        </p:nvSpPr>
        <p:spPr bwMode="auto">
          <a:xfrm>
            <a:off x="4210050" y="26574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Baskets of food are taken to church to be blessed.</a:t>
            </a:r>
          </a:p>
        </p:txBody>
      </p:sp>
      <p:sp>
        <p:nvSpPr>
          <p:cNvPr id="10244" name="Rectangle 9"/>
          <p:cNvSpPr>
            <a:spLocks noChangeArrowheads="1"/>
          </p:cNvSpPr>
          <p:nvPr/>
        </p:nvSpPr>
        <p:spPr bwMode="auto">
          <a:xfrm>
            <a:off x="4210050" y="3524250"/>
            <a:ext cx="3816350" cy="1049338"/>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Sunday, eggs are eaten and also a cake in the shape of a lamb to symbolise Christ.</a:t>
            </a:r>
          </a:p>
        </p:txBody>
      </p:sp>
      <p:sp>
        <p:nvSpPr>
          <p:cNvPr id="10245"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praktyczny.przewodnik (@flickr.com) - granted under creative commons licence – attribution</a:t>
            </a:r>
          </a:p>
        </p:txBody>
      </p:sp>
      <p:sp>
        <p:nvSpPr>
          <p:cNvPr id="10246" name="Rectangle 10"/>
          <p:cNvSpPr>
            <a:spLocks noChangeArrowheads="1"/>
          </p:cNvSpPr>
          <p:nvPr/>
        </p:nvSpPr>
        <p:spPr bwMode="auto">
          <a:xfrm>
            <a:off x="4205288" y="4667250"/>
            <a:ext cx="3816350" cy="132556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They also have painted Easter eggs called pisanki that are handcrafted and painted with traditional symbols of fertility and spring.</a:t>
            </a:r>
          </a:p>
        </p:txBody>
      </p:sp>
      <p:pic>
        <p:nvPicPr>
          <p:cNvPr id="1024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3313" y="1516063"/>
            <a:ext cx="2989262"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Poland</a:t>
            </a:r>
          </a:p>
        </p:txBody>
      </p:sp>
      <p:pic>
        <p:nvPicPr>
          <p:cNvPr id="1024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83" r="806" b="19967"/>
          <a:stretch/>
        </p:blipFill>
        <p:spPr>
          <a:xfrm>
            <a:off x="438150" y="1808321"/>
            <a:ext cx="8258175" cy="4619900"/>
          </a:xfrm>
          <a:prstGeom prst="roundRect">
            <a:avLst>
              <a:gd name="adj" fmla="val 3026"/>
            </a:avLst>
          </a:prstGeom>
        </p:spPr>
      </p:pic>
      <p:sp>
        <p:nvSpPr>
          <p:cNvPr id="11267" name="Rectangle 4"/>
          <p:cNvSpPr>
            <a:spLocks noChangeArrowheads="1"/>
          </p:cNvSpPr>
          <p:nvPr/>
        </p:nvSpPr>
        <p:spPr bwMode="auto">
          <a:xfrm>
            <a:off x="4576763" y="1319213"/>
            <a:ext cx="3816350" cy="771525"/>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Scotland, they have egg rolling competitions. </a:t>
            </a:r>
          </a:p>
        </p:txBody>
      </p:sp>
      <p:sp>
        <p:nvSpPr>
          <p:cNvPr id="11268" name="Rectangle 8"/>
          <p:cNvSpPr>
            <a:spLocks noChangeArrowheads="1"/>
          </p:cNvSpPr>
          <p:nvPr/>
        </p:nvSpPr>
        <p:spPr bwMode="auto">
          <a:xfrm>
            <a:off x="4576763" y="2184400"/>
            <a:ext cx="3816350" cy="49530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Eggs are boiled and then painted.</a:t>
            </a:r>
          </a:p>
        </p:txBody>
      </p:sp>
      <p:sp>
        <p:nvSpPr>
          <p:cNvPr id="11269" name="Rectangle 9"/>
          <p:cNvSpPr>
            <a:spLocks noChangeArrowheads="1"/>
          </p:cNvSpPr>
          <p:nvPr/>
        </p:nvSpPr>
        <p:spPr bwMode="auto">
          <a:xfrm>
            <a:off x="4576763" y="2773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then roll eggs down grassy hills. Whoever’s egg rolls the farthest wins.</a:t>
            </a:r>
          </a:p>
        </p:txBody>
      </p:sp>
      <p:sp>
        <p:nvSpPr>
          <p:cNvPr id="11270" name="Rectangle 10"/>
          <p:cNvSpPr>
            <a:spLocks noChangeArrowheads="1"/>
          </p:cNvSpPr>
          <p:nvPr/>
        </p:nvSpPr>
        <p:spPr bwMode="auto">
          <a:xfrm>
            <a:off x="4572000" y="3916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rolling of the egg symbolises the rolling away of the stone from Jesus’ tomb.</a:t>
            </a:r>
          </a:p>
        </p:txBody>
      </p:sp>
      <p:sp>
        <p:nvSpPr>
          <p:cNvPr id="11271"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Scotland</a:t>
            </a:r>
          </a:p>
        </p:txBody>
      </p:sp>
      <p:pic>
        <p:nvPicPr>
          <p:cNvPr id="1127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74148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mr.bologna (@flickr.com) - granted under creative commons licence – attribution</a:t>
            </a:r>
          </a:p>
        </p:txBody>
      </p:sp>
      <p:sp>
        <p:nvSpPr>
          <p:cNvPr id="12291" name="Title 20"/>
          <p:cNvSpPr>
            <a:spLocks/>
          </p:cNvSpPr>
          <p:nvPr/>
        </p:nvSpPr>
        <p:spPr bwMode="auto">
          <a:xfrm>
            <a:off x="1971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Bermuda</a:t>
            </a:r>
          </a:p>
        </p:txBody>
      </p:sp>
      <p:sp>
        <p:nvSpPr>
          <p:cNvPr id="1229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2293" name="Picture 6" descr="Image result for bermuda flag"/>
          <p:cNvPicPr>
            <a:picLocks noChangeAspect="1" noChangeArrowheads="1"/>
          </p:cNvPicPr>
          <p:nvPr/>
        </p:nvPicPr>
        <p:blipFill>
          <a:blip r:embed="rId2">
            <a:extLst>
              <a:ext uri="{28A0092B-C50C-407E-A947-70E740481C1C}">
                <a14:useLocalDpi xmlns:a14="http://schemas.microsoft.com/office/drawing/2010/main" val="0"/>
              </a:ext>
            </a:extLst>
          </a:blip>
          <a:srcRect r="5794"/>
          <a:stretch>
            <a:fillRect/>
          </a:stretch>
        </p:blipFill>
        <p:spPr bwMode="auto">
          <a:xfrm>
            <a:off x="179388" y="550863"/>
            <a:ext cx="1973262" cy="10477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29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14925" y="1187450"/>
            <a:ext cx="3273425" cy="490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4"/>
          <p:cNvSpPr>
            <a:spLocks noChangeArrowheads="1"/>
          </p:cNvSpPr>
          <p:nvPr/>
        </p:nvSpPr>
        <p:spPr bwMode="auto">
          <a:xfrm>
            <a:off x="2259013" y="1706563"/>
            <a:ext cx="381635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Bermuda, people fly kites to symbolise the rising of Christ.</a:t>
            </a:r>
          </a:p>
        </p:txBody>
      </p:sp>
      <p:pic>
        <p:nvPicPr>
          <p:cNvPr id="1229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768600"/>
            <a:ext cx="521017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3315" name="Title 20"/>
          <p:cNvSpPr>
            <a:spLocks/>
          </p:cNvSpPr>
          <p:nvPr/>
        </p:nvSpPr>
        <p:spPr bwMode="auto">
          <a:xfrm>
            <a:off x="1590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Germany</a:t>
            </a:r>
          </a:p>
        </p:txBody>
      </p:sp>
      <p:sp>
        <p:nvSpPr>
          <p:cNvPr id="13316"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2" descr="http://farm6.staticflickr.com/5268/5895188314_8523ac637c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812925"/>
            <a:ext cx="6416675"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14"/>
          <p:cNvSpPr>
            <a:spLocks noChangeArrowheads="1"/>
          </p:cNvSpPr>
          <p:nvPr/>
        </p:nvSpPr>
        <p:spPr bwMode="auto">
          <a:xfrm>
            <a:off x="755650" y="3286125"/>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Germany, they have Easter egg trees called ostereierbaum.</a:t>
            </a:r>
          </a:p>
        </p:txBody>
      </p:sp>
      <p:sp>
        <p:nvSpPr>
          <p:cNvPr id="13320" name="Rectangle 9"/>
          <p:cNvSpPr>
            <a:spLocks noChangeArrowheads="1"/>
          </p:cNvSpPr>
          <p:nvPr/>
        </p:nvSpPr>
        <p:spPr bwMode="auto">
          <a:xfrm>
            <a:off x="755650" y="4540250"/>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Decorated eggs are hung from the branches of the tree.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4339"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Spain</a:t>
            </a:r>
          </a:p>
        </p:txBody>
      </p:sp>
      <p:sp>
        <p:nvSpPr>
          <p:cNvPr id="14340"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4341" name="Rectangle 14"/>
          <p:cNvSpPr>
            <a:spLocks noChangeArrowheads="1"/>
          </p:cNvSpPr>
          <p:nvPr/>
        </p:nvSpPr>
        <p:spPr bwMode="auto">
          <a:xfrm>
            <a:off x="755650" y="187483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bring palm leaves to church on Palm Sunday. </a:t>
            </a:r>
            <a:r>
              <a:rPr lang="en-GB" altLang="en-US"/>
              <a:t>People decorate their branches </a:t>
            </a:r>
            <a:br>
              <a:rPr lang="en-GB" altLang="en-US"/>
            </a:br>
            <a:r>
              <a:rPr lang="en-GB" altLang="en-US"/>
              <a:t>with flowers. </a:t>
            </a:r>
            <a:endParaRPr lang="en-GB" altLang="en-US">
              <a:solidFill>
                <a:schemeClr val="tx1"/>
              </a:solidFill>
            </a:endParaRPr>
          </a:p>
        </p:txBody>
      </p:sp>
      <p:pic>
        <p:nvPicPr>
          <p:cNvPr id="143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10"/>
          <p:cNvSpPr>
            <a:spLocks noChangeArrowheads="1"/>
          </p:cNvSpPr>
          <p:nvPr/>
        </p:nvSpPr>
        <p:spPr bwMode="auto">
          <a:xfrm>
            <a:off x="755650" y="327818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Ash Wednesday, a cross of ash is put onto people’s foreheads to say sorry to God for the bad things they have done.</a:t>
            </a:r>
          </a:p>
        </p:txBody>
      </p:sp>
      <p:sp>
        <p:nvSpPr>
          <p:cNvPr id="14344" name="Rectangle 11"/>
          <p:cNvSpPr>
            <a:spLocks noChangeArrowheads="1"/>
          </p:cNvSpPr>
          <p:nvPr/>
        </p:nvSpPr>
        <p:spPr bwMode="auto">
          <a:xfrm>
            <a:off x="755650" y="4691063"/>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some places, on Maundy Thursday, men dress as skeletons to perform a dance of death to symbolise Jesus’ death.</a:t>
            </a:r>
            <a:endParaRPr lang="en-GB" altLang="en-US">
              <a:solidFill>
                <a:schemeClr val="tx1"/>
              </a:solidFill>
            </a:endParaRPr>
          </a:p>
        </p:txBody>
      </p:sp>
      <p:sp>
        <p:nvSpPr>
          <p:cNvPr id="14345" name="Rectangle 13"/>
          <p:cNvSpPr>
            <a:spLocks noChangeArrowheads="1"/>
          </p:cNvSpPr>
          <p:nvPr/>
        </p:nvSpPr>
        <p:spPr bwMode="auto">
          <a:xfrm>
            <a:off x="4667250" y="766763"/>
            <a:ext cx="372110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Spain, boys and girls bang drums during church processions</a:t>
            </a:r>
            <a:r>
              <a:rPr lang="en-GB" altLang="en-US">
                <a:solidFill>
                  <a:schemeClr val="tx1"/>
                </a:solidFill>
              </a:rPr>
              <a:t>.</a:t>
            </a:r>
          </a:p>
        </p:txBody>
      </p:sp>
      <p:sp>
        <p:nvSpPr>
          <p:cNvPr id="14346" name="Rectangle 15"/>
          <p:cNvSpPr>
            <a:spLocks noChangeArrowheads="1"/>
          </p:cNvSpPr>
          <p:nvPr/>
        </p:nvSpPr>
        <p:spPr bwMode="auto">
          <a:xfrm>
            <a:off x="4667250" y="1597025"/>
            <a:ext cx="3721100" cy="18796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Spain also has parades with pasos or thrones illustrating the Easter story and marching bands. The parades are followed by cloaked people seeking forgiveness </a:t>
            </a:r>
            <a:br>
              <a:rPr lang="en-GB" altLang="en-US"/>
            </a:br>
            <a:r>
              <a:rPr lang="en-GB" altLang="en-US"/>
              <a:t>from God.</a:t>
            </a:r>
            <a:endParaRPr lang="en-GB" altLang="en-US">
              <a:solidFill>
                <a:schemeClr val="tx1"/>
              </a:solidFill>
            </a:endParaRPr>
          </a:p>
        </p:txBody>
      </p:sp>
      <p:pic>
        <p:nvPicPr>
          <p:cNvPr id="14347" name="Picture 2" descr="http://farm8.staticflickr.com/7091/6925795940_42e0edce4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0" y="3546475"/>
            <a:ext cx="372110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t="19965"/>
          <a:stretch>
            <a:fillRect/>
          </a:stretch>
        </p:blipFill>
        <p:spPr bwMode="auto">
          <a:xfrm>
            <a:off x="2046288" y="2876550"/>
            <a:ext cx="4860925"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creativedc (@flickr.com) - granted under creative commons licence – attribution</a:t>
            </a:r>
          </a:p>
        </p:txBody>
      </p:sp>
      <p:sp>
        <p:nvSpPr>
          <p:cNvPr id="15364"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USA</a:t>
            </a:r>
          </a:p>
        </p:txBody>
      </p:sp>
      <p:sp>
        <p:nvSpPr>
          <p:cNvPr id="15365"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5366" name="Rectangle 14"/>
          <p:cNvSpPr>
            <a:spLocks noChangeArrowheads="1"/>
          </p:cNvSpPr>
          <p:nvPr/>
        </p:nvSpPr>
        <p:spPr bwMode="auto">
          <a:xfrm>
            <a:off x="7556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At the White House in Washington DC, USA, there is an Easter egg rolling event held every year.</a:t>
            </a:r>
          </a:p>
        </p:txBody>
      </p:sp>
      <p:sp>
        <p:nvSpPr>
          <p:cNvPr id="15367" name="Rectangle 10"/>
          <p:cNvSpPr>
            <a:spLocks noChangeArrowheads="1"/>
          </p:cNvSpPr>
          <p:nvPr/>
        </p:nvSpPr>
        <p:spPr bwMode="auto">
          <a:xfrm>
            <a:off x="46672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push decorated eggs through the grass with long handled spoons.</a:t>
            </a:r>
          </a:p>
        </p:txBody>
      </p:sp>
      <p:sp>
        <p:nvSpPr>
          <p:cNvPr id="15368" name="Rectangle 11"/>
          <p:cNvSpPr>
            <a:spLocks noChangeArrowheads="1"/>
          </p:cNvSpPr>
          <p:nvPr/>
        </p:nvSpPr>
        <p:spPr bwMode="auto">
          <a:xfrm>
            <a:off x="1120775" y="5597525"/>
            <a:ext cx="69024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recent years celebrities have turned up to entertain the rollers!</a:t>
            </a:r>
          </a:p>
        </p:txBody>
      </p:sp>
      <p:pic>
        <p:nvPicPr>
          <p:cNvPr id="1536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081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solidFill>
                  <a:schemeClr val="tx1"/>
                </a:solidFill>
                <a:latin typeface="Twinkl SemiBold" pitchFamily="2" charset="0"/>
              </a:rPr>
              <a:t>Italy</a:t>
            </a:r>
          </a:p>
        </p:txBody>
      </p:sp>
      <p:sp>
        <p:nvSpPr>
          <p:cNvPr id="16389"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6390" name="Rectangle 14"/>
          <p:cNvSpPr>
            <a:spLocks noChangeArrowheads="1"/>
          </p:cNvSpPr>
          <p:nvPr/>
        </p:nvSpPr>
        <p:spPr bwMode="auto">
          <a:xfrm>
            <a:off x="4667250" y="765175"/>
            <a:ext cx="3721100" cy="27111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Italy, eggs are boiled and painted with colourful decorations on Easter Saturday. These are then eaten as part of a traditional Easter Sunday breakfast along with other foods. As part of the breakfast, a special Easter cake called ‘Colomba Pasquale’ is eaten that is in the shape of a dove.</a:t>
            </a:r>
          </a:p>
        </p:txBody>
      </p:sp>
      <p:sp>
        <p:nvSpPr>
          <p:cNvPr id="16391" name="Rectangle 10"/>
          <p:cNvSpPr>
            <a:spLocks noChangeArrowheads="1"/>
          </p:cNvSpPr>
          <p:nvPr/>
        </p:nvSpPr>
        <p:spPr bwMode="auto">
          <a:xfrm>
            <a:off x="4667250" y="3580162"/>
            <a:ext cx="372110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 large lunch is also usually eaten on Easter Sunday, with traditional dishes such as lamb eaten, as well as vegetarian dishes using new vegetable </a:t>
            </a:r>
            <a:r>
              <a:rPr lang="en-GB" altLang="en-US" dirty="0" err="1">
                <a:solidFill>
                  <a:schemeClr val="tx1"/>
                </a:solidFill>
              </a:rPr>
              <a:t>sproutings</a:t>
            </a:r>
            <a:r>
              <a:rPr lang="en-GB" altLang="en-US" dirty="0">
                <a:solidFill>
                  <a:schemeClr val="tx1"/>
                </a:solidFill>
              </a:rPr>
              <a:t> to celebrate new life.</a:t>
            </a:r>
          </a:p>
        </p:txBody>
      </p:sp>
      <p:pic>
        <p:nvPicPr>
          <p:cNvPr id="163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525463"/>
            <a:ext cx="1608137"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Colomba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pasquale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edizione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2013</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N I c o l 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2" name="Picture 11"/>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94221" y="1691858"/>
            <a:ext cx="3833318" cy="2156242"/>
          </a:xfrm>
          <a:prstGeom prst="rect">
            <a:avLst/>
          </a:prstGeom>
        </p:spPr>
      </p:pic>
      <p:sp>
        <p:nvSpPr>
          <p:cNvPr id="13" name="Rectangle 10"/>
          <p:cNvSpPr>
            <a:spLocks noChangeArrowheads="1"/>
          </p:cNvSpPr>
          <p:nvPr/>
        </p:nvSpPr>
        <p:spPr bwMode="auto">
          <a:xfrm>
            <a:off x="594221" y="3972768"/>
            <a:ext cx="3833317"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Monday is traditionally a day out, with picnics and barbecues a popular pastime.</a:t>
            </a:r>
          </a:p>
        </p:txBody>
      </p:sp>
    </p:spTree>
    <p:extLst>
      <p:ext uri="{BB962C8B-B14F-4D97-AF65-F5344CB8AC3E}">
        <p14:creationId xmlns:p14="http://schemas.microsoft.com/office/powerpoint/2010/main" val="3749813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Julio.garciah (@flickr.com) - granted under creative commons licence – attribution</a:t>
            </a:r>
          </a:p>
        </p:txBody>
      </p:sp>
      <p:sp>
        <p:nvSpPr>
          <p:cNvPr id="17411"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Greece</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570038"/>
            <a:ext cx="38163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Easter festival begins before Easter.</a:t>
            </a:r>
          </a:p>
        </p:txBody>
      </p:sp>
      <p:sp>
        <p:nvSpPr>
          <p:cNvPr id="17414" name="Rectangle 10"/>
          <p:cNvSpPr>
            <a:spLocks noChangeArrowheads="1"/>
          </p:cNvSpPr>
          <p:nvPr/>
        </p:nvSpPr>
        <p:spPr bwMode="auto">
          <a:xfrm>
            <a:off x="4305300" y="2135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Maundy Thursday, Easter bread is baked and eggs are dyed red symbolising the blood of Christ.</a:t>
            </a:r>
          </a:p>
        </p:txBody>
      </p:sp>
      <p:sp>
        <p:nvSpPr>
          <p:cNvPr id="17415" name="Rectangle 8"/>
          <p:cNvSpPr>
            <a:spLocks noChangeArrowheads="1"/>
          </p:cNvSpPr>
          <p:nvPr/>
        </p:nvSpPr>
        <p:spPr bwMode="auto">
          <a:xfrm>
            <a:off x="4305300" y="3532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Holy Saturday, people attend midnight mass where they all bring a candle to light from the churches' Holy Flame.</a:t>
            </a:r>
          </a:p>
        </p:txBody>
      </p:sp>
      <p:sp>
        <p:nvSpPr>
          <p:cNvPr id="17416" name="Rectangle 9"/>
          <p:cNvSpPr>
            <a:spLocks noChangeArrowheads="1"/>
          </p:cNvSpPr>
          <p:nvPr/>
        </p:nvSpPr>
        <p:spPr bwMode="auto">
          <a:xfrm>
            <a:off x="4305300" y="4930775"/>
            <a:ext cx="38163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Sunday is spent with friends and family for a meal of roast lamb.</a:t>
            </a:r>
          </a:p>
        </p:txBody>
      </p:sp>
      <p:pic>
        <p:nvPicPr>
          <p:cNvPr id="17417" name="Picture 4" descr="http://farm3.staticflickr.com/2801/4493669247_38fde35d85_b.jpg"/>
          <p:cNvPicPr>
            <a:picLocks noChangeAspect="1" noChangeArrowheads="1"/>
          </p:cNvPicPr>
          <p:nvPr/>
        </p:nvPicPr>
        <p:blipFill>
          <a:blip r:embed="rId2">
            <a:extLst>
              <a:ext uri="{28A0092B-C50C-407E-A947-70E740481C1C}">
                <a14:useLocalDpi xmlns:a14="http://schemas.microsoft.com/office/drawing/2010/main" val="0"/>
              </a:ext>
            </a:extLst>
          </a:blip>
          <a:srcRect t="5994" b="5156"/>
          <a:stretch>
            <a:fillRect/>
          </a:stretch>
        </p:blipFill>
        <p:spPr bwMode="auto">
          <a:xfrm>
            <a:off x="1057275" y="1854200"/>
            <a:ext cx="3095625"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25463"/>
            <a:ext cx="160972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hqprint">
            <a:extLst>
              <a:ext uri="{28A0092B-C50C-407E-A947-70E740481C1C}">
                <a14:useLocalDpi xmlns:a14="http://schemas.microsoft.com/office/drawing/2010/main" val="0"/>
              </a:ext>
            </a:extLst>
          </a:blip>
          <a:srcRect l="16101" r="33833"/>
          <a:stretch/>
        </p:blipFill>
        <p:spPr>
          <a:xfrm>
            <a:off x="645549" y="1714257"/>
            <a:ext cx="3542276" cy="4325179"/>
          </a:xfrm>
          <a:prstGeom prst="rect">
            <a:avLst/>
          </a:prstGeom>
        </p:spPr>
      </p:pic>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India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014807"/>
            <a:ext cx="381635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celebrations start at Lent and end on Easter Sunday.</a:t>
            </a:r>
          </a:p>
        </p:txBody>
      </p:sp>
      <p:sp>
        <p:nvSpPr>
          <p:cNvPr id="17414" name="Rectangle 10"/>
          <p:cNvSpPr>
            <a:spLocks noChangeArrowheads="1"/>
          </p:cNvSpPr>
          <p:nvPr/>
        </p:nvSpPr>
        <p:spPr bwMode="auto">
          <a:xfrm>
            <a:off x="4305300" y="1858351"/>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gifts are exchanged, such as painted eggs, cakes, flowers and colourful lanterns.</a:t>
            </a:r>
          </a:p>
        </p:txBody>
      </p:sp>
      <p:sp>
        <p:nvSpPr>
          <p:cNvPr id="17415" name="Rectangle 8"/>
          <p:cNvSpPr>
            <a:spLocks noChangeArrowheads="1"/>
          </p:cNvSpPr>
          <p:nvPr/>
        </p:nvSpPr>
        <p:spPr bwMode="auto">
          <a:xfrm>
            <a:off x="4305300" y="3008842"/>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some areas, there are carnivals that involve street plays, songs and dances.</a:t>
            </a:r>
          </a:p>
        </p:txBody>
      </p:sp>
      <p:sp>
        <p:nvSpPr>
          <p:cNvPr id="17416" name="Rectangle 9"/>
          <p:cNvSpPr>
            <a:spLocks noChangeArrowheads="1"/>
          </p:cNvSpPr>
          <p:nvPr/>
        </p:nvSpPr>
        <p:spPr bwMode="auto">
          <a:xfrm>
            <a:off x="4305300" y="4159333"/>
            <a:ext cx="381635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major activities take place on Good Friday when large numbers of Christians gather at churches, passion plays are held and people exchange Easter wishes with one another.</a:t>
            </a:r>
          </a:p>
        </p:txBody>
      </p:sp>
      <p:pic>
        <p:nvPicPr>
          <p:cNvPr id="11" name="Picture 10"/>
          <p:cNvPicPr>
            <a:picLocks noChangeAspect="1"/>
          </p:cNvPicPr>
          <p:nvPr/>
        </p:nvPicPr>
        <p:blipFill rotWithShape="1">
          <a:blip r:embed="rId3" cstate="hqprint">
            <a:extLst>
              <a:ext uri="{28A0092B-C50C-407E-A947-70E740481C1C}">
                <a14:useLocalDpi xmlns:a14="http://schemas.microsoft.com/office/drawing/2010/main" val="0"/>
              </a:ext>
            </a:extLst>
          </a:blip>
          <a:srcRect b="5224"/>
          <a:stretch/>
        </p:blipFill>
        <p:spPr>
          <a:xfrm>
            <a:off x="153988" y="525463"/>
            <a:ext cx="1611708" cy="1087409"/>
          </a:xfrm>
          <a:prstGeom prst="rect">
            <a:avLst/>
          </a:prstGeom>
        </p:spPr>
      </p:pic>
    </p:spTree>
    <p:extLst>
      <p:ext uri="{BB962C8B-B14F-4D97-AF65-F5344CB8AC3E}">
        <p14:creationId xmlns:p14="http://schemas.microsoft.com/office/powerpoint/2010/main" val="3403335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Brazil</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753553"/>
            <a:ext cx="4142414"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Brazil, Easter is known as ‘</a:t>
            </a:r>
            <a:r>
              <a:rPr lang="en-GB" altLang="en-US" dirty="0" err="1">
                <a:solidFill>
                  <a:schemeClr val="tx1"/>
                </a:solidFill>
              </a:rPr>
              <a:t>Páscoa</a:t>
            </a:r>
            <a:r>
              <a:rPr lang="en-GB" altLang="en-US" dirty="0">
                <a:solidFill>
                  <a:schemeClr val="tx1"/>
                </a:solidFill>
              </a:rPr>
              <a:t>’.</a:t>
            </a:r>
          </a:p>
        </p:txBody>
      </p:sp>
      <p:sp>
        <p:nvSpPr>
          <p:cNvPr id="17414" name="Rectangle 10"/>
          <p:cNvSpPr>
            <a:spLocks noChangeArrowheads="1"/>
          </p:cNvSpPr>
          <p:nvPr/>
        </p:nvSpPr>
        <p:spPr bwMode="auto">
          <a:xfrm>
            <a:off x="4305300" y="1390858"/>
            <a:ext cx="4142414"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People celebrating Páscoa may give each other chocolates as gifts. </a:t>
            </a:r>
          </a:p>
        </p:txBody>
      </p:sp>
      <p:sp>
        <p:nvSpPr>
          <p:cNvPr id="17415" name="Rectangle 8"/>
          <p:cNvSpPr>
            <a:spLocks noChangeArrowheads="1"/>
          </p:cNvSpPr>
          <p:nvPr/>
        </p:nvSpPr>
        <p:spPr bwMode="auto">
          <a:xfrm>
            <a:off x="4305300" y="2305162"/>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many people may choose to not eat meat and eat fish instead.</a:t>
            </a:r>
          </a:p>
        </p:txBody>
      </p:sp>
      <p:sp>
        <p:nvSpPr>
          <p:cNvPr id="17416" name="Rectangle 9"/>
          <p:cNvSpPr>
            <a:spLocks noChangeArrowheads="1"/>
          </p:cNvSpPr>
          <p:nvPr/>
        </p:nvSpPr>
        <p:spPr bwMode="auto">
          <a:xfrm>
            <a:off x="4305300" y="3494883"/>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Easter Sunday, many people spend the day with their families and go to church later in the afternoon.</a:t>
            </a:r>
          </a:p>
        </p:txBody>
      </p:sp>
      <p:pic>
        <p:nvPicPr>
          <p:cNvPr id="11" name="Picture 10"/>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6229" y="478999"/>
            <a:ext cx="1617484" cy="1091039"/>
          </a:xfrm>
          <a:prstGeom prst="rect">
            <a:avLst/>
          </a:prstGeom>
        </p:spPr>
      </p:pic>
      <p:sp>
        <p:nvSpPr>
          <p:cNvPr id="12" name="TextBox 21"/>
          <p:cNvSpPr txBox="1">
            <a:spLocks noChangeArrowheads="1"/>
          </p:cNvSpPr>
          <p:nvPr/>
        </p:nvSpPr>
        <p:spPr bwMode="auto">
          <a:xfrm>
            <a:off x="62291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Páscoa</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Ana_Cotta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3" name="Rectangle 9"/>
          <p:cNvSpPr>
            <a:spLocks noChangeArrowheads="1"/>
          </p:cNvSpPr>
          <p:nvPr/>
        </p:nvSpPr>
        <p:spPr bwMode="auto">
          <a:xfrm>
            <a:off x="4305300" y="4684604"/>
            <a:ext cx="4142414"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Throughout Brazil, many colourful celebrations may take place, including in </a:t>
            </a:r>
            <a:r>
              <a:rPr lang="en-GB" altLang="en-US" dirty="0" err="1">
                <a:solidFill>
                  <a:schemeClr val="tx1"/>
                </a:solidFill>
              </a:rPr>
              <a:t>Ouro</a:t>
            </a:r>
            <a:r>
              <a:rPr lang="en-GB" altLang="en-US" dirty="0">
                <a:solidFill>
                  <a:schemeClr val="tx1"/>
                </a:solidFill>
              </a:rPr>
              <a:t> </a:t>
            </a:r>
            <a:r>
              <a:rPr lang="en-GB" altLang="en-US" dirty="0" err="1">
                <a:solidFill>
                  <a:schemeClr val="tx1"/>
                </a:solidFill>
              </a:rPr>
              <a:t>Preto</a:t>
            </a:r>
            <a:r>
              <a:rPr lang="en-GB" altLang="en-US" dirty="0">
                <a:solidFill>
                  <a:schemeClr val="tx1"/>
                </a:solidFill>
              </a:rPr>
              <a:t>, where the streets are decorated with flowers, sand and sawdust to create beautiful patterns.</a:t>
            </a:r>
          </a:p>
        </p:txBody>
      </p:sp>
      <p:pic>
        <p:nvPicPr>
          <p:cNvPr id="16" name="Picture 15"/>
          <p:cNvPicPr>
            <a:picLocks noChangeAspect="1"/>
          </p:cNvPicPr>
          <p:nvPr/>
        </p:nvPicPr>
        <p:blipFill rotWithShape="1">
          <a:blip r:embed="rId6">
            <a:extLst>
              <a:ext uri="{28A0092B-C50C-407E-A947-70E740481C1C}">
                <a14:useLocalDpi xmlns:a14="http://schemas.microsoft.com/office/drawing/2010/main" val="0"/>
              </a:ext>
            </a:extLst>
          </a:blip>
          <a:srcRect l="2948" t="5871" r="42483" b="4879"/>
          <a:stretch/>
        </p:blipFill>
        <p:spPr>
          <a:xfrm>
            <a:off x="645548" y="1714256"/>
            <a:ext cx="3542277" cy="4311179"/>
          </a:xfrm>
          <a:prstGeom prst="rect">
            <a:avLst/>
          </a:prstGeom>
        </p:spPr>
      </p:pic>
    </p:spTree>
    <p:extLst>
      <p:ext uri="{BB962C8B-B14F-4D97-AF65-F5344CB8AC3E}">
        <p14:creationId xmlns:p14="http://schemas.microsoft.com/office/powerpoint/2010/main" val="3380364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49" y="753553"/>
            <a:ext cx="6268499"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Sweden and Finland</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687484"/>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In Sweden and Finland, children dress up as Easter witches and go around the neighbourhood granting wishes of happiness and good health. They carry decorated willow twigs as part of their costume. As a reward, they usually receive sweets and chocolate eggs.</a:t>
            </a:r>
          </a:p>
        </p:txBody>
      </p:sp>
      <p:sp>
        <p:nvSpPr>
          <p:cNvPr id="17415" name="Rectangle 8"/>
          <p:cNvSpPr>
            <a:spLocks noChangeArrowheads="1"/>
          </p:cNvSpPr>
          <p:nvPr/>
        </p:nvSpPr>
        <p:spPr bwMode="auto">
          <a:xfrm>
            <a:off x="4305300" y="3850560"/>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Easter Monday is the largest day of celebration in Finland and Mämmi is usually served; a sweet rye porridge served with whipped cream, milk or vanilla ice cream. Other foods eaten include Pasha (a curd dessert), lamb, fish and baked cheeses.</a:t>
            </a:r>
          </a:p>
        </p:txBody>
      </p:sp>
      <p:pic>
        <p:nvPicPr>
          <p:cNvPr id="12" name="Picture 1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463"/>
            <a:ext cx="1639784" cy="1064506"/>
          </a:xfrm>
          <a:prstGeom prst="rect">
            <a:avLst/>
          </a:prstGeom>
        </p:spPr>
      </p:pic>
      <p:pic>
        <p:nvPicPr>
          <p:cNvPr id="4" name="Picture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30860" y="525463"/>
            <a:ext cx="1639784" cy="1064506"/>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Mämmi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Kymppi</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Martin </a:t>
            </a:r>
            <a:r>
              <a:rPr lang="en-GB" altLang="en-US" sz="500" dirty="0" err="1">
                <a:latin typeface="Roboto" panose="02000000000000000000" pitchFamily="2" charset="0"/>
                <a:ea typeface="Roboto" panose="02000000000000000000" pitchFamily="2" charset="0"/>
                <a:cs typeface="Arial" panose="020B0604020202020204" pitchFamily="34" charset="0"/>
                <a:hlinkClick r:id="rId5"/>
              </a:rPr>
              <a:t>Terber</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8" name="Picture 17"/>
          <p:cNvPicPr>
            <a:picLocks noChangeAspect="1"/>
          </p:cNvPicPr>
          <p:nvPr/>
        </p:nvPicPr>
        <p:blipFill rotWithShape="1">
          <a:blip r:embed="rId7">
            <a:extLst>
              <a:ext uri="{28A0092B-C50C-407E-A947-70E740481C1C}">
                <a14:useLocalDpi xmlns:a14="http://schemas.microsoft.com/office/drawing/2010/main" val="0"/>
              </a:ext>
            </a:extLst>
          </a:blip>
          <a:srcRect t="20967"/>
          <a:stretch/>
        </p:blipFill>
        <p:spPr>
          <a:xfrm>
            <a:off x="645548" y="1714255"/>
            <a:ext cx="3542277" cy="4311179"/>
          </a:xfrm>
          <a:prstGeom prst="rect">
            <a:avLst/>
          </a:prstGeom>
        </p:spPr>
      </p:pic>
    </p:spTree>
    <p:extLst>
      <p:ext uri="{BB962C8B-B14F-4D97-AF65-F5344CB8AC3E}">
        <p14:creationId xmlns:p14="http://schemas.microsoft.com/office/powerpoint/2010/main" val="361091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91465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Ethiopia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235546"/>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Ethiopia, Easter is known as ‘</a:t>
            </a:r>
            <a:r>
              <a:rPr lang="en-GB" altLang="en-US" dirty="0" err="1">
                <a:solidFill>
                  <a:schemeClr val="tx1"/>
                </a:solidFill>
              </a:rPr>
              <a:t>Fasika</a:t>
            </a:r>
            <a:r>
              <a:rPr lang="en-GB" altLang="en-US" dirty="0">
                <a:solidFill>
                  <a:schemeClr val="tx1"/>
                </a:solidFill>
              </a:rPr>
              <a:t>’. </a:t>
            </a:r>
          </a:p>
        </p:txBody>
      </p:sp>
      <p:sp>
        <p:nvSpPr>
          <p:cNvPr id="17414" name="Rectangle 10"/>
          <p:cNvSpPr>
            <a:spLocks noChangeArrowheads="1"/>
          </p:cNvSpPr>
          <p:nvPr/>
        </p:nvSpPr>
        <p:spPr bwMode="auto">
          <a:xfrm>
            <a:off x="4305300" y="2091370"/>
            <a:ext cx="4008190" cy="132610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During </a:t>
            </a:r>
            <a:r>
              <a:rPr lang="en-GB" altLang="en-US" dirty="0" err="1">
                <a:solidFill>
                  <a:schemeClr val="tx1"/>
                </a:solidFill>
              </a:rPr>
              <a:t>Fasika</a:t>
            </a:r>
            <a:r>
              <a:rPr lang="en-GB" altLang="en-US" dirty="0">
                <a:solidFill>
                  <a:schemeClr val="tx1"/>
                </a:solidFill>
              </a:rPr>
              <a:t>, many people choose to fast for the 55 days of Lent in which no animal products (including milk, eggs and butter) are eaten.</a:t>
            </a:r>
          </a:p>
        </p:txBody>
      </p:sp>
      <p:sp>
        <p:nvSpPr>
          <p:cNvPr id="17415" name="Rectangle 8"/>
          <p:cNvSpPr>
            <a:spLocks noChangeArrowheads="1"/>
          </p:cNvSpPr>
          <p:nvPr/>
        </p:nvSpPr>
        <p:spPr bwMode="auto">
          <a:xfrm>
            <a:off x="4305300" y="3501192"/>
            <a:ext cx="400819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church services are held, prayers are said and these continue until the early hours of the morning. Many people return home to break their fast around 3 a.m.</a:t>
            </a:r>
          </a:p>
        </p:txBody>
      </p:sp>
      <p:sp>
        <p:nvSpPr>
          <p:cNvPr id="17416" name="Rectangle 9"/>
          <p:cNvSpPr>
            <a:spLocks noChangeArrowheads="1"/>
          </p:cNvSpPr>
          <p:nvPr/>
        </p:nvSpPr>
        <p:spPr bwMode="auto">
          <a:xfrm>
            <a:off x="4305300" y="5206187"/>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After a rest, celebrations continue and there is a large feast.</a:t>
            </a:r>
          </a:p>
        </p:txBody>
      </p:sp>
      <p:pic>
        <p:nvPicPr>
          <p:cNvPr id="11" name="Picture 10"/>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463"/>
            <a:ext cx="1609725" cy="1044992"/>
          </a:xfrm>
          <a:prstGeom prst="rect">
            <a:avLst/>
          </a:prstGeom>
        </p:spPr>
      </p:pic>
      <p:sp>
        <p:nvSpPr>
          <p:cNvPr id="13"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Fasting food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Jasmine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Halki</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5" name="Picture 14"/>
          <p:cNvPicPr>
            <a:picLocks noChangeAspect="1"/>
          </p:cNvPicPr>
          <p:nvPr/>
        </p:nvPicPr>
        <p:blipFill rotWithShape="1">
          <a:blip r:embed="rId5">
            <a:extLst>
              <a:ext uri="{28A0092B-C50C-407E-A947-70E740481C1C}">
                <a14:useLocalDpi xmlns:a14="http://schemas.microsoft.com/office/drawing/2010/main" val="0"/>
              </a:ext>
            </a:extLst>
          </a:blip>
          <a:srcRect l="23639" r="28980"/>
          <a:stretch/>
        </p:blipFill>
        <p:spPr>
          <a:xfrm>
            <a:off x="645548" y="1728796"/>
            <a:ext cx="3542277" cy="4376878"/>
          </a:xfrm>
          <a:prstGeom prst="rect">
            <a:avLst/>
          </a:prstGeom>
        </p:spPr>
      </p:pic>
    </p:spTree>
    <p:extLst>
      <p:ext uri="{BB962C8B-B14F-4D97-AF65-F5344CB8AC3E}">
        <p14:creationId xmlns:p14="http://schemas.microsoft.com/office/powerpoint/2010/main" val="402956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680210" y="753553"/>
            <a:ext cx="194691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Mexico</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3825240" y="909325"/>
            <a:ext cx="469392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in Mexico is a two-week period starting with </a:t>
            </a:r>
            <a:r>
              <a:rPr lang="en-GB" altLang="en-US" dirty="0" err="1">
                <a:solidFill>
                  <a:schemeClr val="tx1"/>
                </a:solidFill>
              </a:rPr>
              <a:t>Semana</a:t>
            </a:r>
            <a:r>
              <a:rPr lang="en-GB" altLang="en-US" dirty="0">
                <a:solidFill>
                  <a:schemeClr val="tx1"/>
                </a:solidFill>
              </a:rPr>
              <a:t> Santa (Holy Week), which lasts from Palm Sunday to Easter Saturday, and Pascua, which starts on Easter Sunday and ends the following Saturday.</a:t>
            </a:r>
          </a:p>
        </p:txBody>
      </p:sp>
      <p:sp>
        <p:nvSpPr>
          <p:cNvPr id="17415" name="Rectangle 8"/>
          <p:cNvSpPr>
            <a:spLocks noChangeArrowheads="1"/>
          </p:cNvSpPr>
          <p:nvPr/>
        </p:nvSpPr>
        <p:spPr bwMode="auto">
          <a:xfrm>
            <a:off x="3825240" y="2914349"/>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Many Mexicans choose to celebrate this period with processions, passion plays and ceremonies throughout towns and cities. Some also choose to travel to the beach to enjoy time with their friends and family.</a:t>
            </a:r>
          </a:p>
        </p:txBody>
      </p:sp>
      <p:sp>
        <p:nvSpPr>
          <p:cNvPr id="17416" name="Rectangle 9"/>
          <p:cNvSpPr>
            <a:spLocks noChangeArrowheads="1"/>
          </p:cNvSpPr>
          <p:nvPr/>
        </p:nvSpPr>
        <p:spPr bwMode="auto">
          <a:xfrm>
            <a:off x="3825240" y="4642374"/>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Traditional foods eaten during the Easter period include fish, empanadas and ‘</a:t>
            </a:r>
            <a:r>
              <a:rPr lang="en-GB" altLang="en-US" dirty="0" err="1">
                <a:solidFill>
                  <a:schemeClr val="tx1"/>
                </a:solidFill>
              </a:rPr>
              <a:t>nopal</a:t>
            </a:r>
            <a:r>
              <a:rPr lang="en-GB" altLang="en-US" dirty="0">
                <a:solidFill>
                  <a:schemeClr val="tx1"/>
                </a:solidFill>
              </a:rPr>
              <a:t>’, a flat leaf cactus eaten in salads.</a:t>
            </a:r>
          </a:p>
        </p:txBody>
      </p:sp>
      <p:pic>
        <p:nvPicPr>
          <p:cNvPr id="12" name="Picture 1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3988" y="525046"/>
            <a:ext cx="1609725" cy="1044992"/>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s-ES" altLang="en-US" sz="500" b="1" dirty="0">
                <a:latin typeface="Roboto" panose="02000000000000000000" pitchFamily="2" charset="0"/>
                <a:ea typeface="Roboto" panose="02000000000000000000" pitchFamily="2" charset="0"/>
                <a:cs typeface="Arial" panose="020B0604020202020204" pitchFamily="34" charset="0"/>
                <a:hlinkClick r:id="rId3"/>
              </a:rPr>
              <a:t>Mahahual, México - Semana Santa 2009</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Antonio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Meneses</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L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7" name="Picture 16"/>
          <p:cNvPicPr>
            <a:picLocks noChangeAspect="1"/>
          </p:cNvPicPr>
          <p:nvPr/>
        </p:nvPicPr>
        <p:blipFill rotWithShape="1">
          <a:blip r:embed="rId6">
            <a:extLst>
              <a:ext uri="{28A0092B-C50C-407E-A947-70E740481C1C}">
                <a14:useLocalDpi xmlns:a14="http://schemas.microsoft.com/office/drawing/2010/main" val="0"/>
              </a:ext>
            </a:extLst>
          </a:blip>
          <a:srcRect l="7126" t="4573" r="41809" b="4886"/>
          <a:stretch/>
        </p:blipFill>
        <p:spPr>
          <a:xfrm>
            <a:off x="628771" y="1726620"/>
            <a:ext cx="2981571" cy="3964860"/>
          </a:xfrm>
          <a:prstGeom prst="rect">
            <a:avLst/>
          </a:prstGeom>
        </p:spPr>
      </p:pic>
    </p:spTree>
    <p:extLst>
      <p:ext uri="{BB962C8B-B14F-4D97-AF65-F5344CB8AC3E}">
        <p14:creationId xmlns:p14="http://schemas.microsoft.com/office/powerpoint/2010/main" val="2825881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a:extLst>
              <a:ext uri="{28A0092B-C50C-407E-A947-70E740481C1C}">
                <a14:useLocalDpi xmlns:a14="http://schemas.microsoft.com/office/drawing/2010/main" val="0"/>
              </a:ext>
            </a:extLst>
          </a:blip>
          <a:srcRect l="23639" r="30240"/>
          <a:stretch/>
        </p:blipFill>
        <p:spPr>
          <a:xfrm>
            <a:off x="645550" y="1728796"/>
            <a:ext cx="3012050" cy="3823407"/>
          </a:xfrm>
          <a:prstGeom prst="rect">
            <a:avLst/>
          </a:prstGeom>
        </p:spPr>
      </p:pic>
      <p:sp>
        <p:nvSpPr>
          <p:cNvPr id="17411" name="Title 20"/>
          <p:cNvSpPr>
            <a:spLocks/>
          </p:cNvSpPr>
          <p:nvPr/>
        </p:nvSpPr>
        <p:spPr bwMode="auto">
          <a:xfrm>
            <a:off x="1591986" y="753553"/>
            <a:ext cx="2610898"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Sri Lanka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28160" y="753553"/>
            <a:ext cx="418338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Sri Lanka, Christians traditionally go to church to attend Easter celebrations. </a:t>
            </a:r>
          </a:p>
        </p:txBody>
      </p:sp>
      <p:sp>
        <p:nvSpPr>
          <p:cNvPr id="17414" name="Rectangle 10"/>
          <p:cNvSpPr>
            <a:spLocks noChangeArrowheads="1"/>
          </p:cNvSpPr>
          <p:nvPr/>
        </p:nvSpPr>
        <p:spPr bwMode="auto">
          <a:xfrm>
            <a:off x="3817620" y="1905988"/>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Good Friday is the main day for celebration and is a national holiday. Many events happen on Good Friday including church services (some which can be 3 hours long), processions and passion plays.</a:t>
            </a:r>
          </a:p>
        </p:txBody>
      </p:sp>
      <p:sp>
        <p:nvSpPr>
          <p:cNvPr id="17415" name="Rectangle 8"/>
          <p:cNvSpPr>
            <a:spLocks noChangeArrowheads="1"/>
          </p:cNvSpPr>
          <p:nvPr/>
        </p:nvSpPr>
        <p:spPr bwMode="auto">
          <a:xfrm>
            <a:off x="3817620" y="3620041"/>
            <a:ext cx="469392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Some people make pilgrimages to shrines that show the Way of the Cross.</a:t>
            </a:r>
          </a:p>
        </p:txBody>
      </p:sp>
      <p:sp>
        <p:nvSpPr>
          <p:cNvPr id="17416" name="Rectangle 9"/>
          <p:cNvSpPr>
            <a:spLocks noChangeArrowheads="1"/>
          </p:cNvSpPr>
          <p:nvPr/>
        </p:nvSpPr>
        <p:spPr bwMode="auto">
          <a:xfrm>
            <a:off x="3817620" y="4503097"/>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is seen as a time for helping those in need in the community and many churches hold large feasts in order to support them.</a:t>
            </a:r>
          </a:p>
        </p:txBody>
      </p:sp>
      <p:pic>
        <p:nvPicPr>
          <p:cNvPr id="14" name="Picture 13"/>
          <p:cNvPicPr>
            <a:picLocks noChangeAspect="1"/>
          </p:cNvPicPr>
          <p:nvPr/>
        </p:nvPicPr>
        <p:blipFill rotWithShape="1">
          <a:blip r:embed="rId3" cstate="hqprint">
            <a:extLst>
              <a:ext uri="{28A0092B-C50C-407E-A947-70E740481C1C}">
                <a14:useLocalDpi xmlns:a14="http://schemas.microsoft.com/office/drawing/2010/main" val="0"/>
              </a:ext>
            </a:extLst>
          </a:blip>
          <a:srcRect b="5204"/>
          <a:stretch/>
        </p:blipFill>
        <p:spPr>
          <a:xfrm>
            <a:off x="153988" y="525046"/>
            <a:ext cx="1609725" cy="1085801"/>
          </a:xfrm>
          <a:prstGeom prst="rect">
            <a:avLst/>
          </a:prstGeom>
        </p:spPr>
      </p:pic>
      <p:sp>
        <p:nvSpPr>
          <p:cNvPr id="16"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Hiniduma, Christian Church -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panoramio</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 Frans-Banja Mulder</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Frans-Banja</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Mulder</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7" name="Rectangle 9"/>
          <p:cNvSpPr>
            <a:spLocks noChangeArrowheads="1"/>
          </p:cNvSpPr>
          <p:nvPr/>
        </p:nvSpPr>
        <p:spPr bwMode="auto">
          <a:xfrm>
            <a:off x="645550" y="5663152"/>
            <a:ext cx="7865990"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Many families plan gatherings during Easter time. </a:t>
            </a:r>
          </a:p>
        </p:txBody>
      </p:sp>
      <p:pic>
        <p:nvPicPr>
          <p:cNvPr id="4" name="Picture 3"/>
          <p:cNvPicPr>
            <a:picLocks noChangeAspect="1"/>
          </p:cNvPicPr>
          <p:nvPr/>
        </p:nvPicPr>
        <p:blipFill rotWithShape="1">
          <a:blip r:embed="rId7">
            <a:extLst>
              <a:ext uri="{28A0092B-C50C-407E-A947-70E740481C1C}">
                <a14:useLocalDpi xmlns:a14="http://schemas.microsoft.com/office/drawing/2010/main" val="0"/>
              </a:ext>
            </a:extLst>
          </a:blip>
          <a:srcRect l="7965" r="32981"/>
          <a:stretch/>
        </p:blipFill>
        <p:spPr>
          <a:xfrm>
            <a:off x="645551" y="1730229"/>
            <a:ext cx="3012050" cy="3825380"/>
          </a:xfrm>
          <a:prstGeom prst="rect">
            <a:avLst/>
          </a:prstGeom>
        </p:spPr>
      </p:pic>
    </p:spTree>
    <p:extLst>
      <p:ext uri="{BB962C8B-B14F-4D97-AF65-F5344CB8AC3E}">
        <p14:creationId xmlns:p14="http://schemas.microsoft.com/office/powerpoint/2010/main" val="15617845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1480</TotalTime>
  <Words>1257</Words>
  <Application>Microsoft Office PowerPoint</Application>
  <PresentationFormat>On-screen Show (4:3)</PresentationFormat>
  <Paragraphs>79</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Twinkl SemiBold</vt:lpstr>
      <vt:lpstr>Tuffy</vt:lpstr>
      <vt:lpstr>Arial</vt:lpstr>
      <vt:lpstr>Twinkl</vt:lpstr>
      <vt:lpstr>Calibri</vt:lpstr>
      <vt:lpstr>Sassoon Infant Rg</vt:lpstr>
      <vt:lpstr>Roboto</vt:lpstr>
      <vt:lpstr>Office Theme</vt:lpstr>
      <vt:lpstr>PowerPoint Presentation</vt:lpstr>
      <vt:lpstr>Australia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 Geals BTP</cp:lastModifiedBy>
  <cp:revision>195</cp:revision>
  <dcterms:created xsi:type="dcterms:W3CDTF">2014-10-01T16:09:27Z</dcterms:created>
  <dcterms:modified xsi:type="dcterms:W3CDTF">2021-03-28T08:44:34Z</dcterms:modified>
</cp:coreProperties>
</file>