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3" r:id="rId6"/>
    <p:sldId id="262" r:id="rId7"/>
    <p:sldId id="261" r:id="rId8"/>
    <p:sldId id="288" r:id="rId9"/>
    <p:sldId id="260" r:id="rId10"/>
    <p:sldId id="265" r:id="rId11"/>
    <p:sldId id="267" r:id="rId12"/>
    <p:sldId id="268" r:id="rId13"/>
    <p:sldId id="269" r:id="rId14"/>
    <p:sldId id="289" r:id="rId15"/>
    <p:sldId id="272" r:id="rId16"/>
    <p:sldId id="266" r:id="rId17"/>
    <p:sldId id="271" r:id="rId18"/>
    <p:sldId id="273" r:id="rId19"/>
    <p:sldId id="274" r:id="rId20"/>
    <p:sldId id="290" r:id="rId21"/>
    <p:sldId id="276" r:id="rId22"/>
    <p:sldId id="278" r:id="rId23"/>
    <p:sldId id="279" r:id="rId24"/>
    <p:sldId id="280" r:id="rId25"/>
    <p:sldId id="281" r:id="rId26"/>
    <p:sldId id="291" r:id="rId27"/>
    <p:sldId id="283" r:id="rId2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3971" autoAdjust="0"/>
    <p:restoredTop sz="94660"/>
  </p:normalViewPr>
  <p:slideViewPr>
    <p:cSldViewPr snapToGrid="0">
      <p:cViewPr varScale="1">
        <p:scale>
          <a:sx n="72" d="100"/>
          <a:sy n="72" d="100"/>
        </p:scale>
        <p:origin x="702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58F599-4DFB-4E6B-A481-E6C01ECA2E0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3E93F6C-F9B4-4C56-9EC4-FEFF7B9A124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03A7BDB-73F3-4665-B2FE-E67E01A361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D97A2A-FEEA-4913-B71F-E689918ED72F}" type="datetimeFigureOut">
              <a:rPr lang="en-GB" smtClean="0"/>
              <a:t>13/06/2021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45893D1-CAE2-4159-9E21-3B9D2981BF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0FC441D-325E-4BAB-9C56-2B04289239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0CB01-61A7-4CBC-AB61-F106BC955A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74662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1C7227-B2B1-4A29-BC8D-3ED09EF193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1DE1F1F-8766-4633-8809-16078D26D55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9EBA628-0075-405C-A6B8-266D37071D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D97A2A-FEEA-4913-B71F-E689918ED72F}" type="datetimeFigureOut">
              <a:rPr lang="en-GB" smtClean="0"/>
              <a:t>13/06/2021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24C696E-76FF-4280-9895-C3CE1C1C4D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31C54CD-C2CD-4EBB-9881-0A9D7173E9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0CB01-61A7-4CBC-AB61-F106BC955A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881552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B84E798-A300-458D-9F26-0C22085227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FE38F85-F2DC-459D-9EE8-82E5A6A0044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90939A6-7826-45B3-9EA3-D8D62B5E7D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D97A2A-FEEA-4913-B71F-E689918ED72F}" type="datetimeFigureOut">
              <a:rPr lang="en-GB" smtClean="0"/>
              <a:t>13/06/2021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9B8A0CD-EDD7-4B11-8A46-5448B366FE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C3B536C-31FF-4967-953B-3E29B4AF16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0CB01-61A7-4CBC-AB61-F106BC955A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91114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08FFD5-B829-4198-B363-155AD0B809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471AB61-718F-4236-B664-70CB627CA73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C746B7B-8326-4399-ADBD-911530F4376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16FE738-198F-48ED-92CE-784FAA1F2A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D97A2A-FEEA-4913-B71F-E689918ED72F}" type="datetimeFigureOut">
              <a:rPr lang="en-GB" smtClean="0"/>
              <a:t>13/06/2021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DA27742-8E50-4724-BABA-30C51FF205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B8ACE58-BCA5-4C0F-9AB0-0A03371B94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0CB01-61A7-4CBC-AB61-F106BC955A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72575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C6A396-2C11-4C40-AD19-937D5D0FB9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34BF5C2-5FD8-4182-A991-A4D286EE269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13E0E40-5DEC-4C66-B198-634D4913859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8ECF9B0-AABA-4AA6-B07A-083B05F166B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C35A16B-C0E4-41FA-97DF-519FD30E23A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D701DDC-1504-4B13-8FD0-5F93F3EC87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D97A2A-FEEA-4913-B71F-E689918ED72F}" type="datetimeFigureOut">
              <a:rPr lang="en-GB" smtClean="0"/>
              <a:t>13/06/2021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4556811-003B-4AC5-9CC4-9DFD97E977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37996983-EA86-4BE3-9DF0-4C0566B1D5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0CB01-61A7-4CBC-AB61-F106BC955A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90385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150A98-4855-4B8E-9112-384ACCF10C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216ED8C-2224-4E0F-A538-321B047E5C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D97A2A-FEEA-4913-B71F-E689918ED72F}" type="datetimeFigureOut">
              <a:rPr lang="en-GB" smtClean="0"/>
              <a:t>13/06/2021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9C50800-8395-4280-BBBF-E66EC42680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F7D98CE-0E61-4887-83E7-905E3B2ED7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0CB01-61A7-4CBC-AB61-F106BC955A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5418364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F3DB45B-75DD-4B83-849D-3BCF10E80E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D97A2A-FEEA-4913-B71F-E689918ED72F}" type="datetimeFigureOut">
              <a:rPr lang="en-GB" smtClean="0"/>
              <a:t>13/06/2021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65818D2-3E51-411D-A3EF-4315885B95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F36F4AF-09F2-4641-A096-EE29C510C7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0CB01-61A7-4CBC-AB61-F106BC955A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153493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4F3B89-27C5-4319-A85E-7DAA919A58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9A8BA63-4DC9-4D07-9985-39CE8D5FB09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8DCED4F-04DE-4CB1-A65B-CC7E38893D5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A0AF546-61C4-4A32-8E0F-4D49B965EF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D97A2A-FEEA-4913-B71F-E689918ED72F}" type="datetimeFigureOut">
              <a:rPr lang="en-GB" smtClean="0"/>
              <a:t>13/06/2021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0D41F53-D8BB-42E0-9E31-23BF9F15F0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68714D8-374A-4D9A-95FE-57DAA1733F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0CB01-61A7-4CBC-AB61-F106BC955A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82787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CD22FE-49FB-46F8-864C-7E207244D7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7275AA2-D004-4782-8D1C-3F9C6DE9F69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59D9B46-0060-4A39-A739-C17C946AF77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555FFDC-AF71-4A59-8D8B-53D1977813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D97A2A-FEEA-4913-B71F-E689918ED72F}" type="datetimeFigureOut">
              <a:rPr lang="en-GB" smtClean="0"/>
              <a:t>13/06/2021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C5E0618-07FD-4830-82B4-5AB4685A57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2C17FF5-BE5E-46B4-8985-9BEB5CB71A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0CB01-61A7-4CBC-AB61-F106BC955A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7068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046D87B-5BFE-4DC2-BFD4-AB06B061F0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2DED758-9BB0-41E9-A5B1-9CD9B4A81EB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DF5CDDF-3354-4CB8-9321-45F66AA9B5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D97A2A-FEEA-4913-B71F-E689918ED72F}" type="datetimeFigureOut">
              <a:rPr lang="en-GB" smtClean="0"/>
              <a:t>13/06/2021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24D5061-C00F-4850-8350-DBC50CD2ED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8B7E5D7-C161-4657-A902-AC57C647DF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0CB01-61A7-4CBC-AB61-F106BC955A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48191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2D4A5984-8187-4577-AA59-BF5EF32EFBC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87DB75E-09DF-4BAA-8B15-98273849299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515A19C-18BE-4270-A8C8-0C1D6187A8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D97A2A-FEEA-4913-B71F-E689918ED72F}" type="datetimeFigureOut">
              <a:rPr lang="en-GB" smtClean="0"/>
              <a:t>13/06/2021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032C4F9-8A69-4FAF-9136-980F0DD21D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203BC20-FF0D-4E1A-8865-59AA7CFABA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0CB01-61A7-4CBC-AB61-F106BC955A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98891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710AD7A-C1C7-4BC3-9687-78D157B911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FDF6B02-1A40-413F-88D3-3AA34FB0D3C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3117F05-EF76-4C97-A544-1443D447BD1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0D97A2A-FEEA-4913-B71F-E689918ED72F}" type="datetimeFigureOut">
              <a:rPr lang="en-GB" smtClean="0"/>
              <a:t>13/06/2021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8651851-493F-4BFB-A3AC-9BC91697D1E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56D6D6C-E19A-47C5-848D-4B53F8F7EF9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220CB01-61A7-4CBC-AB61-F106BC955A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77090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7.png"/><Relationship Id="rId5" Type="http://schemas.openxmlformats.org/officeDocument/2006/relationships/image" Target="../media/image12.png"/><Relationship Id="rId4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748F5C-D413-4BA7-82DF-9048741CC5E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552519"/>
            <a:ext cx="9144000" cy="2387600"/>
          </a:xfrm>
        </p:spPr>
        <p:txBody>
          <a:bodyPr>
            <a:normAutofit/>
          </a:bodyPr>
          <a:lstStyle/>
          <a:p>
            <a:r>
              <a:rPr lang="en-GB" sz="7200" b="1" dirty="0">
                <a:latin typeface="Twinkl Precursive" panose="02000000000000000000" pitchFamily="2" charset="0"/>
              </a:rPr>
              <a:t>Monday 14</a:t>
            </a:r>
            <a:r>
              <a:rPr lang="en-GB" sz="7200" b="1" baseline="30000" dirty="0">
                <a:latin typeface="Twinkl Precursive" panose="02000000000000000000" pitchFamily="2" charset="0"/>
              </a:rPr>
              <a:t>th</a:t>
            </a:r>
            <a:r>
              <a:rPr lang="en-GB" sz="7200" b="1" dirty="0">
                <a:latin typeface="Twinkl Precursive" panose="02000000000000000000" pitchFamily="2" charset="0"/>
              </a:rPr>
              <a:t> June 2021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2AC563B-6210-4DDF-A475-08F5D32B55FF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06236" y="3048000"/>
            <a:ext cx="11985763" cy="38290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137450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2AC563B-6210-4DDF-A475-08F5D32B55FF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03116" y="4442719"/>
            <a:ext cx="11985763" cy="2387600"/>
          </a:xfrm>
          <a:prstGeom prst="rect">
            <a:avLst/>
          </a:prstGeom>
        </p:spPr>
      </p:pic>
      <p:sp>
        <p:nvSpPr>
          <p:cNvPr id="5" name="Title 4">
            <a:extLst>
              <a:ext uri="{FF2B5EF4-FFF2-40B4-BE49-F238E27FC236}">
                <a16:creationId xmlns:a16="http://schemas.microsoft.com/office/drawing/2014/main" id="{5FB5CF64-B374-42FF-951E-44A3294FB54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-198784" y="-577262"/>
            <a:ext cx="12589565" cy="1849471"/>
          </a:xfrm>
        </p:spPr>
        <p:txBody>
          <a:bodyPr>
            <a:normAutofit/>
          </a:bodyPr>
          <a:lstStyle/>
          <a:p>
            <a:r>
              <a:rPr lang="en-GB" sz="6600" b="1" dirty="0">
                <a:latin typeface="Twinkl Precursive" panose="02000000000000000000" pitchFamily="2" charset="0"/>
              </a:rPr>
              <a:t>This week’s </a:t>
            </a:r>
            <a:r>
              <a:rPr lang="en-GB" sz="66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Red </a:t>
            </a:r>
            <a:r>
              <a:rPr lang="en-GB" sz="6600" b="1" dirty="0">
                <a:latin typeface="Twinkl Precursive" panose="02000000000000000000" pitchFamily="2" charset="0"/>
              </a:rPr>
              <a:t>words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C9813C28-A1C8-49D7-809C-F592BD66C935}"/>
              </a:ext>
            </a:extLst>
          </p:cNvPr>
          <p:cNvSpPr/>
          <p:nvPr/>
        </p:nvSpPr>
        <p:spPr>
          <a:xfrm>
            <a:off x="658896" y="3079510"/>
            <a:ext cx="3897221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800" b="1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there</a:t>
            </a:r>
            <a:endParaRPr lang="en-US" sz="8800" b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4D48F6AD-7F43-4446-B03F-6A30F53D8C51}"/>
              </a:ext>
            </a:extLst>
          </p:cNvPr>
          <p:cNvSpPr/>
          <p:nvPr/>
        </p:nvSpPr>
        <p:spPr>
          <a:xfrm>
            <a:off x="4466782" y="2319877"/>
            <a:ext cx="3113353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they</a:t>
            </a:r>
            <a:endParaRPr lang="en-US" sz="8000" b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92C4BB49-1370-4A0C-A97A-D16E668E3820}"/>
              </a:ext>
            </a:extLst>
          </p:cNvPr>
          <p:cNvSpPr/>
          <p:nvPr/>
        </p:nvSpPr>
        <p:spPr>
          <a:xfrm>
            <a:off x="7042637" y="3429000"/>
            <a:ext cx="4027064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800" b="1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when</a:t>
            </a:r>
            <a:endParaRPr lang="en-US" sz="8800" b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233B9108-7F75-4CCA-8F20-55C327C84AF7}"/>
              </a:ext>
            </a:extLst>
          </p:cNvPr>
          <p:cNvSpPr/>
          <p:nvPr/>
        </p:nvSpPr>
        <p:spPr>
          <a:xfrm>
            <a:off x="7042637" y="1087642"/>
            <a:ext cx="4719562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800" b="1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would</a:t>
            </a:r>
            <a:endParaRPr lang="en-US" sz="8800" b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856BA3A6-B9D1-42D1-B58C-979B7B137BED}"/>
              </a:ext>
            </a:extLst>
          </p:cNvPr>
          <p:cNvSpPr/>
          <p:nvPr/>
        </p:nvSpPr>
        <p:spPr>
          <a:xfrm>
            <a:off x="229290" y="1368835"/>
            <a:ext cx="4326827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7200" b="1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should</a:t>
            </a:r>
            <a:endParaRPr lang="en-US" sz="7200" b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045346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8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2AC563B-6210-4DDF-A475-08F5D32B55FF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06236" y="4489450"/>
            <a:ext cx="11985763" cy="2387600"/>
          </a:xfrm>
          <a:prstGeom prst="rect">
            <a:avLst/>
          </a:prstGeom>
        </p:spPr>
      </p:pic>
      <p:sp>
        <p:nvSpPr>
          <p:cNvPr id="5" name="Title 4">
            <a:extLst>
              <a:ext uri="{FF2B5EF4-FFF2-40B4-BE49-F238E27FC236}">
                <a16:creationId xmlns:a16="http://schemas.microsoft.com/office/drawing/2014/main" id="{5FB5CF64-B374-42FF-951E-44A3294FB54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65262" y="-1100241"/>
            <a:ext cx="11256894" cy="2387600"/>
          </a:xfrm>
        </p:spPr>
        <p:txBody>
          <a:bodyPr>
            <a:normAutofit/>
          </a:bodyPr>
          <a:lstStyle/>
          <a:p>
            <a:r>
              <a:rPr lang="en-GB" sz="80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Today’s sound is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779B0E6-7434-4E2E-96F9-DD320751846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69631" y="1287359"/>
            <a:ext cx="3315633" cy="3275925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5720CB6E-45FE-4A39-8738-30236AF428D8}"/>
              </a:ext>
            </a:extLst>
          </p:cNvPr>
          <p:cNvSpPr/>
          <p:nvPr/>
        </p:nvSpPr>
        <p:spPr>
          <a:xfrm>
            <a:off x="4975508" y="4107022"/>
            <a:ext cx="1742785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dirty="0" err="1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oo</a:t>
            </a:r>
            <a:endParaRPr lang="en-US" sz="8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2352139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2AC563B-6210-4DDF-A475-08F5D32B55FF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39366" y="5087056"/>
            <a:ext cx="11985763" cy="1814077"/>
          </a:xfrm>
          <a:prstGeom prst="rect">
            <a:avLst/>
          </a:prstGeom>
        </p:spPr>
      </p:pic>
      <p:sp>
        <p:nvSpPr>
          <p:cNvPr id="5" name="Title 4">
            <a:extLst>
              <a:ext uri="{FF2B5EF4-FFF2-40B4-BE49-F238E27FC236}">
                <a16:creationId xmlns:a16="http://schemas.microsoft.com/office/drawing/2014/main" id="{5FB5CF64-B374-42FF-951E-44A3294FB54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-119270"/>
            <a:ext cx="9144000" cy="1575146"/>
          </a:xfrm>
        </p:spPr>
        <p:txBody>
          <a:bodyPr>
            <a:normAutofit/>
          </a:bodyPr>
          <a:lstStyle/>
          <a:p>
            <a:r>
              <a:rPr lang="en-GB" sz="9600" b="1" u="sng" dirty="0" err="1">
                <a:solidFill>
                  <a:srgbClr val="00B050"/>
                </a:solidFill>
                <a:latin typeface="Twinkl Precursive" panose="02000000000000000000" pitchFamily="2" charset="0"/>
              </a:rPr>
              <a:t>oo</a:t>
            </a:r>
            <a:r>
              <a:rPr lang="en-GB" sz="9600" b="1" u="sng" dirty="0">
                <a:solidFill>
                  <a:srgbClr val="00B050"/>
                </a:solidFill>
                <a:latin typeface="Twinkl Precursive" panose="02000000000000000000" pitchFamily="2" charset="0"/>
              </a:rPr>
              <a:t> </a:t>
            </a:r>
            <a:r>
              <a:rPr lang="en-GB" sz="9600" b="1" u="sng" dirty="0">
                <a:latin typeface="Twinkl Precursive" panose="02000000000000000000" pitchFamily="2" charset="0"/>
              </a:rPr>
              <a:t>words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826EB9EA-00C4-4781-8DE1-02053B982BCE}"/>
              </a:ext>
            </a:extLst>
          </p:cNvPr>
          <p:cNvSpPr/>
          <p:nvPr/>
        </p:nvSpPr>
        <p:spPr>
          <a:xfrm>
            <a:off x="0" y="1682706"/>
            <a:ext cx="3712876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moon</a:t>
            </a:r>
            <a:endParaRPr lang="en-US" sz="8000" b="1" cap="none" spc="0" dirty="0">
              <a:ln w="0"/>
              <a:solidFill>
                <a:srgbClr val="00B05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5EE26E96-166C-4F7D-80F6-0BBFF9D6F07B}"/>
              </a:ext>
            </a:extLst>
          </p:cNvPr>
          <p:cNvSpPr/>
          <p:nvPr/>
        </p:nvSpPr>
        <p:spPr>
          <a:xfrm>
            <a:off x="1009321" y="3788343"/>
            <a:ext cx="4166525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spoon</a:t>
            </a:r>
            <a:endParaRPr lang="en-US" sz="8000" b="1" cap="none" spc="0" dirty="0">
              <a:ln w="0"/>
              <a:solidFill>
                <a:srgbClr val="00B05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C6887713-FA93-4AED-95A7-3C95AFAF5B0A}"/>
              </a:ext>
            </a:extLst>
          </p:cNvPr>
          <p:cNvSpPr/>
          <p:nvPr/>
        </p:nvSpPr>
        <p:spPr>
          <a:xfrm>
            <a:off x="6581562" y="1192887"/>
            <a:ext cx="4751622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racoon</a:t>
            </a:r>
            <a:endParaRPr lang="en-US" sz="8000" b="1" cap="none" spc="0" dirty="0">
              <a:ln w="0"/>
              <a:solidFill>
                <a:srgbClr val="00B05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7FD00AFB-880F-4455-97A4-CEA50687BF33}"/>
              </a:ext>
            </a:extLst>
          </p:cNvPr>
          <p:cNvSpPr/>
          <p:nvPr/>
        </p:nvSpPr>
        <p:spPr>
          <a:xfrm>
            <a:off x="8893154" y="2808856"/>
            <a:ext cx="3231975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food</a:t>
            </a:r>
            <a:endParaRPr lang="en-US" sz="8000" b="1" cap="none" spc="0" dirty="0">
              <a:ln w="0"/>
              <a:solidFill>
                <a:srgbClr val="00B05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95DEEE95-8AF0-4D68-9646-899A06BBF84B}"/>
              </a:ext>
            </a:extLst>
          </p:cNvPr>
          <p:cNvSpPr/>
          <p:nvPr/>
        </p:nvSpPr>
        <p:spPr>
          <a:xfrm>
            <a:off x="6665899" y="4221797"/>
            <a:ext cx="4046301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scoop</a:t>
            </a:r>
            <a:endParaRPr lang="en-US" sz="8000" b="1" cap="none" spc="0" dirty="0">
              <a:ln w="0"/>
              <a:solidFill>
                <a:srgbClr val="00B05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BA46D350-1025-47FB-82F5-473F837285C0}"/>
              </a:ext>
            </a:extLst>
          </p:cNvPr>
          <p:cNvSpPr/>
          <p:nvPr/>
        </p:nvSpPr>
        <p:spPr>
          <a:xfrm>
            <a:off x="3792473" y="2408539"/>
            <a:ext cx="4288354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broom</a:t>
            </a:r>
            <a:endParaRPr lang="en-US" sz="8000" b="1" cap="none" spc="0" dirty="0">
              <a:ln w="0"/>
              <a:solidFill>
                <a:srgbClr val="00B05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42244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  <p:bldP spid="7" grpId="0"/>
      <p:bldP spid="8" grpId="0"/>
      <p:bldP spid="9" grpId="0"/>
      <p:bldP spid="1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2AC563B-6210-4DDF-A475-08F5D32B55FF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4797286"/>
            <a:ext cx="11985763" cy="2246243"/>
          </a:xfrm>
          <a:prstGeom prst="rect">
            <a:avLst/>
          </a:prstGeom>
        </p:spPr>
      </p:pic>
      <p:sp>
        <p:nvSpPr>
          <p:cNvPr id="5" name="Title 4">
            <a:extLst>
              <a:ext uri="{FF2B5EF4-FFF2-40B4-BE49-F238E27FC236}">
                <a16:creationId xmlns:a16="http://schemas.microsoft.com/office/drawing/2014/main" id="{5FB5CF64-B374-42FF-951E-44A3294FB54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69917" y="-98563"/>
            <a:ext cx="10058400" cy="1397276"/>
          </a:xfrm>
        </p:spPr>
        <p:txBody>
          <a:bodyPr>
            <a:normAutofit/>
          </a:bodyPr>
          <a:lstStyle/>
          <a:p>
            <a:r>
              <a:rPr lang="en-GB" sz="8000" b="1" dirty="0" err="1">
                <a:solidFill>
                  <a:srgbClr val="00B050"/>
                </a:solidFill>
                <a:latin typeface="Twinkl Precursive" panose="02000000000000000000" pitchFamily="2" charset="0"/>
              </a:rPr>
              <a:t>oo</a:t>
            </a:r>
            <a:r>
              <a:rPr lang="en-GB" sz="8000" b="1" dirty="0">
                <a:latin typeface="Twinkl Precursive" panose="02000000000000000000" pitchFamily="2" charset="0"/>
              </a:rPr>
              <a:t> alien words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58C3AEF4-B84E-43FC-B2FB-DADCB6A308F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7772" y="1230089"/>
            <a:ext cx="3752077" cy="1732803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22280333-1961-4781-86A7-E26A4B48907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89083" y="3133107"/>
            <a:ext cx="4059858" cy="1883051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1BF5BF75-791D-4CAB-A1D2-BC4756D72D3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659154" y="1186295"/>
            <a:ext cx="4059858" cy="1889015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0014C28F-055D-42AD-BF45-860DD3829D8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472988" y="3075310"/>
            <a:ext cx="4059858" cy="18720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87540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2AC563B-6210-4DDF-A475-08F5D32B55FF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06236" y="4489450"/>
            <a:ext cx="11985763" cy="2387600"/>
          </a:xfrm>
          <a:prstGeom prst="rect">
            <a:avLst/>
          </a:prstGeom>
        </p:spPr>
      </p:pic>
      <p:sp>
        <p:nvSpPr>
          <p:cNvPr id="5" name="Title 4">
            <a:extLst>
              <a:ext uri="{FF2B5EF4-FFF2-40B4-BE49-F238E27FC236}">
                <a16:creationId xmlns:a16="http://schemas.microsoft.com/office/drawing/2014/main" id="{5FB5CF64-B374-42FF-951E-44A3294FB54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0"/>
            <a:ext cx="9144000" cy="1363111"/>
          </a:xfrm>
        </p:spPr>
        <p:txBody>
          <a:bodyPr>
            <a:normAutofit/>
          </a:bodyPr>
          <a:lstStyle/>
          <a:p>
            <a:r>
              <a:rPr lang="en-GB" sz="8000" b="1" dirty="0" err="1">
                <a:solidFill>
                  <a:srgbClr val="00B050"/>
                </a:solidFill>
                <a:latin typeface="Twinkl Precursive" panose="02000000000000000000" pitchFamily="2" charset="0"/>
              </a:rPr>
              <a:t>oo</a:t>
            </a:r>
            <a:r>
              <a:rPr lang="en-GB" sz="8000" b="1" dirty="0">
                <a:latin typeface="Twinkl Precursive" panose="02000000000000000000" pitchFamily="2" charset="0"/>
              </a:rPr>
              <a:t> sentences</a:t>
            </a:r>
          </a:p>
        </p:txBody>
      </p:sp>
      <p:sp>
        <p:nvSpPr>
          <p:cNvPr id="6" name="Title 4">
            <a:extLst>
              <a:ext uri="{FF2B5EF4-FFF2-40B4-BE49-F238E27FC236}">
                <a16:creationId xmlns:a16="http://schemas.microsoft.com/office/drawing/2014/main" id="{C1DA2B80-F262-4364-BF80-CC6FBDF4C295}"/>
              </a:ext>
            </a:extLst>
          </p:cNvPr>
          <p:cNvSpPr txBox="1">
            <a:spLocks/>
          </p:cNvSpPr>
          <p:nvPr/>
        </p:nvSpPr>
        <p:spPr>
          <a:xfrm>
            <a:off x="206236" y="1603513"/>
            <a:ext cx="11478868" cy="3019287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25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44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What</a:t>
            </a:r>
            <a:r>
              <a:rPr lang="en-GB" sz="4400" b="1" dirty="0">
                <a:latin typeface="Twinkl Precursive" panose="02000000000000000000" pitchFamily="2" charset="0"/>
              </a:rPr>
              <a:t> is </a:t>
            </a:r>
            <a:r>
              <a:rPr lang="en-GB" sz="44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your </a:t>
            </a:r>
            <a:r>
              <a:rPr lang="en-GB" sz="4400" b="1" dirty="0">
                <a:latin typeface="Twinkl Precursive" panose="02000000000000000000" pitchFamily="2" charset="0"/>
              </a:rPr>
              <a:t>favourite f</a:t>
            </a:r>
            <a:r>
              <a:rPr lang="en-GB" sz="44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oo</a:t>
            </a:r>
            <a:r>
              <a:rPr lang="en-GB" sz="4400" b="1" dirty="0">
                <a:latin typeface="Twinkl Precursive" panose="02000000000000000000" pitchFamily="2" charset="0"/>
              </a:rPr>
              <a:t>d?</a:t>
            </a:r>
          </a:p>
          <a:p>
            <a:endParaRPr lang="en-GB" sz="4400" b="1" dirty="0">
              <a:latin typeface="Twinkl Precursive" panose="02000000000000000000" pitchFamily="2" charset="0"/>
            </a:endParaRPr>
          </a:p>
          <a:p>
            <a:r>
              <a:rPr lang="en-GB" sz="40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We</a:t>
            </a:r>
            <a:r>
              <a:rPr lang="en-GB" sz="4000" b="1" dirty="0">
                <a:latin typeface="Twinkl Precursive" panose="02000000000000000000" pitchFamily="2" charset="0"/>
              </a:rPr>
              <a:t> saw a rac</a:t>
            </a:r>
            <a:r>
              <a:rPr lang="en-GB" sz="40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oo</a:t>
            </a:r>
            <a:r>
              <a:rPr lang="en-GB" sz="4000" b="1" dirty="0">
                <a:latin typeface="Twinkl Precursive" panose="02000000000000000000" pitchFamily="2" charset="0"/>
              </a:rPr>
              <a:t>n look at </a:t>
            </a:r>
            <a:r>
              <a:rPr lang="en-GB" sz="40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the</a:t>
            </a:r>
            <a:r>
              <a:rPr lang="en-GB" sz="4000" b="1" dirty="0">
                <a:latin typeface="Twinkl Precursive" panose="02000000000000000000" pitchFamily="2" charset="0"/>
              </a:rPr>
              <a:t> m</a:t>
            </a:r>
            <a:r>
              <a:rPr lang="en-GB" sz="40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oo</a:t>
            </a:r>
            <a:r>
              <a:rPr lang="en-GB" sz="4000" b="1" dirty="0">
                <a:latin typeface="Twinkl Precursive" panose="02000000000000000000" pitchFamily="2" charset="0"/>
              </a:rPr>
              <a:t>n.</a:t>
            </a:r>
          </a:p>
          <a:p>
            <a:endParaRPr lang="en-GB" sz="4400" b="1" dirty="0">
              <a:latin typeface="Twinkl Precursive" panose="02000000000000000000" pitchFamily="2" charset="0"/>
            </a:endParaRPr>
          </a:p>
          <a:p>
            <a:r>
              <a:rPr lang="en-GB" sz="44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I</a:t>
            </a:r>
            <a:r>
              <a:rPr lang="en-GB" sz="4400" b="1" dirty="0">
                <a:latin typeface="Twinkl Precursive" panose="02000000000000000000" pitchFamily="2" charset="0"/>
              </a:rPr>
              <a:t> used a sp</a:t>
            </a:r>
            <a:r>
              <a:rPr lang="en-GB" sz="44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oo</a:t>
            </a:r>
            <a:r>
              <a:rPr lang="en-GB" sz="4400" b="1" dirty="0">
                <a:latin typeface="Twinkl Precursive" panose="02000000000000000000" pitchFamily="2" charset="0"/>
              </a:rPr>
              <a:t>n </a:t>
            </a:r>
            <a:r>
              <a:rPr lang="en-GB" sz="44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to</a:t>
            </a:r>
            <a:r>
              <a:rPr lang="en-GB" sz="4400" b="1" dirty="0">
                <a:latin typeface="Twinkl Precursive" panose="02000000000000000000" pitchFamily="2" charset="0"/>
              </a:rPr>
              <a:t> sc</a:t>
            </a:r>
            <a:r>
              <a:rPr lang="en-GB" sz="44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oo</a:t>
            </a:r>
            <a:r>
              <a:rPr lang="en-GB" sz="4400" b="1" dirty="0">
                <a:latin typeface="Twinkl Precursive" panose="02000000000000000000" pitchFamily="2" charset="0"/>
              </a:rPr>
              <a:t>p ice-cream.</a:t>
            </a:r>
          </a:p>
        </p:txBody>
      </p:sp>
    </p:spTree>
    <p:extLst>
      <p:ext uri="{BB962C8B-B14F-4D97-AF65-F5344CB8AC3E}">
        <p14:creationId xmlns:p14="http://schemas.microsoft.com/office/powerpoint/2010/main" val="28043783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2AC563B-6210-4DDF-A475-08F5D32B55FF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3678307"/>
            <a:ext cx="11985763" cy="3179693"/>
          </a:xfrm>
          <a:prstGeom prst="rect">
            <a:avLst/>
          </a:prstGeom>
        </p:spPr>
      </p:pic>
      <p:sp>
        <p:nvSpPr>
          <p:cNvPr id="5" name="Title 4">
            <a:extLst>
              <a:ext uri="{FF2B5EF4-FFF2-40B4-BE49-F238E27FC236}">
                <a16:creationId xmlns:a16="http://schemas.microsoft.com/office/drawing/2014/main" id="{5FB5CF64-B374-42FF-951E-44A3294FB54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526016"/>
            <a:ext cx="9144000" cy="2387600"/>
          </a:xfrm>
        </p:spPr>
        <p:txBody>
          <a:bodyPr>
            <a:normAutofit/>
          </a:bodyPr>
          <a:lstStyle/>
          <a:p>
            <a:r>
              <a:rPr lang="en-GB" sz="7200" b="1" dirty="0">
                <a:latin typeface="Twinkl Precursive" panose="02000000000000000000" pitchFamily="2" charset="0"/>
              </a:rPr>
              <a:t>Tuesday 15</a:t>
            </a:r>
            <a:r>
              <a:rPr lang="en-GB" sz="7200" b="1" baseline="30000" dirty="0">
                <a:latin typeface="Twinkl Precursive" panose="02000000000000000000" pitchFamily="2" charset="0"/>
              </a:rPr>
              <a:t>th </a:t>
            </a:r>
            <a:r>
              <a:rPr lang="en-GB" sz="7200" b="1" dirty="0">
                <a:latin typeface="Twinkl Precursive" panose="02000000000000000000" pitchFamily="2" charset="0"/>
              </a:rPr>
              <a:t> June 2021</a:t>
            </a:r>
            <a:endParaRPr lang="en-GB" sz="7200" dirty="0"/>
          </a:p>
        </p:txBody>
      </p:sp>
    </p:spTree>
    <p:extLst>
      <p:ext uri="{BB962C8B-B14F-4D97-AF65-F5344CB8AC3E}">
        <p14:creationId xmlns:p14="http://schemas.microsoft.com/office/powerpoint/2010/main" val="404949813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2AC563B-6210-4DDF-A475-08F5D32B55FF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03116" y="4442719"/>
            <a:ext cx="11985763" cy="2387600"/>
          </a:xfrm>
          <a:prstGeom prst="rect">
            <a:avLst/>
          </a:prstGeom>
        </p:spPr>
      </p:pic>
      <p:sp>
        <p:nvSpPr>
          <p:cNvPr id="5" name="Title 4">
            <a:extLst>
              <a:ext uri="{FF2B5EF4-FFF2-40B4-BE49-F238E27FC236}">
                <a16:creationId xmlns:a16="http://schemas.microsoft.com/office/drawing/2014/main" id="{5FB5CF64-B374-42FF-951E-44A3294FB54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-198784" y="-577262"/>
            <a:ext cx="12589565" cy="1849471"/>
          </a:xfrm>
        </p:spPr>
        <p:txBody>
          <a:bodyPr>
            <a:normAutofit/>
          </a:bodyPr>
          <a:lstStyle/>
          <a:p>
            <a:r>
              <a:rPr lang="en-GB" sz="6600" b="1" dirty="0">
                <a:latin typeface="Twinkl Precursive" panose="02000000000000000000" pitchFamily="2" charset="0"/>
              </a:rPr>
              <a:t>This week’s </a:t>
            </a:r>
            <a:r>
              <a:rPr lang="en-GB" sz="66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Red </a:t>
            </a:r>
            <a:r>
              <a:rPr lang="en-GB" sz="6600" b="1" dirty="0">
                <a:latin typeface="Twinkl Precursive" panose="02000000000000000000" pitchFamily="2" charset="0"/>
              </a:rPr>
              <a:t>words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C9813C28-A1C8-49D7-809C-F592BD66C935}"/>
              </a:ext>
            </a:extLst>
          </p:cNvPr>
          <p:cNvSpPr/>
          <p:nvPr/>
        </p:nvSpPr>
        <p:spPr>
          <a:xfrm>
            <a:off x="658896" y="3079510"/>
            <a:ext cx="3897221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800" b="1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there</a:t>
            </a:r>
            <a:endParaRPr lang="en-US" sz="8800" b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4D48F6AD-7F43-4446-B03F-6A30F53D8C51}"/>
              </a:ext>
            </a:extLst>
          </p:cNvPr>
          <p:cNvSpPr/>
          <p:nvPr/>
        </p:nvSpPr>
        <p:spPr>
          <a:xfrm>
            <a:off x="4466782" y="2319877"/>
            <a:ext cx="3113353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they</a:t>
            </a:r>
            <a:endParaRPr lang="en-US" sz="8000" b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92C4BB49-1370-4A0C-A97A-D16E668E3820}"/>
              </a:ext>
            </a:extLst>
          </p:cNvPr>
          <p:cNvSpPr/>
          <p:nvPr/>
        </p:nvSpPr>
        <p:spPr>
          <a:xfrm>
            <a:off x="7042637" y="3429000"/>
            <a:ext cx="4027064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800" b="1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when</a:t>
            </a:r>
            <a:endParaRPr lang="en-US" sz="8800" b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233B9108-7F75-4CCA-8F20-55C327C84AF7}"/>
              </a:ext>
            </a:extLst>
          </p:cNvPr>
          <p:cNvSpPr/>
          <p:nvPr/>
        </p:nvSpPr>
        <p:spPr>
          <a:xfrm>
            <a:off x="7042637" y="1087642"/>
            <a:ext cx="4719562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800" b="1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would</a:t>
            </a:r>
            <a:endParaRPr lang="en-US" sz="8800" b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856BA3A6-B9D1-42D1-B58C-979B7B137BED}"/>
              </a:ext>
            </a:extLst>
          </p:cNvPr>
          <p:cNvSpPr/>
          <p:nvPr/>
        </p:nvSpPr>
        <p:spPr>
          <a:xfrm>
            <a:off x="229290" y="1368835"/>
            <a:ext cx="4326827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7200" b="1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should</a:t>
            </a:r>
            <a:endParaRPr lang="en-US" sz="7200" b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508079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8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2AC563B-6210-4DDF-A475-08F5D32B55FF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06236" y="4489450"/>
            <a:ext cx="11985763" cy="2387600"/>
          </a:xfrm>
          <a:prstGeom prst="rect">
            <a:avLst/>
          </a:prstGeom>
        </p:spPr>
      </p:pic>
      <p:sp>
        <p:nvSpPr>
          <p:cNvPr id="6" name="Title 4">
            <a:extLst>
              <a:ext uri="{FF2B5EF4-FFF2-40B4-BE49-F238E27FC236}">
                <a16:creationId xmlns:a16="http://schemas.microsoft.com/office/drawing/2014/main" id="{25D3F9B0-D60B-444A-80E7-70562EB7185E}"/>
              </a:ext>
            </a:extLst>
          </p:cNvPr>
          <p:cNvSpPr txBox="1">
            <a:spLocks/>
          </p:cNvSpPr>
          <p:nvPr/>
        </p:nvSpPr>
        <p:spPr>
          <a:xfrm>
            <a:off x="365262" y="-1100241"/>
            <a:ext cx="11256894" cy="23876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8000" b="1">
                <a:solidFill>
                  <a:srgbClr val="00B050"/>
                </a:solidFill>
                <a:latin typeface="Twinkl Precursive" panose="02000000000000000000" pitchFamily="2" charset="0"/>
              </a:rPr>
              <a:t>Today’s sound is</a:t>
            </a:r>
            <a:endParaRPr lang="en-GB" sz="8000" b="1" dirty="0">
              <a:solidFill>
                <a:srgbClr val="00B050"/>
              </a:solidFill>
              <a:latin typeface="Twinkl Precursive" panose="02000000000000000000" pitchFamily="2" charset="0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041426A7-3E99-4F57-9196-28B2FF045F74}"/>
              </a:ext>
            </a:extLst>
          </p:cNvPr>
          <p:cNvSpPr/>
          <p:nvPr/>
        </p:nvSpPr>
        <p:spPr>
          <a:xfrm>
            <a:off x="4975508" y="4107022"/>
            <a:ext cx="1742785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dirty="0" err="1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oo</a:t>
            </a:r>
            <a:endParaRPr lang="en-US" sz="8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94F72F7-3C77-4550-97F3-1A18F95FB67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47644" y="1227114"/>
            <a:ext cx="3292129" cy="32623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926615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2AC563B-6210-4DDF-A475-08F5D32B55FF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-60015" y="4594651"/>
            <a:ext cx="11985763" cy="2274306"/>
          </a:xfrm>
          <a:prstGeom prst="rect">
            <a:avLst/>
          </a:prstGeom>
        </p:spPr>
      </p:pic>
      <p:sp>
        <p:nvSpPr>
          <p:cNvPr id="5" name="Title 4">
            <a:extLst>
              <a:ext uri="{FF2B5EF4-FFF2-40B4-BE49-F238E27FC236}">
                <a16:creationId xmlns:a16="http://schemas.microsoft.com/office/drawing/2014/main" id="{5FB5CF64-B374-42FF-951E-44A3294FB54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-106017"/>
            <a:ext cx="9144000" cy="1510748"/>
          </a:xfrm>
        </p:spPr>
        <p:txBody>
          <a:bodyPr>
            <a:normAutofit/>
          </a:bodyPr>
          <a:lstStyle/>
          <a:p>
            <a:r>
              <a:rPr lang="en-GB" sz="9600" b="1" u="sng" dirty="0" err="1">
                <a:solidFill>
                  <a:srgbClr val="00B050"/>
                </a:solidFill>
                <a:latin typeface="Twinkl Precursive" panose="02000000000000000000" pitchFamily="2" charset="0"/>
              </a:rPr>
              <a:t>oo</a:t>
            </a:r>
            <a:r>
              <a:rPr lang="en-GB" sz="9600" b="1" u="sng" dirty="0">
                <a:latin typeface="Twinkl Precursive" panose="02000000000000000000" pitchFamily="2" charset="0"/>
              </a:rPr>
              <a:t> words</a:t>
            </a:r>
            <a:endParaRPr lang="en-GB" sz="9600" u="sng" dirty="0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A5AE18BE-1B34-46EE-B0E1-4A8909F32A08}"/>
              </a:ext>
            </a:extLst>
          </p:cNvPr>
          <p:cNvSpPr/>
          <p:nvPr/>
        </p:nvSpPr>
        <p:spPr>
          <a:xfrm>
            <a:off x="8773722" y="4092357"/>
            <a:ext cx="3212739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cook</a:t>
            </a:r>
            <a:endParaRPr lang="en-US" sz="8000" b="1" cap="none" spc="0" dirty="0">
              <a:ln w="0"/>
              <a:solidFill>
                <a:srgbClr val="00B05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99A13357-6344-4512-BC54-5558A32EFD86}"/>
              </a:ext>
            </a:extLst>
          </p:cNvPr>
          <p:cNvSpPr/>
          <p:nvPr/>
        </p:nvSpPr>
        <p:spPr>
          <a:xfrm>
            <a:off x="7852797" y="2177852"/>
            <a:ext cx="3918060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stood</a:t>
            </a:r>
            <a:endParaRPr lang="en-US" sz="8000" b="1" cap="none" spc="0" dirty="0">
              <a:ln w="0"/>
              <a:solidFill>
                <a:srgbClr val="00B05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29BB2CC6-706F-46C5-8BF4-1A6AE87C5A13}"/>
              </a:ext>
            </a:extLst>
          </p:cNvPr>
          <p:cNvSpPr/>
          <p:nvPr/>
        </p:nvSpPr>
        <p:spPr>
          <a:xfrm>
            <a:off x="3846114" y="1638164"/>
            <a:ext cx="3810660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crook</a:t>
            </a:r>
            <a:endParaRPr lang="en-US" sz="8000" b="1" cap="none" spc="0" dirty="0">
              <a:ln w="0"/>
              <a:solidFill>
                <a:srgbClr val="00B05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B60AFBF9-3877-48DD-8FA3-163DBB7F54E5}"/>
              </a:ext>
            </a:extLst>
          </p:cNvPr>
          <p:cNvSpPr/>
          <p:nvPr/>
        </p:nvSpPr>
        <p:spPr>
          <a:xfrm>
            <a:off x="3134381" y="3778127"/>
            <a:ext cx="5234126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wooden</a:t>
            </a:r>
            <a:endParaRPr lang="en-US" sz="8000" b="1" cap="none" spc="0" dirty="0">
              <a:ln w="0"/>
              <a:solidFill>
                <a:srgbClr val="00B05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C4CAD9CC-A25B-4221-B138-5EBBA80CAE13}"/>
              </a:ext>
            </a:extLst>
          </p:cNvPr>
          <p:cNvSpPr/>
          <p:nvPr/>
        </p:nvSpPr>
        <p:spPr>
          <a:xfrm>
            <a:off x="205539" y="2791200"/>
            <a:ext cx="3419527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good</a:t>
            </a:r>
            <a:endParaRPr lang="en-US" sz="8000" b="1" cap="none" spc="0" dirty="0">
              <a:ln w="0"/>
              <a:solidFill>
                <a:srgbClr val="00B05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98A9D73B-913E-445C-951B-1C7D71ACF307}"/>
              </a:ext>
            </a:extLst>
          </p:cNvPr>
          <p:cNvSpPr/>
          <p:nvPr/>
        </p:nvSpPr>
        <p:spPr>
          <a:xfrm>
            <a:off x="421143" y="1280452"/>
            <a:ext cx="3028393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look</a:t>
            </a:r>
            <a:endParaRPr lang="en-US" sz="8000" b="1" cap="none" spc="0" dirty="0">
              <a:ln w="0"/>
              <a:solidFill>
                <a:srgbClr val="00B05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854639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  <p:bldP spid="7" grpId="0"/>
      <p:bldP spid="8" grpId="0"/>
      <p:bldP spid="9" grpId="0"/>
      <p:bldP spid="11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2AC563B-6210-4DDF-A475-08F5D32B55FF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4716116"/>
            <a:ext cx="11985763" cy="2141884"/>
          </a:xfrm>
          <a:prstGeom prst="rect">
            <a:avLst/>
          </a:prstGeom>
        </p:spPr>
      </p:pic>
      <p:sp>
        <p:nvSpPr>
          <p:cNvPr id="5" name="Title 4">
            <a:extLst>
              <a:ext uri="{FF2B5EF4-FFF2-40B4-BE49-F238E27FC236}">
                <a16:creationId xmlns:a16="http://schemas.microsoft.com/office/drawing/2014/main" id="{5FB5CF64-B374-42FF-951E-44A3294FB54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29478" y="0"/>
            <a:ext cx="10933044" cy="1510748"/>
          </a:xfrm>
        </p:spPr>
        <p:txBody>
          <a:bodyPr>
            <a:normAutofit/>
          </a:bodyPr>
          <a:lstStyle/>
          <a:p>
            <a:r>
              <a:rPr lang="en-GB" sz="8800" b="1" dirty="0" err="1">
                <a:solidFill>
                  <a:srgbClr val="00B050"/>
                </a:solidFill>
                <a:latin typeface="Twinkl Precursive" panose="02000000000000000000" pitchFamily="2" charset="0"/>
              </a:rPr>
              <a:t>oo</a:t>
            </a:r>
            <a:r>
              <a:rPr lang="en-GB" sz="8800" b="1" dirty="0">
                <a:latin typeface="Twinkl Precursive" panose="02000000000000000000" pitchFamily="2" charset="0"/>
              </a:rPr>
              <a:t> alien words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19C9B1E1-434E-4B54-A03B-4532A7FB961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82938" y="3124391"/>
            <a:ext cx="3741669" cy="1741932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7DF31350-705F-4F6F-997A-99E59F8D62E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80767" y="1314278"/>
            <a:ext cx="3741669" cy="1731739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BE9CCB6A-BACE-4682-B49E-722D4D25C71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304515" y="3114911"/>
            <a:ext cx="3674374" cy="1723865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1DA4CE60-7EFF-43E0-98DA-FA031E9F71D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223079" y="1339626"/>
            <a:ext cx="3511620" cy="16479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83248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2AC563B-6210-4DDF-A475-08F5D32B55FF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06237" y="4470400"/>
            <a:ext cx="11985763" cy="2387600"/>
          </a:xfrm>
          <a:prstGeom prst="rect">
            <a:avLst/>
          </a:prstGeom>
        </p:spPr>
      </p:pic>
      <p:sp>
        <p:nvSpPr>
          <p:cNvPr id="6" name="Title 4">
            <a:extLst>
              <a:ext uri="{FF2B5EF4-FFF2-40B4-BE49-F238E27FC236}">
                <a16:creationId xmlns:a16="http://schemas.microsoft.com/office/drawing/2014/main" id="{25D3F9B0-D60B-444A-80E7-70562EB7185E}"/>
              </a:ext>
            </a:extLst>
          </p:cNvPr>
          <p:cNvSpPr txBox="1">
            <a:spLocks/>
          </p:cNvSpPr>
          <p:nvPr/>
        </p:nvSpPr>
        <p:spPr>
          <a:xfrm>
            <a:off x="365262" y="-1100241"/>
            <a:ext cx="11256894" cy="23876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GB" sz="8000" b="1" dirty="0">
              <a:solidFill>
                <a:srgbClr val="00B050"/>
              </a:solidFill>
              <a:latin typeface="Twinkl Precursive" panose="02000000000000000000" pitchFamily="2" charset="0"/>
            </a:endParaRPr>
          </a:p>
        </p:txBody>
      </p:sp>
      <p:sp>
        <p:nvSpPr>
          <p:cNvPr id="7" name="Title 4">
            <a:extLst>
              <a:ext uri="{FF2B5EF4-FFF2-40B4-BE49-F238E27FC236}">
                <a16:creationId xmlns:a16="http://schemas.microsoft.com/office/drawing/2014/main" id="{C82E431D-721E-4E1A-A36A-633E674FF9B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0"/>
            <a:ext cx="9144000" cy="1363111"/>
          </a:xfrm>
        </p:spPr>
        <p:txBody>
          <a:bodyPr>
            <a:normAutofit/>
          </a:bodyPr>
          <a:lstStyle/>
          <a:p>
            <a:r>
              <a:rPr lang="en-GB" sz="8000" b="1" dirty="0" err="1">
                <a:solidFill>
                  <a:srgbClr val="00B050"/>
                </a:solidFill>
                <a:latin typeface="Twinkl Precursive" panose="02000000000000000000" pitchFamily="2" charset="0"/>
              </a:rPr>
              <a:t>oo</a:t>
            </a:r>
            <a:r>
              <a:rPr lang="en-GB" sz="8000" b="1" dirty="0">
                <a:latin typeface="Twinkl Precursive" panose="02000000000000000000" pitchFamily="2" charset="0"/>
              </a:rPr>
              <a:t> sentences</a:t>
            </a:r>
          </a:p>
        </p:txBody>
      </p:sp>
      <p:sp>
        <p:nvSpPr>
          <p:cNvPr id="8" name="Title 4">
            <a:extLst>
              <a:ext uri="{FF2B5EF4-FFF2-40B4-BE49-F238E27FC236}">
                <a16:creationId xmlns:a16="http://schemas.microsoft.com/office/drawing/2014/main" id="{6006CDF9-5D32-42AB-883B-038E3E814573}"/>
              </a:ext>
            </a:extLst>
          </p:cNvPr>
          <p:cNvSpPr txBox="1">
            <a:spLocks/>
          </p:cNvSpPr>
          <p:nvPr/>
        </p:nvSpPr>
        <p:spPr>
          <a:xfrm>
            <a:off x="0" y="1756611"/>
            <a:ext cx="12191999" cy="2815389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2500" lnSpcReduction="2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40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There</a:t>
            </a:r>
            <a:r>
              <a:rPr lang="en-GB" sz="4000" b="1" dirty="0">
                <a:latin typeface="Twinkl Precursive" panose="02000000000000000000" pitchFamily="2" charset="0"/>
              </a:rPr>
              <a:t> is </a:t>
            </a:r>
            <a:r>
              <a:rPr lang="en-GB" sz="40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so</a:t>
            </a:r>
            <a:r>
              <a:rPr lang="en-GB" sz="4000" b="1" dirty="0">
                <a:latin typeface="Twinkl Precursive" panose="02000000000000000000" pitchFamily="2" charset="0"/>
              </a:rPr>
              <a:t> much food to c</a:t>
            </a:r>
            <a:r>
              <a:rPr lang="en-GB" sz="40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oo</a:t>
            </a:r>
            <a:r>
              <a:rPr lang="en-GB" sz="4000" b="1" dirty="0">
                <a:latin typeface="Twinkl Precursive" panose="02000000000000000000" pitchFamily="2" charset="0"/>
              </a:rPr>
              <a:t>k. </a:t>
            </a:r>
          </a:p>
          <a:p>
            <a:endParaRPr lang="en-GB" sz="4300" b="1" dirty="0">
              <a:latin typeface="Twinkl Precursive" panose="02000000000000000000" pitchFamily="2" charset="0"/>
            </a:endParaRPr>
          </a:p>
          <a:p>
            <a:r>
              <a:rPr lang="en-GB" sz="43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What are you </a:t>
            </a:r>
            <a:r>
              <a:rPr lang="en-GB" sz="4300" b="1" dirty="0">
                <a:latin typeface="Twinkl Precursive" panose="02000000000000000000" pitchFamily="2" charset="0"/>
              </a:rPr>
              <a:t>l</a:t>
            </a:r>
            <a:r>
              <a:rPr lang="en-GB" sz="43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oo</a:t>
            </a:r>
            <a:r>
              <a:rPr lang="en-GB" sz="4300" b="1" dirty="0">
                <a:latin typeface="Twinkl Precursive" panose="02000000000000000000" pitchFamily="2" charset="0"/>
              </a:rPr>
              <a:t>king at?</a:t>
            </a:r>
          </a:p>
          <a:p>
            <a:endParaRPr lang="en-GB" sz="4300" b="1" dirty="0">
              <a:latin typeface="Twinkl Precursive" panose="02000000000000000000" pitchFamily="2" charset="0"/>
            </a:endParaRPr>
          </a:p>
          <a:p>
            <a:r>
              <a:rPr lang="en-GB" sz="43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We all </a:t>
            </a:r>
            <a:r>
              <a:rPr lang="en-GB" sz="4300" b="1" dirty="0">
                <a:latin typeface="Twinkl Precursive" panose="02000000000000000000" pitchFamily="2" charset="0"/>
              </a:rPr>
              <a:t>st</a:t>
            </a:r>
            <a:r>
              <a:rPr lang="en-GB" sz="43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oo</a:t>
            </a:r>
            <a:r>
              <a:rPr lang="en-GB" sz="4300" b="1" dirty="0">
                <a:latin typeface="Twinkl Precursive" panose="02000000000000000000" pitchFamily="2" charset="0"/>
              </a:rPr>
              <a:t>d still and l</a:t>
            </a:r>
            <a:r>
              <a:rPr lang="en-GB" sz="43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oo</a:t>
            </a:r>
            <a:r>
              <a:rPr lang="en-GB" sz="4300" b="1" dirty="0">
                <a:latin typeface="Twinkl Precursive" panose="02000000000000000000" pitchFamily="2" charset="0"/>
              </a:rPr>
              <a:t>ked at </a:t>
            </a:r>
            <a:r>
              <a:rPr lang="en-GB" sz="43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the</a:t>
            </a:r>
            <a:r>
              <a:rPr lang="en-GB" sz="4300" b="1" dirty="0">
                <a:latin typeface="Twinkl Precursive" panose="02000000000000000000" pitchFamily="2" charset="0"/>
              </a:rPr>
              <a:t> clouds.</a:t>
            </a:r>
          </a:p>
        </p:txBody>
      </p:sp>
    </p:spTree>
    <p:extLst>
      <p:ext uri="{BB962C8B-B14F-4D97-AF65-F5344CB8AC3E}">
        <p14:creationId xmlns:p14="http://schemas.microsoft.com/office/powerpoint/2010/main" val="25846939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2AC563B-6210-4DDF-A475-08F5D32B55FF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3678307"/>
            <a:ext cx="11985763" cy="3179693"/>
          </a:xfrm>
          <a:prstGeom prst="rect">
            <a:avLst/>
          </a:prstGeom>
        </p:spPr>
      </p:pic>
      <p:sp>
        <p:nvSpPr>
          <p:cNvPr id="5" name="Title 4">
            <a:extLst>
              <a:ext uri="{FF2B5EF4-FFF2-40B4-BE49-F238E27FC236}">
                <a16:creationId xmlns:a16="http://schemas.microsoft.com/office/drawing/2014/main" id="{5FB5CF64-B374-42FF-951E-44A3294FB54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526016"/>
            <a:ext cx="9144000" cy="2387600"/>
          </a:xfrm>
        </p:spPr>
        <p:txBody>
          <a:bodyPr>
            <a:normAutofit/>
          </a:bodyPr>
          <a:lstStyle/>
          <a:p>
            <a:r>
              <a:rPr lang="en-GB" sz="7200" b="1" dirty="0">
                <a:latin typeface="Twinkl Precursive" panose="02000000000000000000" pitchFamily="2" charset="0"/>
              </a:rPr>
              <a:t>Wednesday 16</a:t>
            </a:r>
            <a:r>
              <a:rPr lang="en-GB" sz="7200" baseline="30000" dirty="0">
                <a:latin typeface="Twinkl Precursive" panose="02000000000000000000" pitchFamily="2" charset="0"/>
              </a:rPr>
              <a:t>th</a:t>
            </a:r>
            <a:r>
              <a:rPr lang="en-GB" sz="7200" dirty="0">
                <a:latin typeface="Twinkl Precursive" panose="02000000000000000000" pitchFamily="2" charset="0"/>
              </a:rPr>
              <a:t> </a:t>
            </a:r>
            <a:r>
              <a:rPr lang="en-GB" sz="7200" b="1" baseline="30000" dirty="0">
                <a:latin typeface="Twinkl Precursive" panose="02000000000000000000" pitchFamily="2" charset="0"/>
              </a:rPr>
              <a:t> </a:t>
            </a:r>
            <a:r>
              <a:rPr lang="en-GB" sz="7200" b="1" dirty="0">
                <a:latin typeface="Twinkl Precursive" panose="02000000000000000000" pitchFamily="2" charset="0"/>
              </a:rPr>
              <a:t> June 2021</a:t>
            </a:r>
            <a:endParaRPr lang="en-GB" sz="7200" dirty="0"/>
          </a:p>
        </p:txBody>
      </p:sp>
    </p:spTree>
    <p:extLst>
      <p:ext uri="{BB962C8B-B14F-4D97-AF65-F5344CB8AC3E}">
        <p14:creationId xmlns:p14="http://schemas.microsoft.com/office/powerpoint/2010/main" val="8537751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2AC563B-6210-4DDF-A475-08F5D32B55FF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03116" y="4442719"/>
            <a:ext cx="11985763" cy="2387600"/>
          </a:xfrm>
          <a:prstGeom prst="rect">
            <a:avLst/>
          </a:prstGeom>
        </p:spPr>
      </p:pic>
      <p:sp>
        <p:nvSpPr>
          <p:cNvPr id="5" name="Title 4">
            <a:extLst>
              <a:ext uri="{FF2B5EF4-FFF2-40B4-BE49-F238E27FC236}">
                <a16:creationId xmlns:a16="http://schemas.microsoft.com/office/drawing/2014/main" id="{5FB5CF64-B374-42FF-951E-44A3294FB54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-198784" y="-577262"/>
            <a:ext cx="12589565" cy="1849471"/>
          </a:xfrm>
        </p:spPr>
        <p:txBody>
          <a:bodyPr>
            <a:normAutofit/>
          </a:bodyPr>
          <a:lstStyle/>
          <a:p>
            <a:r>
              <a:rPr lang="en-GB" sz="6600" b="1" dirty="0">
                <a:latin typeface="Twinkl Precursive" panose="02000000000000000000" pitchFamily="2" charset="0"/>
              </a:rPr>
              <a:t>This week’s </a:t>
            </a:r>
            <a:r>
              <a:rPr lang="en-GB" sz="66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Red </a:t>
            </a:r>
            <a:r>
              <a:rPr lang="en-GB" sz="6600" b="1" dirty="0">
                <a:latin typeface="Twinkl Precursive" panose="02000000000000000000" pitchFamily="2" charset="0"/>
              </a:rPr>
              <a:t>words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C9813C28-A1C8-49D7-809C-F592BD66C935}"/>
              </a:ext>
            </a:extLst>
          </p:cNvPr>
          <p:cNvSpPr/>
          <p:nvPr/>
        </p:nvSpPr>
        <p:spPr>
          <a:xfrm>
            <a:off x="658896" y="3079510"/>
            <a:ext cx="3897221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800" b="1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there</a:t>
            </a:r>
            <a:endParaRPr lang="en-US" sz="8800" b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4D48F6AD-7F43-4446-B03F-6A30F53D8C51}"/>
              </a:ext>
            </a:extLst>
          </p:cNvPr>
          <p:cNvSpPr/>
          <p:nvPr/>
        </p:nvSpPr>
        <p:spPr>
          <a:xfrm>
            <a:off x="4466782" y="2319877"/>
            <a:ext cx="3113353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they</a:t>
            </a:r>
            <a:endParaRPr lang="en-US" sz="8000" b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92C4BB49-1370-4A0C-A97A-D16E668E3820}"/>
              </a:ext>
            </a:extLst>
          </p:cNvPr>
          <p:cNvSpPr/>
          <p:nvPr/>
        </p:nvSpPr>
        <p:spPr>
          <a:xfrm>
            <a:off x="7042637" y="3429000"/>
            <a:ext cx="4027064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800" b="1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when</a:t>
            </a:r>
            <a:endParaRPr lang="en-US" sz="8800" b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233B9108-7F75-4CCA-8F20-55C327C84AF7}"/>
              </a:ext>
            </a:extLst>
          </p:cNvPr>
          <p:cNvSpPr/>
          <p:nvPr/>
        </p:nvSpPr>
        <p:spPr>
          <a:xfrm>
            <a:off x="7042637" y="1087642"/>
            <a:ext cx="4719562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800" b="1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would</a:t>
            </a:r>
            <a:endParaRPr lang="en-US" sz="8800" b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856BA3A6-B9D1-42D1-B58C-979B7B137BED}"/>
              </a:ext>
            </a:extLst>
          </p:cNvPr>
          <p:cNvSpPr/>
          <p:nvPr/>
        </p:nvSpPr>
        <p:spPr>
          <a:xfrm>
            <a:off x="229290" y="1368835"/>
            <a:ext cx="4326827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7200" b="1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should</a:t>
            </a:r>
            <a:endParaRPr lang="en-US" sz="7200" b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84497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8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2AC563B-6210-4DDF-A475-08F5D32B55FF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43093" y="4470400"/>
            <a:ext cx="11985763" cy="2387600"/>
          </a:xfrm>
          <a:prstGeom prst="rect">
            <a:avLst/>
          </a:prstGeom>
        </p:spPr>
      </p:pic>
      <p:sp>
        <p:nvSpPr>
          <p:cNvPr id="6" name="Title 4">
            <a:extLst>
              <a:ext uri="{FF2B5EF4-FFF2-40B4-BE49-F238E27FC236}">
                <a16:creationId xmlns:a16="http://schemas.microsoft.com/office/drawing/2014/main" id="{25D3F9B0-D60B-444A-80E7-70562EB7185E}"/>
              </a:ext>
            </a:extLst>
          </p:cNvPr>
          <p:cNvSpPr txBox="1">
            <a:spLocks/>
          </p:cNvSpPr>
          <p:nvPr/>
        </p:nvSpPr>
        <p:spPr>
          <a:xfrm>
            <a:off x="365262" y="-1100241"/>
            <a:ext cx="11256894" cy="23876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8000" b="1">
                <a:solidFill>
                  <a:srgbClr val="00B050"/>
                </a:solidFill>
                <a:latin typeface="Twinkl Precursive" panose="02000000000000000000" pitchFamily="2" charset="0"/>
              </a:rPr>
              <a:t>Today’s sound is</a:t>
            </a:r>
            <a:endParaRPr lang="en-GB" sz="8000" b="1" dirty="0">
              <a:solidFill>
                <a:srgbClr val="00B050"/>
              </a:solidFill>
              <a:latin typeface="Twinkl Precursive" panose="02000000000000000000" pitchFamily="2" charset="0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041426A7-3E99-4F57-9196-28B2FF045F74}"/>
              </a:ext>
            </a:extLst>
          </p:cNvPr>
          <p:cNvSpPr/>
          <p:nvPr/>
        </p:nvSpPr>
        <p:spPr>
          <a:xfrm>
            <a:off x="5034015" y="4033786"/>
            <a:ext cx="1625766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dirty="0" err="1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ar</a:t>
            </a:r>
            <a:endParaRPr lang="en-US" sz="8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E6974FD1-D1B6-46D0-A23A-7B491AE4D19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23560" y="1257104"/>
            <a:ext cx="3246677" cy="31608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665805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2AC563B-6210-4DDF-A475-08F5D32B55FF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03118" y="4204359"/>
            <a:ext cx="11985763" cy="2767281"/>
          </a:xfrm>
          <a:prstGeom prst="rect">
            <a:avLst/>
          </a:prstGeom>
        </p:spPr>
      </p:pic>
      <p:sp>
        <p:nvSpPr>
          <p:cNvPr id="5" name="Title 4">
            <a:extLst>
              <a:ext uri="{FF2B5EF4-FFF2-40B4-BE49-F238E27FC236}">
                <a16:creationId xmlns:a16="http://schemas.microsoft.com/office/drawing/2014/main" id="{5FB5CF64-B374-42FF-951E-44A3294FB54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0"/>
            <a:ext cx="9144000" cy="1362942"/>
          </a:xfrm>
        </p:spPr>
        <p:txBody>
          <a:bodyPr>
            <a:normAutofit/>
          </a:bodyPr>
          <a:lstStyle/>
          <a:p>
            <a:r>
              <a:rPr lang="en-GB" sz="8800" b="1" u="sng" dirty="0" err="1">
                <a:solidFill>
                  <a:srgbClr val="00B050"/>
                </a:solidFill>
                <a:latin typeface="Twinkl Precursive" panose="02000000000000000000" pitchFamily="2" charset="0"/>
              </a:rPr>
              <a:t>ar</a:t>
            </a:r>
            <a:r>
              <a:rPr lang="en-GB" sz="8800" b="1" u="sng" dirty="0">
                <a:latin typeface="Twinkl Precursive" panose="02000000000000000000" pitchFamily="2" charset="0"/>
              </a:rPr>
              <a:t> words</a:t>
            </a:r>
            <a:endParaRPr lang="en-GB" sz="8800" u="sng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867C088-5BBC-4508-81F0-4149657F8A38}"/>
              </a:ext>
            </a:extLst>
          </p:cNvPr>
          <p:cNvSpPr/>
          <p:nvPr/>
        </p:nvSpPr>
        <p:spPr>
          <a:xfrm>
            <a:off x="869591" y="3428999"/>
            <a:ext cx="3214342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dark</a:t>
            </a:r>
            <a:endParaRPr lang="en-US" sz="8000" b="1" cap="none" spc="0" dirty="0">
              <a:ln w="0"/>
              <a:solidFill>
                <a:srgbClr val="00B05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C2BA5484-1E55-4626-B7B3-AD5BA71E4AFA}"/>
              </a:ext>
            </a:extLst>
          </p:cNvPr>
          <p:cNvSpPr/>
          <p:nvPr/>
        </p:nvSpPr>
        <p:spPr>
          <a:xfrm>
            <a:off x="22898" y="1330202"/>
            <a:ext cx="4052713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sharp</a:t>
            </a:r>
            <a:endParaRPr lang="en-US" sz="8000" b="1" cap="none" spc="0" dirty="0">
              <a:ln w="0"/>
              <a:solidFill>
                <a:srgbClr val="00B05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41D2B002-8866-4D82-8444-2821C77348B9}"/>
              </a:ext>
            </a:extLst>
          </p:cNvPr>
          <p:cNvSpPr/>
          <p:nvPr/>
        </p:nvSpPr>
        <p:spPr>
          <a:xfrm>
            <a:off x="7991811" y="3429000"/>
            <a:ext cx="4011034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March</a:t>
            </a:r>
            <a:endParaRPr lang="en-US" sz="8000" b="1" cap="none" spc="0" dirty="0">
              <a:ln w="0"/>
              <a:solidFill>
                <a:srgbClr val="00B05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FBCF7F31-6B17-4C95-B2DD-A6D8F16C8A76}"/>
              </a:ext>
            </a:extLst>
          </p:cNvPr>
          <p:cNvSpPr/>
          <p:nvPr/>
        </p:nvSpPr>
        <p:spPr>
          <a:xfrm>
            <a:off x="3689999" y="2493240"/>
            <a:ext cx="4320415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charm</a:t>
            </a:r>
            <a:endParaRPr lang="en-US" sz="8000" b="1" cap="none" spc="0" dirty="0">
              <a:ln w="0"/>
              <a:solidFill>
                <a:srgbClr val="00B05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9A7526CD-0F5A-422F-93DB-64F3E8C6B274}"/>
              </a:ext>
            </a:extLst>
          </p:cNvPr>
          <p:cNvSpPr/>
          <p:nvPr/>
        </p:nvSpPr>
        <p:spPr>
          <a:xfrm>
            <a:off x="6341794" y="1181142"/>
            <a:ext cx="5747087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starfish</a:t>
            </a:r>
            <a:endParaRPr lang="en-US" sz="8000" b="1" cap="none" spc="0" dirty="0">
              <a:ln w="0"/>
              <a:solidFill>
                <a:srgbClr val="00B05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027363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  <p:bldP spid="10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2AC563B-6210-4DDF-A475-08F5D32B55FF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4969042"/>
            <a:ext cx="11985763" cy="1888958"/>
          </a:xfrm>
          <a:prstGeom prst="rect">
            <a:avLst/>
          </a:prstGeom>
        </p:spPr>
      </p:pic>
      <p:sp>
        <p:nvSpPr>
          <p:cNvPr id="6" name="Title 4">
            <a:extLst>
              <a:ext uri="{FF2B5EF4-FFF2-40B4-BE49-F238E27FC236}">
                <a16:creationId xmlns:a16="http://schemas.microsoft.com/office/drawing/2014/main" id="{25D3F9B0-D60B-444A-80E7-70562EB7185E}"/>
              </a:ext>
            </a:extLst>
          </p:cNvPr>
          <p:cNvSpPr txBox="1">
            <a:spLocks/>
          </p:cNvSpPr>
          <p:nvPr/>
        </p:nvSpPr>
        <p:spPr>
          <a:xfrm>
            <a:off x="467553" y="-1100241"/>
            <a:ext cx="11256894" cy="23876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8000" b="1" dirty="0" err="1">
                <a:solidFill>
                  <a:srgbClr val="00B050"/>
                </a:solidFill>
                <a:latin typeface="Twinkl Precursive" panose="02000000000000000000" pitchFamily="2" charset="0"/>
              </a:rPr>
              <a:t>ar</a:t>
            </a:r>
            <a:r>
              <a:rPr lang="en-GB" sz="80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 </a:t>
            </a:r>
            <a:r>
              <a:rPr lang="en-GB" sz="8000" b="1" dirty="0">
                <a:latin typeface="Twinkl Precursive" panose="02000000000000000000" pitchFamily="2" charset="0"/>
              </a:rPr>
              <a:t>alien words</a:t>
            </a:r>
            <a:endParaRPr lang="en-GB" sz="8000" b="1" dirty="0">
              <a:solidFill>
                <a:srgbClr val="00B050"/>
              </a:solidFill>
              <a:latin typeface="Twinkl Precursive" panose="02000000000000000000" pitchFamily="2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A52AB0DB-27D1-4DA8-9E03-D4ED8C61D0C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94120" y="3155293"/>
            <a:ext cx="3895933" cy="1813749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AAF32AAF-82C6-4DAE-A80A-C45FF3640BA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42086" y="1236518"/>
            <a:ext cx="3928568" cy="181375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4648DBDE-610E-4F2D-9443-3787F75BD44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884173" y="3101108"/>
            <a:ext cx="3928568" cy="1832845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E451A6A1-7D0C-44F4-A3A6-0E40A08B7CA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698182" y="1161310"/>
            <a:ext cx="4026265" cy="18889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51584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2AC563B-6210-4DDF-A475-08F5D32B55FF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06236" y="4470400"/>
            <a:ext cx="11985763" cy="2387600"/>
          </a:xfrm>
          <a:prstGeom prst="rect">
            <a:avLst/>
          </a:prstGeom>
        </p:spPr>
      </p:pic>
      <p:sp>
        <p:nvSpPr>
          <p:cNvPr id="6" name="Title 4">
            <a:extLst>
              <a:ext uri="{FF2B5EF4-FFF2-40B4-BE49-F238E27FC236}">
                <a16:creationId xmlns:a16="http://schemas.microsoft.com/office/drawing/2014/main" id="{25D3F9B0-D60B-444A-80E7-70562EB7185E}"/>
              </a:ext>
            </a:extLst>
          </p:cNvPr>
          <p:cNvSpPr txBox="1">
            <a:spLocks/>
          </p:cNvSpPr>
          <p:nvPr/>
        </p:nvSpPr>
        <p:spPr>
          <a:xfrm>
            <a:off x="365262" y="-1100241"/>
            <a:ext cx="11256894" cy="23876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GB" sz="8000" b="1" dirty="0">
              <a:solidFill>
                <a:srgbClr val="00B050"/>
              </a:solidFill>
              <a:latin typeface="Twinkl Precursive" panose="02000000000000000000" pitchFamily="2" charset="0"/>
            </a:endParaRPr>
          </a:p>
        </p:txBody>
      </p:sp>
      <p:sp>
        <p:nvSpPr>
          <p:cNvPr id="7" name="Title 4">
            <a:extLst>
              <a:ext uri="{FF2B5EF4-FFF2-40B4-BE49-F238E27FC236}">
                <a16:creationId xmlns:a16="http://schemas.microsoft.com/office/drawing/2014/main" id="{C82E431D-721E-4E1A-A36A-633E674FF9B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0"/>
            <a:ext cx="9144000" cy="1363111"/>
          </a:xfrm>
        </p:spPr>
        <p:txBody>
          <a:bodyPr>
            <a:normAutofit/>
          </a:bodyPr>
          <a:lstStyle/>
          <a:p>
            <a:r>
              <a:rPr lang="en-GB" sz="8000" b="1" dirty="0" err="1">
                <a:solidFill>
                  <a:srgbClr val="00B050"/>
                </a:solidFill>
                <a:latin typeface="Twinkl Precursive" panose="02000000000000000000" pitchFamily="2" charset="0"/>
              </a:rPr>
              <a:t>ar</a:t>
            </a:r>
            <a:r>
              <a:rPr lang="en-GB" sz="8000" b="1" dirty="0">
                <a:latin typeface="Twinkl Precursive" panose="02000000000000000000" pitchFamily="2" charset="0"/>
              </a:rPr>
              <a:t> sentences</a:t>
            </a:r>
          </a:p>
        </p:txBody>
      </p:sp>
      <p:sp>
        <p:nvSpPr>
          <p:cNvPr id="8" name="Title 4">
            <a:extLst>
              <a:ext uri="{FF2B5EF4-FFF2-40B4-BE49-F238E27FC236}">
                <a16:creationId xmlns:a16="http://schemas.microsoft.com/office/drawing/2014/main" id="{6006CDF9-5D32-42AB-883B-038E3E814573}"/>
              </a:ext>
            </a:extLst>
          </p:cNvPr>
          <p:cNvSpPr txBox="1">
            <a:spLocks/>
          </p:cNvSpPr>
          <p:nvPr/>
        </p:nvSpPr>
        <p:spPr>
          <a:xfrm>
            <a:off x="0" y="1677503"/>
            <a:ext cx="12191999" cy="3013767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2500"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4000" b="1" dirty="0">
                <a:latin typeface="Twinkl Precursive" panose="02000000000000000000" pitchFamily="2" charset="0"/>
              </a:rPr>
              <a:t>Ch</a:t>
            </a:r>
            <a:r>
              <a:rPr lang="en-GB" sz="40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ar</a:t>
            </a:r>
            <a:r>
              <a:rPr lang="en-GB" sz="4000" b="1" dirty="0">
                <a:latin typeface="Twinkl Precursive" panose="02000000000000000000" pitchFamily="2" charset="0"/>
              </a:rPr>
              <a:t>lie </a:t>
            </a:r>
            <a:r>
              <a:rPr lang="en-GB" sz="40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was</a:t>
            </a:r>
            <a:r>
              <a:rPr lang="en-GB" sz="4000" b="1" dirty="0">
                <a:latin typeface="Twinkl Precursive" panose="02000000000000000000" pitchFamily="2" charset="0"/>
              </a:rPr>
              <a:t> born in M</a:t>
            </a:r>
            <a:r>
              <a:rPr lang="en-GB" sz="40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ar</a:t>
            </a:r>
            <a:r>
              <a:rPr lang="en-GB" sz="4000" b="1" dirty="0">
                <a:latin typeface="Twinkl Precursive" panose="02000000000000000000" pitchFamily="2" charset="0"/>
              </a:rPr>
              <a:t>ch.</a:t>
            </a:r>
          </a:p>
          <a:p>
            <a:endParaRPr lang="en-GB" sz="4000" b="1" dirty="0">
              <a:latin typeface="Twinkl Precursive" panose="02000000000000000000" pitchFamily="2" charset="0"/>
            </a:endParaRPr>
          </a:p>
          <a:p>
            <a:r>
              <a:rPr lang="en-GB" sz="40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The</a:t>
            </a:r>
            <a:r>
              <a:rPr lang="en-GB" sz="4000" b="1" dirty="0">
                <a:latin typeface="Twinkl Precursive" panose="02000000000000000000" pitchFamily="2" charset="0"/>
              </a:rPr>
              <a:t> st</a:t>
            </a:r>
            <a:r>
              <a:rPr lang="en-GB" sz="40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ar</a:t>
            </a:r>
            <a:r>
              <a:rPr lang="en-GB" sz="4000" b="1" dirty="0">
                <a:latin typeface="Twinkl Precursive" panose="02000000000000000000" pitchFamily="2" charset="0"/>
              </a:rPr>
              <a:t>fish </a:t>
            </a:r>
            <a:r>
              <a:rPr lang="en-GB" sz="40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was</a:t>
            </a:r>
            <a:r>
              <a:rPr lang="en-GB" sz="4000" b="1" dirty="0">
                <a:latin typeface="Twinkl Precursive" panose="02000000000000000000" pitchFamily="2" charset="0"/>
              </a:rPr>
              <a:t> on </a:t>
            </a:r>
            <a:r>
              <a:rPr lang="en-GB" sz="40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the </a:t>
            </a:r>
            <a:r>
              <a:rPr lang="en-GB" sz="4000" b="1" dirty="0">
                <a:latin typeface="Twinkl Precursive" panose="02000000000000000000" pitchFamily="2" charset="0"/>
              </a:rPr>
              <a:t>sandy beach.</a:t>
            </a:r>
          </a:p>
          <a:p>
            <a:endParaRPr lang="en-GB" sz="4300" b="1" dirty="0">
              <a:latin typeface="Twinkl Precursive" panose="02000000000000000000" pitchFamily="2" charset="0"/>
            </a:endParaRPr>
          </a:p>
          <a:p>
            <a:r>
              <a:rPr lang="en-GB" sz="4300" b="1" dirty="0">
                <a:latin typeface="Twinkl Precursive" panose="02000000000000000000" pitchFamily="2" charset="0"/>
              </a:rPr>
              <a:t> </a:t>
            </a:r>
            <a:r>
              <a:rPr lang="en-GB" sz="43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I </a:t>
            </a:r>
            <a:r>
              <a:rPr lang="en-GB" sz="4300" b="1" dirty="0">
                <a:latin typeface="Twinkl Precursive" panose="02000000000000000000" pitchFamily="2" charset="0"/>
              </a:rPr>
              <a:t>could see </a:t>
            </a:r>
            <a:r>
              <a:rPr lang="en-GB" sz="43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the</a:t>
            </a:r>
            <a:r>
              <a:rPr lang="en-GB" sz="4300" b="1" dirty="0">
                <a:latin typeface="Twinkl Precursive" panose="02000000000000000000" pitchFamily="2" charset="0"/>
              </a:rPr>
              <a:t> st</a:t>
            </a:r>
            <a:r>
              <a:rPr lang="en-GB" sz="43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ar</a:t>
            </a:r>
            <a:r>
              <a:rPr lang="en-GB" sz="4300" b="1" dirty="0">
                <a:latin typeface="Twinkl Precursive" panose="02000000000000000000" pitchFamily="2" charset="0"/>
              </a:rPr>
              <a:t>s because it </a:t>
            </a:r>
            <a:r>
              <a:rPr lang="en-GB" sz="43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was</a:t>
            </a:r>
            <a:r>
              <a:rPr lang="en-GB" sz="4300" b="1" dirty="0">
                <a:latin typeface="Twinkl Precursive" panose="02000000000000000000" pitchFamily="2" charset="0"/>
              </a:rPr>
              <a:t> </a:t>
            </a:r>
            <a:r>
              <a:rPr lang="en-GB" sz="43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so</a:t>
            </a:r>
            <a:r>
              <a:rPr lang="en-GB" sz="4300" b="1" dirty="0">
                <a:latin typeface="Twinkl Precursive" panose="02000000000000000000" pitchFamily="2" charset="0"/>
              </a:rPr>
              <a:t> d</a:t>
            </a:r>
            <a:r>
              <a:rPr lang="en-GB" sz="43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ar</a:t>
            </a:r>
            <a:r>
              <a:rPr lang="en-GB" sz="4300" b="1" dirty="0">
                <a:latin typeface="Twinkl Precursive" panose="02000000000000000000" pitchFamily="2" charset="0"/>
              </a:rPr>
              <a:t>k.</a:t>
            </a:r>
          </a:p>
        </p:txBody>
      </p:sp>
    </p:spTree>
    <p:extLst>
      <p:ext uri="{BB962C8B-B14F-4D97-AF65-F5344CB8AC3E}">
        <p14:creationId xmlns:p14="http://schemas.microsoft.com/office/powerpoint/2010/main" val="26389818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2AC563B-6210-4DDF-A475-08F5D32B55FF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3678307"/>
            <a:ext cx="11985763" cy="3179693"/>
          </a:xfrm>
          <a:prstGeom prst="rect">
            <a:avLst/>
          </a:prstGeom>
        </p:spPr>
      </p:pic>
      <p:sp>
        <p:nvSpPr>
          <p:cNvPr id="5" name="Title 4">
            <a:extLst>
              <a:ext uri="{FF2B5EF4-FFF2-40B4-BE49-F238E27FC236}">
                <a16:creationId xmlns:a16="http://schemas.microsoft.com/office/drawing/2014/main" id="{5FB5CF64-B374-42FF-951E-44A3294FB54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526016"/>
            <a:ext cx="9144000" cy="2387600"/>
          </a:xfrm>
        </p:spPr>
        <p:txBody>
          <a:bodyPr>
            <a:normAutofit/>
          </a:bodyPr>
          <a:lstStyle/>
          <a:p>
            <a:r>
              <a:rPr lang="en-GB" sz="7200" b="1" dirty="0">
                <a:latin typeface="Twinkl Precursive" panose="02000000000000000000" pitchFamily="2" charset="0"/>
              </a:rPr>
              <a:t>Thursday 17</a:t>
            </a:r>
            <a:r>
              <a:rPr lang="en-GB" sz="7200" b="1" baseline="30000" dirty="0">
                <a:latin typeface="Twinkl Precursive" panose="02000000000000000000" pitchFamily="2" charset="0"/>
              </a:rPr>
              <a:t>th</a:t>
            </a:r>
            <a:r>
              <a:rPr lang="en-GB" sz="7200" b="1" dirty="0">
                <a:latin typeface="Twinkl Precursive" panose="02000000000000000000" pitchFamily="2" charset="0"/>
              </a:rPr>
              <a:t>   </a:t>
            </a:r>
            <a:r>
              <a:rPr lang="en-GB" sz="7200" b="1" baseline="30000" dirty="0">
                <a:latin typeface="Twinkl Precursive" panose="02000000000000000000" pitchFamily="2" charset="0"/>
              </a:rPr>
              <a:t> </a:t>
            </a:r>
            <a:r>
              <a:rPr lang="en-GB" sz="7200" b="1" dirty="0">
                <a:latin typeface="Twinkl Precursive" panose="02000000000000000000" pitchFamily="2" charset="0"/>
              </a:rPr>
              <a:t> June 2021</a:t>
            </a:r>
            <a:endParaRPr lang="en-GB" sz="7200" dirty="0"/>
          </a:p>
        </p:txBody>
      </p:sp>
    </p:spTree>
    <p:extLst>
      <p:ext uri="{BB962C8B-B14F-4D97-AF65-F5344CB8AC3E}">
        <p14:creationId xmlns:p14="http://schemas.microsoft.com/office/powerpoint/2010/main" val="37928029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2AC563B-6210-4DDF-A475-08F5D32B55FF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03116" y="4442719"/>
            <a:ext cx="11985763" cy="2387600"/>
          </a:xfrm>
          <a:prstGeom prst="rect">
            <a:avLst/>
          </a:prstGeom>
        </p:spPr>
      </p:pic>
      <p:sp>
        <p:nvSpPr>
          <p:cNvPr id="5" name="Title 4">
            <a:extLst>
              <a:ext uri="{FF2B5EF4-FFF2-40B4-BE49-F238E27FC236}">
                <a16:creationId xmlns:a16="http://schemas.microsoft.com/office/drawing/2014/main" id="{5FB5CF64-B374-42FF-951E-44A3294FB54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-198784" y="-577262"/>
            <a:ext cx="12589565" cy="1849471"/>
          </a:xfrm>
        </p:spPr>
        <p:txBody>
          <a:bodyPr>
            <a:normAutofit/>
          </a:bodyPr>
          <a:lstStyle/>
          <a:p>
            <a:r>
              <a:rPr lang="en-GB" sz="6600" b="1" dirty="0">
                <a:latin typeface="Twinkl Precursive" panose="02000000000000000000" pitchFamily="2" charset="0"/>
              </a:rPr>
              <a:t>This week’s </a:t>
            </a:r>
            <a:r>
              <a:rPr lang="en-GB" sz="66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Red </a:t>
            </a:r>
            <a:r>
              <a:rPr lang="en-GB" sz="6600" b="1" dirty="0">
                <a:latin typeface="Twinkl Precursive" panose="02000000000000000000" pitchFamily="2" charset="0"/>
              </a:rPr>
              <a:t>words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C9813C28-A1C8-49D7-809C-F592BD66C935}"/>
              </a:ext>
            </a:extLst>
          </p:cNvPr>
          <p:cNvSpPr/>
          <p:nvPr/>
        </p:nvSpPr>
        <p:spPr>
          <a:xfrm>
            <a:off x="658896" y="3079510"/>
            <a:ext cx="3897221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800" b="1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there</a:t>
            </a:r>
            <a:endParaRPr lang="en-US" sz="8800" b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4D48F6AD-7F43-4446-B03F-6A30F53D8C51}"/>
              </a:ext>
            </a:extLst>
          </p:cNvPr>
          <p:cNvSpPr/>
          <p:nvPr/>
        </p:nvSpPr>
        <p:spPr>
          <a:xfrm>
            <a:off x="4466782" y="2319877"/>
            <a:ext cx="3113353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they</a:t>
            </a:r>
            <a:endParaRPr lang="en-US" sz="8000" b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92C4BB49-1370-4A0C-A97A-D16E668E3820}"/>
              </a:ext>
            </a:extLst>
          </p:cNvPr>
          <p:cNvSpPr/>
          <p:nvPr/>
        </p:nvSpPr>
        <p:spPr>
          <a:xfrm>
            <a:off x="7042637" y="3429000"/>
            <a:ext cx="4027064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800" b="1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when</a:t>
            </a:r>
            <a:endParaRPr lang="en-US" sz="8800" b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233B9108-7F75-4CCA-8F20-55C327C84AF7}"/>
              </a:ext>
            </a:extLst>
          </p:cNvPr>
          <p:cNvSpPr/>
          <p:nvPr/>
        </p:nvSpPr>
        <p:spPr>
          <a:xfrm>
            <a:off x="7042637" y="1087642"/>
            <a:ext cx="4719562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800" b="1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would</a:t>
            </a:r>
            <a:endParaRPr lang="en-US" sz="8800" b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856BA3A6-B9D1-42D1-B58C-979B7B137BED}"/>
              </a:ext>
            </a:extLst>
          </p:cNvPr>
          <p:cNvSpPr/>
          <p:nvPr/>
        </p:nvSpPr>
        <p:spPr>
          <a:xfrm>
            <a:off x="229290" y="1368835"/>
            <a:ext cx="4326827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7200" b="1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should</a:t>
            </a:r>
            <a:endParaRPr lang="en-US" sz="7200" b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187200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8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2AC563B-6210-4DDF-A475-08F5D32B55FF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06236" y="4489450"/>
            <a:ext cx="11985763" cy="2387600"/>
          </a:xfrm>
          <a:prstGeom prst="rect">
            <a:avLst/>
          </a:prstGeom>
        </p:spPr>
      </p:pic>
      <p:sp>
        <p:nvSpPr>
          <p:cNvPr id="6" name="Title 4">
            <a:extLst>
              <a:ext uri="{FF2B5EF4-FFF2-40B4-BE49-F238E27FC236}">
                <a16:creationId xmlns:a16="http://schemas.microsoft.com/office/drawing/2014/main" id="{25D3F9B0-D60B-444A-80E7-70562EB7185E}"/>
              </a:ext>
            </a:extLst>
          </p:cNvPr>
          <p:cNvSpPr txBox="1">
            <a:spLocks/>
          </p:cNvSpPr>
          <p:nvPr/>
        </p:nvSpPr>
        <p:spPr>
          <a:xfrm>
            <a:off x="365262" y="-1100241"/>
            <a:ext cx="11256894" cy="23876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8000" b="1">
                <a:solidFill>
                  <a:srgbClr val="00B050"/>
                </a:solidFill>
                <a:latin typeface="Twinkl Precursive" panose="02000000000000000000" pitchFamily="2" charset="0"/>
              </a:rPr>
              <a:t>Today’s sound is</a:t>
            </a:r>
            <a:endParaRPr lang="en-GB" sz="8000" b="1" dirty="0">
              <a:solidFill>
                <a:srgbClr val="00B050"/>
              </a:solidFill>
              <a:latin typeface="Twinkl Precursive" panose="02000000000000000000" pitchFamily="2" charset="0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FA5321E9-16E0-4C3C-B764-57792AF6716C}"/>
              </a:ext>
            </a:extLst>
          </p:cNvPr>
          <p:cNvSpPr/>
          <p:nvPr/>
        </p:nvSpPr>
        <p:spPr>
          <a:xfrm>
            <a:off x="5094417" y="4081912"/>
            <a:ext cx="1560043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or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071064B-3A3F-49F3-A7A5-DCC3021876E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14422" y="1287359"/>
            <a:ext cx="3158573" cy="31585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395517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2AC563B-6210-4DDF-A475-08F5D32B55FF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03118" y="4235116"/>
            <a:ext cx="11985763" cy="2727718"/>
          </a:xfrm>
          <a:prstGeom prst="rect">
            <a:avLst/>
          </a:prstGeom>
        </p:spPr>
      </p:pic>
      <p:sp>
        <p:nvSpPr>
          <p:cNvPr id="5" name="Title 4">
            <a:extLst>
              <a:ext uri="{FF2B5EF4-FFF2-40B4-BE49-F238E27FC236}">
                <a16:creationId xmlns:a16="http://schemas.microsoft.com/office/drawing/2014/main" id="{5FB5CF64-B374-42FF-951E-44A3294FB54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0"/>
            <a:ext cx="9144000" cy="1362942"/>
          </a:xfrm>
        </p:spPr>
        <p:txBody>
          <a:bodyPr>
            <a:normAutofit/>
          </a:bodyPr>
          <a:lstStyle/>
          <a:p>
            <a:r>
              <a:rPr lang="en-GB" sz="8800" b="1" u="sng" dirty="0">
                <a:solidFill>
                  <a:srgbClr val="00B050"/>
                </a:solidFill>
                <a:latin typeface="Twinkl Precursive" panose="02000000000000000000" pitchFamily="2" charset="0"/>
              </a:rPr>
              <a:t>or</a:t>
            </a:r>
            <a:r>
              <a:rPr lang="en-GB" sz="8800" b="1" u="sng" dirty="0">
                <a:latin typeface="Twinkl Precursive" panose="02000000000000000000" pitchFamily="2" charset="0"/>
              </a:rPr>
              <a:t> words</a:t>
            </a:r>
            <a:endParaRPr lang="en-GB" sz="8800" u="sng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867C088-5BBC-4508-81F0-4149657F8A38}"/>
              </a:ext>
            </a:extLst>
          </p:cNvPr>
          <p:cNvSpPr/>
          <p:nvPr/>
        </p:nvSpPr>
        <p:spPr>
          <a:xfrm>
            <a:off x="21639" y="3444336"/>
            <a:ext cx="4477509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doctor</a:t>
            </a:r>
            <a:endParaRPr lang="en-US" sz="8000" b="1" cap="none" spc="0" dirty="0">
              <a:ln w="0"/>
              <a:solidFill>
                <a:srgbClr val="00B05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C2BA5484-1E55-4626-B7B3-AD5BA71E4AFA}"/>
              </a:ext>
            </a:extLst>
          </p:cNvPr>
          <p:cNvSpPr/>
          <p:nvPr/>
        </p:nvSpPr>
        <p:spPr>
          <a:xfrm>
            <a:off x="456511" y="1309478"/>
            <a:ext cx="3185488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door</a:t>
            </a:r>
            <a:endParaRPr lang="en-US" sz="8000" b="1" cap="none" spc="0" dirty="0">
              <a:ln w="0"/>
              <a:solidFill>
                <a:srgbClr val="00B05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41D2B002-8866-4D82-8444-2821C77348B9}"/>
              </a:ext>
            </a:extLst>
          </p:cNvPr>
          <p:cNvSpPr/>
          <p:nvPr/>
        </p:nvSpPr>
        <p:spPr>
          <a:xfrm>
            <a:off x="3974659" y="2376907"/>
            <a:ext cx="3712876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sport</a:t>
            </a:r>
            <a:endParaRPr lang="en-US" sz="8000" b="1" cap="none" spc="0" dirty="0">
              <a:ln w="0"/>
              <a:solidFill>
                <a:srgbClr val="00B05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FBCF7F31-6B17-4C95-B2DD-A6D8F16C8A76}"/>
              </a:ext>
            </a:extLst>
          </p:cNvPr>
          <p:cNvSpPr/>
          <p:nvPr/>
        </p:nvSpPr>
        <p:spPr>
          <a:xfrm>
            <a:off x="7906326" y="3300511"/>
            <a:ext cx="3690434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North</a:t>
            </a:r>
            <a:endParaRPr lang="en-US" sz="8000" b="1" cap="none" spc="0" dirty="0">
              <a:ln w="0"/>
              <a:solidFill>
                <a:srgbClr val="00B05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9A7526CD-0F5A-422F-93DB-64F3E8C6B274}"/>
              </a:ext>
            </a:extLst>
          </p:cNvPr>
          <p:cNvSpPr/>
          <p:nvPr/>
        </p:nvSpPr>
        <p:spPr>
          <a:xfrm>
            <a:off x="7020835" y="1246993"/>
            <a:ext cx="4423007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mirror</a:t>
            </a:r>
            <a:endParaRPr lang="en-US" sz="8000" b="1" cap="none" spc="0" dirty="0">
              <a:ln w="0"/>
              <a:solidFill>
                <a:srgbClr val="00B05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707679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  <p:bldP spid="10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2AC563B-6210-4DDF-A475-08F5D32B55FF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4969042"/>
            <a:ext cx="11985763" cy="1888958"/>
          </a:xfrm>
          <a:prstGeom prst="rect">
            <a:avLst/>
          </a:prstGeom>
        </p:spPr>
      </p:pic>
      <p:sp>
        <p:nvSpPr>
          <p:cNvPr id="6" name="Title 4">
            <a:extLst>
              <a:ext uri="{FF2B5EF4-FFF2-40B4-BE49-F238E27FC236}">
                <a16:creationId xmlns:a16="http://schemas.microsoft.com/office/drawing/2014/main" id="{25D3F9B0-D60B-444A-80E7-70562EB7185E}"/>
              </a:ext>
            </a:extLst>
          </p:cNvPr>
          <p:cNvSpPr txBox="1">
            <a:spLocks/>
          </p:cNvSpPr>
          <p:nvPr/>
        </p:nvSpPr>
        <p:spPr>
          <a:xfrm>
            <a:off x="467553" y="-1100241"/>
            <a:ext cx="11256894" cy="23876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80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or </a:t>
            </a:r>
            <a:r>
              <a:rPr lang="en-GB" sz="8000" b="1" dirty="0">
                <a:latin typeface="Twinkl Precursive" panose="02000000000000000000" pitchFamily="2" charset="0"/>
              </a:rPr>
              <a:t>alien words</a:t>
            </a:r>
            <a:endParaRPr lang="en-GB" sz="8000" b="1" dirty="0">
              <a:solidFill>
                <a:srgbClr val="00B050"/>
              </a:solidFill>
              <a:latin typeface="Twinkl Precursive" panose="02000000000000000000" pitchFamily="2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7B1A051A-29C9-46A0-B427-AFEA6A440C3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0968" y="3127517"/>
            <a:ext cx="4244216" cy="1951546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BEFDAF8C-8EA0-4B81-AEC3-A7A0880995E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83076" y="1096236"/>
            <a:ext cx="4089952" cy="1892366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721C03E2-ED4F-4526-9FFC-637817DF8BA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865123" y="3080083"/>
            <a:ext cx="4071422" cy="1888959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13F2CCEE-882B-4C9A-858F-F217669DE68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699720" y="1117395"/>
            <a:ext cx="4123457" cy="18889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77301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2AC563B-6210-4DDF-A475-08F5D32B55FF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06237" y="4470400"/>
            <a:ext cx="11985763" cy="2387600"/>
          </a:xfrm>
          <a:prstGeom prst="rect">
            <a:avLst/>
          </a:prstGeom>
        </p:spPr>
      </p:pic>
      <p:sp>
        <p:nvSpPr>
          <p:cNvPr id="6" name="Title 4">
            <a:extLst>
              <a:ext uri="{FF2B5EF4-FFF2-40B4-BE49-F238E27FC236}">
                <a16:creationId xmlns:a16="http://schemas.microsoft.com/office/drawing/2014/main" id="{25D3F9B0-D60B-444A-80E7-70562EB7185E}"/>
              </a:ext>
            </a:extLst>
          </p:cNvPr>
          <p:cNvSpPr txBox="1">
            <a:spLocks/>
          </p:cNvSpPr>
          <p:nvPr/>
        </p:nvSpPr>
        <p:spPr>
          <a:xfrm>
            <a:off x="365262" y="-1100241"/>
            <a:ext cx="11256894" cy="23876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GB" sz="8000" b="1" dirty="0">
              <a:solidFill>
                <a:srgbClr val="00B050"/>
              </a:solidFill>
              <a:latin typeface="Twinkl Precursive" panose="02000000000000000000" pitchFamily="2" charset="0"/>
            </a:endParaRPr>
          </a:p>
        </p:txBody>
      </p:sp>
      <p:sp>
        <p:nvSpPr>
          <p:cNvPr id="7" name="Title 4">
            <a:extLst>
              <a:ext uri="{FF2B5EF4-FFF2-40B4-BE49-F238E27FC236}">
                <a16:creationId xmlns:a16="http://schemas.microsoft.com/office/drawing/2014/main" id="{C82E431D-721E-4E1A-A36A-633E674FF9B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0"/>
            <a:ext cx="9144000" cy="1363111"/>
          </a:xfrm>
        </p:spPr>
        <p:txBody>
          <a:bodyPr>
            <a:normAutofit/>
          </a:bodyPr>
          <a:lstStyle/>
          <a:p>
            <a:r>
              <a:rPr lang="en-GB" sz="80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or</a:t>
            </a:r>
            <a:r>
              <a:rPr lang="en-GB" sz="8000" b="1" dirty="0">
                <a:latin typeface="Twinkl Precursive" panose="02000000000000000000" pitchFamily="2" charset="0"/>
              </a:rPr>
              <a:t> sentences</a:t>
            </a:r>
          </a:p>
        </p:txBody>
      </p:sp>
      <p:sp>
        <p:nvSpPr>
          <p:cNvPr id="8" name="Title 4">
            <a:extLst>
              <a:ext uri="{FF2B5EF4-FFF2-40B4-BE49-F238E27FC236}">
                <a16:creationId xmlns:a16="http://schemas.microsoft.com/office/drawing/2014/main" id="{6006CDF9-5D32-42AB-883B-038E3E814573}"/>
              </a:ext>
            </a:extLst>
          </p:cNvPr>
          <p:cNvSpPr txBox="1">
            <a:spLocks/>
          </p:cNvSpPr>
          <p:nvPr/>
        </p:nvSpPr>
        <p:spPr>
          <a:xfrm>
            <a:off x="0" y="1363111"/>
            <a:ext cx="12191999" cy="3196857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32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We were all </a:t>
            </a:r>
            <a:r>
              <a:rPr lang="en-GB" sz="3200" b="1" dirty="0">
                <a:latin typeface="Twinkl Precursive" panose="02000000000000000000" pitchFamily="2" charset="0"/>
              </a:rPr>
              <a:t>playing different sp</a:t>
            </a:r>
            <a:r>
              <a:rPr lang="en-GB" sz="32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or</a:t>
            </a:r>
            <a:r>
              <a:rPr lang="en-GB" sz="3200" b="1" dirty="0">
                <a:latin typeface="Twinkl Precursive" panose="02000000000000000000" pitchFamily="2" charset="0"/>
              </a:rPr>
              <a:t>ts.</a:t>
            </a:r>
          </a:p>
          <a:p>
            <a:endParaRPr lang="en-GB" sz="3200" b="1" dirty="0">
              <a:latin typeface="Twinkl Precursive" panose="02000000000000000000" pitchFamily="2" charset="0"/>
            </a:endParaRPr>
          </a:p>
          <a:p>
            <a:r>
              <a:rPr lang="en-GB" sz="36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What</a:t>
            </a:r>
            <a:r>
              <a:rPr lang="en-GB" sz="3600" b="1" dirty="0">
                <a:latin typeface="Twinkl Precursive" panose="02000000000000000000" pitchFamily="2" charset="0"/>
              </a:rPr>
              <a:t> can </a:t>
            </a:r>
            <a:r>
              <a:rPr lang="en-GB" sz="36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you</a:t>
            </a:r>
            <a:r>
              <a:rPr lang="en-GB" sz="3600" b="1" dirty="0">
                <a:latin typeface="Twinkl Precursive" panose="02000000000000000000" pitchFamily="2" charset="0"/>
              </a:rPr>
              <a:t> see in </a:t>
            </a:r>
            <a:r>
              <a:rPr lang="en-GB" sz="36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the</a:t>
            </a:r>
            <a:r>
              <a:rPr lang="en-GB" sz="3600" b="1" dirty="0">
                <a:latin typeface="Twinkl Precursive" panose="02000000000000000000" pitchFamily="2" charset="0"/>
              </a:rPr>
              <a:t> mirr</a:t>
            </a:r>
            <a:r>
              <a:rPr lang="en-GB" sz="36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or</a:t>
            </a:r>
            <a:r>
              <a:rPr lang="en-GB" sz="3600" b="1" dirty="0">
                <a:latin typeface="Twinkl Precursive" panose="02000000000000000000" pitchFamily="2" charset="0"/>
              </a:rPr>
              <a:t>?</a:t>
            </a:r>
          </a:p>
          <a:p>
            <a:pPr algn="l"/>
            <a:endParaRPr lang="en-GB" sz="3600" b="1" dirty="0">
              <a:latin typeface="Twinkl Precursive" panose="02000000000000000000" pitchFamily="2" charset="0"/>
            </a:endParaRPr>
          </a:p>
          <a:p>
            <a:r>
              <a:rPr lang="en-GB" sz="36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 There was </a:t>
            </a:r>
            <a:r>
              <a:rPr lang="en-GB" sz="3600" b="1" dirty="0">
                <a:latin typeface="Twinkl Precursive" panose="02000000000000000000" pitchFamily="2" charset="0"/>
              </a:rPr>
              <a:t>a big st</a:t>
            </a:r>
            <a:r>
              <a:rPr lang="en-GB" sz="36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or</a:t>
            </a:r>
            <a:r>
              <a:rPr lang="en-GB" sz="3600" b="1" dirty="0">
                <a:latin typeface="Twinkl Precursive" panose="02000000000000000000" pitchFamily="2" charset="0"/>
              </a:rPr>
              <a:t>m in N</a:t>
            </a:r>
            <a:r>
              <a:rPr lang="en-GB" sz="36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or</a:t>
            </a:r>
            <a:r>
              <a:rPr lang="en-GB" sz="3600" b="1" dirty="0">
                <a:latin typeface="Twinkl Precursive" panose="02000000000000000000" pitchFamily="2" charset="0"/>
              </a:rPr>
              <a:t>th America.</a:t>
            </a:r>
          </a:p>
        </p:txBody>
      </p:sp>
    </p:spTree>
    <p:extLst>
      <p:ext uri="{BB962C8B-B14F-4D97-AF65-F5344CB8AC3E}">
        <p14:creationId xmlns:p14="http://schemas.microsoft.com/office/powerpoint/2010/main" val="6510544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2AC563B-6210-4DDF-A475-08F5D32B55FF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3678307"/>
            <a:ext cx="11985763" cy="3179693"/>
          </a:xfrm>
          <a:prstGeom prst="rect">
            <a:avLst/>
          </a:prstGeom>
        </p:spPr>
      </p:pic>
      <p:sp>
        <p:nvSpPr>
          <p:cNvPr id="5" name="Title 4">
            <a:extLst>
              <a:ext uri="{FF2B5EF4-FFF2-40B4-BE49-F238E27FC236}">
                <a16:creationId xmlns:a16="http://schemas.microsoft.com/office/drawing/2014/main" id="{5FB5CF64-B374-42FF-951E-44A3294FB54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526016"/>
            <a:ext cx="9144000" cy="2387600"/>
          </a:xfrm>
        </p:spPr>
        <p:txBody>
          <a:bodyPr>
            <a:normAutofit/>
          </a:bodyPr>
          <a:lstStyle/>
          <a:p>
            <a:r>
              <a:rPr lang="en-GB" sz="7200" b="1" dirty="0">
                <a:latin typeface="Twinkl Precursive" panose="02000000000000000000" pitchFamily="2" charset="0"/>
              </a:rPr>
              <a:t>Friday 18</a:t>
            </a:r>
            <a:r>
              <a:rPr lang="en-GB" sz="7200" b="1" baseline="30000" dirty="0">
                <a:latin typeface="Twinkl Precursive" panose="02000000000000000000" pitchFamily="2" charset="0"/>
              </a:rPr>
              <a:t>th</a:t>
            </a:r>
            <a:r>
              <a:rPr lang="en-GB" sz="7200" b="1" dirty="0">
                <a:latin typeface="Twinkl Precursive" panose="02000000000000000000" pitchFamily="2" charset="0"/>
              </a:rPr>
              <a:t>  </a:t>
            </a:r>
            <a:r>
              <a:rPr lang="en-GB" sz="7200" b="1" baseline="30000" dirty="0">
                <a:latin typeface="Twinkl Precursive" panose="02000000000000000000" pitchFamily="2" charset="0"/>
              </a:rPr>
              <a:t> </a:t>
            </a:r>
            <a:r>
              <a:rPr lang="en-GB" sz="7200" b="1" dirty="0">
                <a:latin typeface="Twinkl Precursive" panose="02000000000000000000" pitchFamily="2" charset="0"/>
              </a:rPr>
              <a:t> June 2021</a:t>
            </a:r>
            <a:endParaRPr lang="en-GB" sz="7200" dirty="0"/>
          </a:p>
        </p:txBody>
      </p:sp>
    </p:spTree>
    <p:extLst>
      <p:ext uri="{BB962C8B-B14F-4D97-AF65-F5344CB8AC3E}">
        <p14:creationId xmlns:p14="http://schemas.microsoft.com/office/powerpoint/2010/main" val="2886728192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2AC563B-6210-4DDF-A475-08F5D32B55FF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03116" y="4442719"/>
            <a:ext cx="11985763" cy="2387600"/>
          </a:xfrm>
          <a:prstGeom prst="rect">
            <a:avLst/>
          </a:prstGeom>
        </p:spPr>
      </p:pic>
      <p:sp>
        <p:nvSpPr>
          <p:cNvPr id="5" name="Title 4">
            <a:extLst>
              <a:ext uri="{FF2B5EF4-FFF2-40B4-BE49-F238E27FC236}">
                <a16:creationId xmlns:a16="http://schemas.microsoft.com/office/drawing/2014/main" id="{5FB5CF64-B374-42FF-951E-44A3294FB54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-198784" y="-577262"/>
            <a:ext cx="12589565" cy="1849471"/>
          </a:xfrm>
        </p:spPr>
        <p:txBody>
          <a:bodyPr>
            <a:normAutofit/>
          </a:bodyPr>
          <a:lstStyle/>
          <a:p>
            <a:r>
              <a:rPr lang="en-GB" sz="6600" b="1" dirty="0">
                <a:latin typeface="Twinkl Precursive" panose="02000000000000000000" pitchFamily="2" charset="0"/>
              </a:rPr>
              <a:t>This week’s </a:t>
            </a:r>
            <a:r>
              <a:rPr lang="en-GB" sz="66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Red </a:t>
            </a:r>
            <a:r>
              <a:rPr lang="en-GB" sz="6600" b="1" dirty="0">
                <a:latin typeface="Twinkl Precursive" panose="02000000000000000000" pitchFamily="2" charset="0"/>
              </a:rPr>
              <a:t>words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C9813C28-A1C8-49D7-809C-F592BD66C935}"/>
              </a:ext>
            </a:extLst>
          </p:cNvPr>
          <p:cNvSpPr/>
          <p:nvPr/>
        </p:nvSpPr>
        <p:spPr>
          <a:xfrm>
            <a:off x="658896" y="3079510"/>
            <a:ext cx="3897221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800" b="1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there</a:t>
            </a:r>
            <a:endParaRPr lang="en-US" sz="8800" b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4D48F6AD-7F43-4446-B03F-6A30F53D8C51}"/>
              </a:ext>
            </a:extLst>
          </p:cNvPr>
          <p:cNvSpPr/>
          <p:nvPr/>
        </p:nvSpPr>
        <p:spPr>
          <a:xfrm>
            <a:off x="4466782" y="2319877"/>
            <a:ext cx="3113353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they</a:t>
            </a:r>
            <a:endParaRPr lang="en-US" sz="8000" b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92C4BB49-1370-4A0C-A97A-D16E668E3820}"/>
              </a:ext>
            </a:extLst>
          </p:cNvPr>
          <p:cNvSpPr/>
          <p:nvPr/>
        </p:nvSpPr>
        <p:spPr>
          <a:xfrm>
            <a:off x="7042637" y="3429000"/>
            <a:ext cx="4027064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800" b="1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when</a:t>
            </a:r>
            <a:endParaRPr lang="en-US" sz="8800" b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233B9108-7F75-4CCA-8F20-55C327C84AF7}"/>
              </a:ext>
            </a:extLst>
          </p:cNvPr>
          <p:cNvSpPr/>
          <p:nvPr/>
        </p:nvSpPr>
        <p:spPr>
          <a:xfrm>
            <a:off x="7042637" y="1087642"/>
            <a:ext cx="4719562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800" b="1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would</a:t>
            </a:r>
            <a:endParaRPr lang="en-US" sz="8800" b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856BA3A6-B9D1-42D1-B58C-979B7B137BED}"/>
              </a:ext>
            </a:extLst>
          </p:cNvPr>
          <p:cNvSpPr/>
          <p:nvPr/>
        </p:nvSpPr>
        <p:spPr>
          <a:xfrm>
            <a:off x="229290" y="1368835"/>
            <a:ext cx="4326827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7200" b="1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should</a:t>
            </a:r>
            <a:endParaRPr lang="en-US" sz="7200" b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441140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8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2AC563B-6210-4DDF-A475-08F5D32B55FF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06236" y="4489450"/>
            <a:ext cx="11985763" cy="2387600"/>
          </a:xfrm>
          <a:prstGeom prst="rect">
            <a:avLst/>
          </a:prstGeom>
        </p:spPr>
      </p:pic>
      <p:sp>
        <p:nvSpPr>
          <p:cNvPr id="6" name="Title 4">
            <a:extLst>
              <a:ext uri="{FF2B5EF4-FFF2-40B4-BE49-F238E27FC236}">
                <a16:creationId xmlns:a16="http://schemas.microsoft.com/office/drawing/2014/main" id="{25D3F9B0-D60B-444A-80E7-70562EB7185E}"/>
              </a:ext>
            </a:extLst>
          </p:cNvPr>
          <p:cNvSpPr txBox="1">
            <a:spLocks/>
          </p:cNvSpPr>
          <p:nvPr/>
        </p:nvSpPr>
        <p:spPr>
          <a:xfrm>
            <a:off x="365262" y="-1100241"/>
            <a:ext cx="11256894" cy="23876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72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This weeks sounds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11C461C2-2530-42AF-9906-246F4FA4363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5262" y="1577388"/>
            <a:ext cx="2653814" cy="2622032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A8832C3B-AC2F-4AEF-9EAD-6AF5BA6A854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86107" y="1574075"/>
            <a:ext cx="2645978" cy="2622032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73A4BAC2-B7BA-4542-ADEB-FC71C2D4569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199117" y="1574074"/>
            <a:ext cx="2653814" cy="2629797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F3B4B80C-CE97-4C95-A835-2C5874D6947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112127" y="1580702"/>
            <a:ext cx="2629824" cy="26298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197010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253</TotalTime>
  <Words>232</Words>
  <Application>Microsoft Office PowerPoint</Application>
  <PresentationFormat>Widescreen</PresentationFormat>
  <Paragraphs>98</Paragraphs>
  <Slides>27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27</vt:i4>
      </vt:variant>
    </vt:vector>
  </HeadingPairs>
  <TitlesOfParts>
    <vt:vector size="32" baseType="lpstr">
      <vt:lpstr>Arial</vt:lpstr>
      <vt:lpstr>Calibri</vt:lpstr>
      <vt:lpstr>Calibri Light</vt:lpstr>
      <vt:lpstr>Twinkl Precursive</vt:lpstr>
      <vt:lpstr>Office Theme</vt:lpstr>
      <vt:lpstr>Monday 14th June 2021</vt:lpstr>
      <vt:lpstr>This week’s Red words</vt:lpstr>
      <vt:lpstr>Today’s sound is</vt:lpstr>
      <vt:lpstr>oo words</vt:lpstr>
      <vt:lpstr>oo alien words</vt:lpstr>
      <vt:lpstr>oo sentences</vt:lpstr>
      <vt:lpstr>Tuesday 15th  June 2021</vt:lpstr>
      <vt:lpstr>This week’s Red words</vt:lpstr>
      <vt:lpstr>PowerPoint Presentation</vt:lpstr>
      <vt:lpstr>oo words</vt:lpstr>
      <vt:lpstr>oo alien words</vt:lpstr>
      <vt:lpstr>oo sentences</vt:lpstr>
      <vt:lpstr>Wednesday 16th   June 2021</vt:lpstr>
      <vt:lpstr>This week’s Red words</vt:lpstr>
      <vt:lpstr>PowerPoint Presentation</vt:lpstr>
      <vt:lpstr>ar words</vt:lpstr>
      <vt:lpstr>PowerPoint Presentation</vt:lpstr>
      <vt:lpstr>ar sentences</vt:lpstr>
      <vt:lpstr>Thursday 17th     June 2021</vt:lpstr>
      <vt:lpstr>This week’s Red words</vt:lpstr>
      <vt:lpstr>PowerPoint Presentation</vt:lpstr>
      <vt:lpstr>or words</vt:lpstr>
      <vt:lpstr>PowerPoint Presentation</vt:lpstr>
      <vt:lpstr>or sentences</vt:lpstr>
      <vt:lpstr>Friday 18th    June 2021</vt:lpstr>
      <vt:lpstr>This week’s Red words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Monday 21st September 2020</dc:title>
  <dc:creator>C Coles BTP</dc:creator>
  <cp:lastModifiedBy>C Coles BTP</cp:lastModifiedBy>
  <cp:revision>27</cp:revision>
  <dcterms:created xsi:type="dcterms:W3CDTF">2020-09-20T14:39:07Z</dcterms:created>
  <dcterms:modified xsi:type="dcterms:W3CDTF">2021-06-13T17:33:15Z</dcterms:modified>
</cp:coreProperties>
</file>