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19"/>
  </p:notesMasterIdLst>
  <p:sldIdLst>
    <p:sldId id="296" r:id="rId9"/>
    <p:sldId id="298" r:id="rId10"/>
    <p:sldId id="312" r:id="rId11"/>
    <p:sldId id="306" r:id="rId12"/>
    <p:sldId id="307" r:id="rId13"/>
    <p:sldId id="304" r:id="rId14"/>
    <p:sldId id="308" r:id="rId15"/>
    <p:sldId id="310" r:id="rId16"/>
    <p:sldId id="311" r:id="rId17"/>
    <p:sldId id="313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3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11" Type="http://schemas.openxmlformats.org/officeDocument/2006/relationships/image" Target="../media/image22.png"/><Relationship Id="rId5" Type="http://schemas.openxmlformats.org/officeDocument/2006/relationships/image" Target="../media/image15.png"/><Relationship Id="rId10" Type="http://schemas.openxmlformats.org/officeDocument/2006/relationships/image" Target="../media/image21.png"/><Relationship Id="rId4" Type="http://schemas.openxmlformats.org/officeDocument/2006/relationships/image" Target="../media/image14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11" Type="http://schemas.openxmlformats.org/officeDocument/2006/relationships/image" Target="../media/image11.png"/><Relationship Id="rId5" Type="http://schemas.openxmlformats.org/officeDocument/2006/relationships/image" Target="../media/image24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7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51068"/>
            <a:ext cx="627332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2940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  What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is the total of 100 g  and 900 g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2)  Find the difference between</a:t>
                </a:r>
              </a:p>
              <a:p>
                <a:r>
                  <a:rPr lang="en-GB" sz="11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a) 4 and 7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b) 40 and 70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	c) 400 and 700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 What is 100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10?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What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is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1000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4) 	What is the mass of the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	bananas?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294031"/>
              </a:xfrm>
              <a:prstGeom prst="rect">
                <a:avLst/>
              </a:prstGeom>
              <a:blipFill>
                <a:blip r:embed="rId4"/>
                <a:stretch>
                  <a:fillRect l="-1626" t="-9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2178" y="3577517"/>
            <a:ext cx="3208884" cy="25271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747" y="2530970"/>
            <a:ext cx="1139599" cy="1256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2940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  What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is the total of 100 g  and 900 g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2)  Find the difference between</a:t>
                </a:r>
              </a:p>
              <a:p>
                <a:r>
                  <a:rPr lang="en-GB" sz="11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a) 4 and 7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b) 40 and 70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	c) 400 and 700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 What is 100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10?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What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is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1000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4) 	What is the mass of the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	bananas?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294031"/>
              </a:xfrm>
              <a:prstGeom prst="rect">
                <a:avLst/>
              </a:prstGeom>
              <a:blipFill>
                <a:blip r:embed="rId5"/>
                <a:stretch>
                  <a:fillRect l="-1626" t="-9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2178" y="3577517"/>
            <a:ext cx="3208884" cy="25271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747" y="2530970"/>
            <a:ext cx="1139599" cy="12567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9279" y="909653"/>
            <a:ext cx="2220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1000 g or 1 kg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37061" y="1789825"/>
            <a:ext cx="695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37061" y="2186984"/>
            <a:ext cx="695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78160" y="2623962"/>
            <a:ext cx="110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300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84936" y="3452072"/>
            <a:ext cx="110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61334" y="3914260"/>
            <a:ext cx="110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78957" y="5199776"/>
            <a:ext cx="110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750 g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057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Box 64"/>
          <p:cNvSpPr txBox="1"/>
          <p:nvPr/>
        </p:nvSpPr>
        <p:spPr>
          <a:xfrm>
            <a:off x="816024" y="4291122"/>
            <a:ext cx="7377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mass of the grapes is 100 g</a:t>
            </a:r>
          </a:p>
          <a:p>
            <a:r>
              <a:rPr lang="en-GB" sz="2800" dirty="0" smtClean="0"/>
              <a:t>The mass of the bread rolls is 300 g</a:t>
            </a:r>
            <a:endParaRPr lang="en-GB" sz="2800" dirty="0"/>
          </a:p>
        </p:txBody>
      </p:sp>
      <p:sp>
        <p:nvSpPr>
          <p:cNvPr id="59" name="TextBox 65"/>
          <p:cNvSpPr txBox="1"/>
          <p:nvPr/>
        </p:nvSpPr>
        <p:spPr>
          <a:xfrm>
            <a:off x="816024" y="5151714"/>
            <a:ext cx="7583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total mass of the rolls and grapes is 400 g</a:t>
            </a:r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899" y="917764"/>
            <a:ext cx="6013277" cy="310726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80819" y="352941"/>
            <a:ext cx="7053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do you notice?  What can you find out?</a:t>
            </a:r>
            <a:endParaRPr lang="en-GB" sz="2800" dirty="0"/>
          </a:p>
        </p:txBody>
      </p:sp>
      <p:sp>
        <p:nvSpPr>
          <p:cNvPr id="7" name="TextBox 65"/>
          <p:cNvSpPr txBox="1"/>
          <p:nvPr/>
        </p:nvSpPr>
        <p:spPr>
          <a:xfrm>
            <a:off x="816024" y="5565724"/>
            <a:ext cx="7583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rolls are 200 g heavier than the grapes.</a:t>
            </a:r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3369" y="4216254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28808" y="488036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543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7" grpId="0"/>
      <p:bldP spid="9" grpId="0"/>
      <p:bldP spid="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131627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14589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071" y="1284206"/>
            <a:ext cx="5549272" cy="34626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6071" y="362163"/>
            <a:ext cx="70539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difference between the mass of the crayons and the mass of the chocolates?</a:t>
            </a:r>
            <a:endParaRPr lang="en-GB" sz="2800" dirty="0"/>
          </a:p>
        </p:txBody>
      </p:sp>
      <p:sp>
        <p:nvSpPr>
          <p:cNvPr id="8" name="Arc 7"/>
          <p:cNvSpPr/>
          <p:nvPr/>
        </p:nvSpPr>
        <p:spPr>
          <a:xfrm flipH="1">
            <a:off x="4242583" y="4751243"/>
            <a:ext cx="761094" cy="1180493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4" name="Arc 13"/>
          <p:cNvSpPr/>
          <p:nvPr/>
        </p:nvSpPr>
        <p:spPr>
          <a:xfrm flipH="1">
            <a:off x="5007577" y="47705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5" name="Arc 14"/>
          <p:cNvSpPr/>
          <p:nvPr/>
        </p:nvSpPr>
        <p:spPr>
          <a:xfrm flipH="1">
            <a:off x="5790236" y="4754813"/>
            <a:ext cx="750852" cy="1194696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997548" y="5406470"/>
            <a:ext cx="7146197" cy="525266"/>
            <a:chOff x="997548" y="5406470"/>
            <a:chExt cx="7146197" cy="525266"/>
          </a:xfrm>
        </p:grpSpPr>
        <p:cxnSp>
          <p:nvCxnSpPr>
            <p:cNvPr id="16" name="Straight Connector 15"/>
            <p:cNvCxnSpPr/>
            <p:nvPr/>
          </p:nvCxnSpPr>
          <p:spPr>
            <a:xfrm>
              <a:off x="1140987" y="5406470"/>
              <a:ext cx="637787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997548" y="5450029"/>
              <a:ext cx="4088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0</a:t>
              </a:r>
              <a:endParaRPr lang="en-GB" sz="24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65788" y="5462227"/>
              <a:ext cx="10789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100g</a:t>
              </a:r>
              <a:endParaRPr lang="en-GB" sz="24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360553" y="5470071"/>
              <a:ext cx="10789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200g</a:t>
              </a:r>
              <a:endParaRPr lang="en-GB" sz="2400" dirty="0"/>
            </a:p>
          </p:txBody>
        </p:sp>
        <p:cxnSp>
          <p:nvCxnSpPr>
            <p:cNvPr id="30" name="Straight Connector 29"/>
            <p:cNvCxnSpPr/>
            <p:nvPr/>
          </p:nvCxnSpPr>
          <p:spPr>
            <a:xfrm>
              <a:off x="1140987" y="5411914"/>
              <a:ext cx="0" cy="144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914305" y="5411914"/>
              <a:ext cx="0" cy="144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2687623" y="5411914"/>
              <a:ext cx="0" cy="144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3460941" y="5411914"/>
              <a:ext cx="0" cy="144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234259" y="5411914"/>
              <a:ext cx="0" cy="144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5780895" y="5411914"/>
              <a:ext cx="0" cy="144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7327531" y="5411914"/>
              <a:ext cx="0" cy="144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6554213" y="5411914"/>
              <a:ext cx="0" cy="144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007577" y="5411914"/>
              <a:ext cx="0" cy="144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3144595" y="5465354"/>
              <a:ext cx="10789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3</a:t>
              </a:r>
              <a:r>
                <a:rPr lang="en-GB" sz="2400" dirty="0" smtClean="0"/>
                <a:t>00g</a:t>
              </a:r>
              <a:endParaRPr lang="en-GB" sz="24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928637" y="5460637"/>
              <a:ext cx="10789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4</a:t>
              </a:r>
              <a:r>
                <a:rPr lang="en-GB" sz="2400" dirty="0" smtClean="0"/>
                <a:t>00g</a:t>
              </a:r>
              <a:endParaRPr lang="en-GB" sz="24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712679" y="5455920"/>
              <a:ext cx="10789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5</a:t>
              </a:r>
              <a:r>
                <a:rPr lang="en-GB" sz="2400" dirty="0" smtClean="0"/>
                <a:t>00g</a:t>
              </a:r>
              <a:endParaRPr lang="en-GB" sz="2400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96721" y="5451203"/>
              <a:ext cx="10789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6</a:t>
              </a:r>
              <a:r>
                <a:rPr lang="en-GB" sz="2400" dirty="0" smtClean="0"/>
                <a:t>00g</a:t>
              </a:r>
              <a:endParaRPr lang="en-GB" sz="24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6280763" y="5446486"/>
              <a:ext cx="10789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7</a:t>
              </a:r>
              <a:r>
                <a:rPr lang="en-GB" sz="2400" dirty="0" smtClean="0"/>
                <a:t>00g</a:t>
              </a:r>
              <a:endParaRPr lang="en-GB" sz="24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7064805" y="5441769"/>
              <a:ext cx="10789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8</a:t>
              </a:r>
              <a:r>
                <a:rPr lang="en-GB" sz="2400" dirty="0" smtClean="0"/>
                <a:t>00g</a:t>
              </a:r>
              <a:endParaRPr lang="en-GB" sz="2400" dirty="0"/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924658" y="5469523"/>
            <a:ext cx="1078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66"/>
                </a:solidFill>
              </a:rPr>
              <a:t>4</a:t>
            </a:r>
            <a:r>
              <a:rPr lang="en-GB" sz="2400" dirty="0" smtClean="0">
                <a:solidFill>
                  <a:srgbClr val="FF0066"/>
                </a:solidFill>
              </a:rPr>
              <a:t>00g</a:t>
            </a:r>
            <a:endParaRPr lang="en-GB" sz="2400" dirty="0">
              <a:solidFill>
                <a:srgbClr val="FF0066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280763" y="5438054"/>
            <a:ext cx="1078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66"/>
                </a:solidFill>
              </a:rPr>
              <a:t>700g</a:t>
            </a:r>
            <a:endParaRPr lang="en-GB" sz="2400" dirty="0">
              <a:solidFill>
                <a:srgbClr val="FF0066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003598" y="1314271"/>
            <a:ext cx="3577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700 g – 400 g = 300 g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453208" y="4433114"/>
            <a:ext cx="106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300 g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798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 animBg="1"/>
      <p:bldP spid="14" grpId="0" animBg="1"/>
      <p:bldP spid="15" grpId="0" animBg="1"/>
      <p:bldP spid="49" grpId="0"/>
      <p:bldP spid="50" grpId="0"/>
      <p:bldP spid="51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1872" y="453174"/>
            <a:ext cx="7727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total mass of the tractor and the parcel?</a:t>
            </a:r>
            <a:endParaRPr lang="en-GB" sz="2800" dirty="0"/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872" y="2268003"/>
            <a:ext cx="1995681" cy="2245141"/>
          </a:xfrm>
          <a:prstGeom prst="rect">
            <a:avLst/>
          </a:prstGeom>
        </p:spPr>
      </p:pic>
      <p:sp>
        <p:nvSpPr>
          <p:cNvPr id="54" name="Oval 53"/>
          <p:cNvSpPr/>
          <p:nvPr/>
        </p:nvSpPr>
        <p:spPr>
          <a:xfrm>
            <a:off x="1721613" y="3457329"/>
            <a:ext cx="76200" cy="8398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5" name="Straight Arrow Connector 54"/>
          <p:cNvCxnSpPr/>
          <p:nvPr/>
        </p:nvCxnSpPr>
        <p:spPr>
          <a:xfrm flipH="1" flipV="1">
            <a:off x="1005759" y="3247957"/>
            <a:ext cx="753954" cy="24903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55" descr="A picture containing light&#10;&#10;Description automatically generated">
            <a:extLst>
              <a:ext uri="{FF2B5EF4-FFF2-40B4-BE49-F238E27FC236}">
                <a16:creationId xmlns:a16="http://schemas.microsoft.com/office/drawing/2014/main" id="{9F591F14-3129-AD44-A59E-D5282185177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584" b="18136"/>
          <a:stretch/>
        </p:blipFill>
        <p:spPr>
          <a:xfrm>
            <a:off x="819913" y="1210839"/>
            <a:ext cx="1803400" cy="126076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0162" y="2219564"/>
            <a:ext cx="2038738" cy="2293580"/>
          </a:xfrm>
          <a:prstGeom prst="rect">
            <a:avLst/>
          </a:prstGeom>
        </p:spPr>
      </p:pic>
      <p:sp>
        <p:nvSpPr>
          <p:cNvPr id="58" name="Oval 57"/>
          <p:cNvSpPr/>
          <p:nvPr/>
        </p:nvSpPr>
        <p:spPr>
          <a:xfrm>
            <a:off x="4931431" y="3359492"/>
            <a:ext cx="76200" cy="8398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4961098" y="3386528"/>
            <a:ext cx="197670" cy="80887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Picture 59" descr="A picture containing table, game&#10;&#10;Description automatically generated">
            <a:extLst>
              <a:ext uri="{FF2B5EF4-FFF2-40B4-BE49-F238E27FC236}">
                <a16:creationId xmlns:a16="http://schemas.microsoft.com/office/drawing/2014/main" id="{00129F77-CBCD-904E-9D32-328C68296B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234687">
            <a:off x="3948926" y="1115567"/>
            <a:ext cx="2013878" cy="1723415"/>
          </a:xfrm>
          <a:prstGeom prst="rect">
            <a:avLst/>
          </a:prstGeom>
        </p:spPr>
      </p:pic>
      <p:sp>
        <p:nvSpPr>
          <p:cNvPr id="61" name="Rectangle 71"/>
          <p:cNvSpPr/>
          <p:nvPr/>
        </p:nvSpPr>
        <p:spPr>
          <a:xfrm>
            <a:off x="2548165" y="1418033"/>
            <a:ext cx="15256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2 kg and 600 g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2" name="Rectangle 71"/>
          <p:cNvSpPr/>
          <p:nvPr/>
        </p:nvSpPr>
        <p:spPr>
          <a:xfrm>
            <a:off x="5917435" y="1441302"/>
            <a:ext cx="14475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1 kg and 500 g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71"/>
              <p:cNvSpPr/>
              <p:nvPr/>
            </p:nvSpPr>
            <p:spPr>
              <a:xfrm>
                <a:off x="731951" y="4513144"/>
                <a:ext cx="291778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2 kg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1 kg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3 kg </a:t>
                </a:r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3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951" y="4513144"/>
                <a:ext cx="2917786" cy="523220"/>
              </a:xfrm>
              <a:prstGeom prst="rect">
                <a:avLst/>
              </a:prstGeom>
              <a:blipFill>
                <a:blip r:embed="rId8"/>
                <a:stretch>
                  <a:fillRect l="-4175" t="-10465" r="-313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71"/>
              <p:cNvSpPr/>
              <p:nvPr/>
            </p:nvSpPr>
            <p:spPr>
              <a:xfrm>
                <a:off x="3710298" y="4513144"/>
                <a:ext cx="379623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600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500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1,100 g </a:t>
                </a:r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4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0298" y="4513144"/>
                <a:ext cx="3796232" cy="523220"/>
              </a:xfrm>
              <a:prstGeom prst="rect">
                <a:avLst/>
              </a:prstGeom>
              <a:blipFill>
                <a:blip r:embed="rId9"/>
                <a:stretch>
                  <a:fillRect l="-3376" t="-10465" r="-225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Rectangle 71"/>
              <p:cNvSpPr/>
              <p:nvPr/>
            </p:nvSpPr>
            <p:spPr>
              <a:xfrm>
                <a:off x="3817572" y="5024985"/>
                <a:ext cx="236475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4"/>
                    </a:solidFill>
                    <a:ea typeface="Cambria Math" panose="02040503050406030204" pitchFamily="18" charset="0"/>
                  </a:rPr>
                  <a:t>1,000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4"/>
                    </a:solidFill>
                    <a:ea typeface="Cambria Math" panose="02040503050406030204" pitchFamily="18" charset="0"/>
                  </a:rPr>
                  <a:t> 1 kg </a:t>
                </a:r>
                <a:endParaRPr lang="en-GB" sz="2800" dirty="0">
                  <a:solidFill>
                    <a:schemeClr val="accent4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5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7572" y="5024985"/>
                <a:ext cx="2364750" cy="523220"/>
              </a:xfrm>
              <a:prstGeom prst="rect">
                <a:avLst/>
              </a:prstGeom>
              <a:blipFill>
                <a:blip r:embed="rId10"/>
                <a:stretch>
                  <a:fillRect l="-5155" t="-10465" r="-438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Rectangle 71"/>
              <p:cNvSpPr/>
              <p:nvPr/>
            </p:nvSpPr>
            <p:spPr>
              <a:xfrm>
                <a:off x="742156" y="5582233"/>
                <a:ext cx="34018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3 kg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1 kg </a:t>
                </a:r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and </a:t>
                </a:r>
                <a:r>
                  <a:rPr lang="en-GB" sz="280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1</a:t>
                </a:r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00 </a:t>
                </a:r>
                <a:r>
                  <a:rPr lang="en-GB" sz="280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g</a:t>
                </a:r>
                <a:r>
                  <a:rPr lang="en-GB" sz="28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:endParaRPr lang="en-GB" sz="2800" dirty="0">
                  <a:solidFill>
                    <a:schemeClr val="tx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7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2156" y="5582233"/>
                <a:ext cx="3401893" cy="523220"/>
              </a:xfrm>
              <a:prstGeom prst="rect">
                <a:avLst/>
              </a:prstGeom>
              <a:blipFill>
                <a:blip r:embed="rId11"/>
                <a:stretch>
                  <a:fillRect l="-3763" t="-11628" r="-17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71"/>
              <p:cNvSpPr/>
              <p:nvPr/>
            </p:nvSpPr>
            <p:spPr>
              <a:xfrm>
                <a:off x="3946619" y="5582631"/>
                <a:ext cx="27238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4 kg and 100 g </a:t>
                </a:r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8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6619" y="5582631"/>
                <a:ext cx="2723823" cy="523220"/>
              </a:xfrm>
              <a:prstGeom prst="rect">
                <a:avLst/>
              </a:prstGeom>
              <a:blipFill>
                <a:blip r:embed="rId12"/>
                <a:stretch>
                  <a:fillRect t="-11628" r="-357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Rectangle 71"/>
          <p:cNvSpPr/>
          <p:nvPr/>
        </p:nvSpPr>
        <p:spPr>
          <a:xfrm>
            <a:off x="731951" y="5006081"/>
            <a:ext cx="26468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 kg and 1,100 g </a:t>
            </a:r>
            <a:endParaRPr lang="en-GB" sz="2800" dirty="0">
              <a:solidFill>
                <a:schemeClr val="accent1"/>
              </a:solidFill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7" grpId="0"/>
      <p:bldP spid="68" grpId="0"/>
      <p:bldP spid="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7512" y="387913"/>
            <a:ext cx="7727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total mass of the vase and the fish tank?</a:t>
            </a:r>
            <a:endParaRPr lang="en-GB" sz="2800" dirty="0"/>
          </a:p>
        </p:txBody>
      </p:sp>
      <p:sp>
        <p:nvSpPr>
          <p:cNvPr id="61" name="Rectangle 71"/>
          <p:cNvSpPr/>
          <p:nvPr/>
        </p:nvSpPr>
        <p:spPr>
          <a:xfrm>
            <a:off x="2616016" y="1137635"/>
            <a:ext cx="15256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 kg and </a:t>
            </a:r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00 g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2" name="Rectangle 71"/>
          <p:cNvSpPr/>
          <p:nvPr/>
        </p:nvSpPr>
        <p:spPr>
          <a:xfrm>
            <a:off x="6140781" y="1171581"/>
            <a:ext cx="14475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 kg and 900 g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71"/>
              <p:cNvSpPr/>
              <p:nvPr/>
            </p:nvSpPr>
            <p:spPr>
              <a:xfrm>
                <a:off x="731951" y="4513144"/>
                <a:ext cx="291778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1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kg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 kg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3 kg </a:t>
                </a:r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3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951" y="4513144"/>
                <a:ext cx="2917786" cy="523220"/>
              </a:xfrm>
              <a:prstGeom prst="rect">
                <a:avLst/>
              </a:prstGeom>
              <a:blipFill>
                <a:blip r:embed="rId5"/>
                <a:stretch>
                  <a:fillRect l="-4175" t="-10465" r="-313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71"/>
              <p:cNvSpPr/>
              <p:nvPr/>
            </p:nvSpPr>
            <p:spPr>
              <a:xfrm>
                <a:off x="3710298" y="4513144"/>
                <a:ext cx="379623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100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900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1,000 g </a:t>
                </a:r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4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0298" y="4513144"/>
                <a:ext cx="3796232" cy="523220"/>
              </a:xfrm>
              <a:prstGeom prst="rect">
                <a:avLst/>
              </a:prstGeom>
              <a:blipFill>
                <a:blip r:embed="rId6"/>
                <a:stretch>
                  <a:fillRect l="-3376" t="-10465" r="-225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Rectangle 71"/>
              <p:cNvSpPr/>
              <p:nvPr/>
            </p:nvSpPr>
            <p:spPr>
              <a:xfrm>
                <a:off x="716065" y="5111762"/>
                <a:ext cx="236475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4"/>
                    </a:solidFill>
                    <a:ea typeface="Cambria Math" panose="02040503050406030204" pitchFamily="18" charset="0"/>
                  </a:rPr>
                  <a:t>1,000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4"/>
                    </a:solidFill>
                    <a:ea typeface="Cambria Math" panose="02040503050406030204" pitchFamily="18" charset="0"/>
                  </a:rPr>
                  <a:t> 1 kg </a:t>
                </a:r>
                <a:endParaRPr lang="en-GB" sz="2800" dirty="0">
                  <a:solidFill>
                    <a:schemeClr val="accent4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5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065" y="5111762"/>
                <a:ext cx="2364750" cy="523220"/>
              </a:xfrm>
              <a:prstGeom prst="rect">
                <a:avLst/>
              </a:prstGeom>
              <a:blipFill>
                <a:blip r:embed="rId7"/>
                <a:stretch>
                  <a:fillRect l="-5155" t="-11765" r="-438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8" name="Rectangle 71"/>
          <p:cNvSpPr/>
          <p:nvPr/>
        </p:nvSpPr>
        <p:spPr>
          <a:xfrm>
            <a:off x="3576331" y="5154762"/>
            <a:ext cx="32882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The total mass is 4 kg</a:t>
            </a:r>
            <a:endParaRPr lang="en-GB" sz="2800" dirty="0">
              <a:solidFill>
                <a:schemeClr val="accent1"/>
              </a:solidFill>
              <a:ea typeface="Cambria Math" panose="02040503050406030204" pitchFamily="18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7689" y="1941346"/>
            <a:ext cx="1995681" cy="224514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5534" y="1965670"/>
            <a:ext cx="2038738" cy="2293580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1777430" y="3130672"/>
            <a:ext cx="76200" cy="8398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1815530" y="3170330"/>
            <a:ext cx="615250" cy="35799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5056803" y="3105598"/>
            <a:ext cx="76200" cy="8398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/>
          <p:cNvCxnSpPr/>
          <p:nvPr/>
        </p:nvCxnSpPr>
        <p:spPr>
          <a:xfrm flipH="1" flipV="1">
            <a:off x="4594427" y="2609181"/>
            <a:ext cx="492043" cy="52345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 descr="A picture containing light&#10;&#10;Description automatically generated">
            <a:extLst>
              <a:ext uri="{FF2B5EF4-FFF2-40B4-BE49-F238E27FC236}">
                <a16:creationId xmlns:a16="http://schemas.microsoft.com/office/drawing/2014/main" id="{9D43E370-9642-8B41-B01E-ACE667873D0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71881" y="986531"/>
            <a:ext cx="811098" cy="1157960"/>
          </a:xfrm>
          <a:prstGeom prst="rect">
            <a:avLst/>
          </a:prstGeom>
        </p:spPr>
      </p:pic>
      <p:pic>
        <p:nvPicPr>
          <p:cNvPr id="27" name="Picture 26" descr="A picture containing computer&#10;&#10;Description automatically generated">
            <a:extLst>
              <a:ext uri="{FF2B5EF4-FFF2-40B4-BE49-F238E27FC236}">
                <a16:creationId xmlns:a16="http://schemas.microsoft.com/office/drawing/2014/main" id="{99E023DD-B2E3-C244-B40E-CD4DC8019B8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68151" y="904725"/>
            <a:ext cx="1829980" cy="123507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02913" y="3144013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468352" y="38081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212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8" grpId="0"/>
      <p:bldP spid="29" grpId="0"/>
      <p:bldP spid="2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777" y="748425"/>
            <a:ext cx="5560310" cy="31682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7593" y="297889"/>
            <a:ext cx="7727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mass of the orange juice?</a:t>
            </a:r>
            <a:endParaRPr lang="en-GB" sz="2800" dirty="0"/>
          </a:p>
        </p:txBody>
      </p:sp>
      <p:sp>
        <p:nvSpPr>
          <p:cNvPr id="61" name="Rectangle 71"/>
          <p:cNvSpPr/>
          <p:nvPr/>
        </p:nvSpPr>
        <p:spPr>
          <a:xfrm>
            <a:off x="2770218" y="1013481"/>
            <a:ext cx="1525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200 g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2" name="Rectangle 71"/>
          <p:cNvSpPr/>
          <p:nvPr/>
        </p:nvSpPr>
        <p:spPr>
          <a:xfrm>
            <a:off x="5733829" y="968739"/>
            <a:ext cx="14475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500 g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71"/>
              <p:cNvSpPr/>
              <p:nvPr/>
            </p:nvSpPr>
            <p:spPr>
              <a:xfrm>
                <a:off x="4311083" y="5448238"/>
                <a:ext cx="352372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500 g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3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00 g </a:t>
                </a:r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4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1083" y="5448238"/>
                <a:ext cx="3523722" cy="523220"/>
              </a:xfrm>
              <a:prstGeom prst="rect">
                <a:avLst/>
              </a:prstGeom>
              <a:blipFill>
                <a:blip r:embed="rId6"/>
                <a:stretch>
                  <a:fillRect l="-3460" t="-11628" r="-242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2913" y="2974194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468352" y="36383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893231" y="4018000"/>
            <a:ext cx="2700714" cy="561644"/>
            <a:chOff x="893231" y="4018000"/>
            <a:chExt cx="2700714" cy="561644"/>
          </a:xfrm>
        </p:grpSpPr>
        <p:sp>
          <p:nvSpPr>
            <p:cNvPr id="30" name="Rectangle 29"/>
            <p:cNvSpPr/>
            <p:nvPr/>
          </p:nvSpPr>
          <p:spPr>
            <a:xfrm>
              <a:off x="893231" y="4018000"/>
              <a:ext cx="2112753" cy="53537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1" name="TextBox 65"/>
            <p:cNvSpPr txBox="1"/>
            <p:nvPr/>
          </p:nvSpPr>
          <p:spPr>
            <a:xfrm>
              <a:off x="937087" y="4056424"/>
              <a:ext cx="26568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g</a:t>
              </a:r>
              <a:r>
                <a:rPr lang="en-GB" sz="2800" dirty="0" smtClean="0"/>
                <a:t>lass </a:t>
              </a:r>
              <a:r>
                <a:rPr lang="en-GB" sz="2800" dirty="0" smtClean="0">
                  <a:ea typeface="Cambria Math" panose="02040503050406030204" pitchFamily="18" charset="0"/>
                </a:rPr>
                <a:t>=</a:t>
              </a:r>
              <a:r>
                <a:rPr lang="en-GB" sz="2800" dirty="0" smtClean="0"/>
                <a:t> 200 g</a:t>
              </a:r>
              <a:endParaRPr lang="en-GB" sz="2800" dirty="0"/>
            </a:p>
          </p:txBody>
        </p:sp>
      </p:grpSp>
      <p:sp>
        <p:nvSpPr>
          <p:cNvPr id="36" name="Right Brace 35"/>
          <p:cNvSpPr/>
          <p:nvPr/>
        </p:nvSpPr>
        <p:spPr>
          <a:xfrm rot="5400000" flipV="1">
            <a:off x="3125150" y="3079525"/>
            <a:ext cx="196080" cy="467731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7" name="TextBox 36"/>
          <p:cNvSpPr txBox="1"/>
          <p:nvPr/>
        </p:nvSpPr>
        <p:spPr>
          <a:xfrm>
            <a:off x="2753641" y="5489693"/>
            <a:ext cx="3635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500 g</a:t>
            </a:r>
            <a:endParaRPr lang="en-GB" sz="2800" dirty="0"/>
          </a:p>
        </p:txBody>
      </p:sp>
      <p:grpSp>
        <p:nvGrpSpPr>
          <p:cNvPr id="4" name="Group 3"/>
          <p:cNvGrpSpPr/>
          <p:nvPr/>
        </p:nvGrpSpPr>
        <p:grpSpPr>
          <a:xfrm>
            <a:off x="884535" y="4659365"/>
            <a:ext cx="4701744" cy="536646"/>
            <a:chOff x="876170" y="4697102"/>
            <a:chExt cx="4701744" cy="536646"/>
          </a:xfrm>
        </p:grpSpPr>
        <p:sp>
          <p:nvSpPr>
            <p:cNvPr id="32" name="Rectangle 31"/>
            <p:cNvSpPr/>
            <p:nvPr/>
          </p:nvSpPr>
          <p:spPr>
            <a:xfrm>
              <a:off x="885836" y="4697102"/>
              <a:ext cx="2124866" cy="53537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3" name="TextBox 65"/>
            <p:cNvSpPr txBox="1"/>
            <p:nvPr/>
          </p:nvSpPr>
          <p:spPr>
            <a:xfrm>
              <a:off x="876170" y="4709258"/>
              <a:ext cx="26568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g</a:t>
              </a:r>
              <a:r>
                <a:rPr lang="en-GB" sz="2800" dirty="0" smtClean="0"/>
                <a:t>lass </a:t>
              </a:r>
              <a:r>
                <a:rPr lang="en-GB" sz="2800" dirty="0" smtClean="0">
                  <a:ea typeface="Cambria Math" panose="02040503050406030204" pitchFamily="18" charset="0"/>
                </a:rPr>
                <a:t>=</a:t>
              </a:r>
              <a:r>
                <a:rPr lang="en-GB" sz="2800" dirty="0" smtClean="0"/>
                <a:t> 200 g</a:t>
              </a:r>
              <a:endParaRPr lang="en-GB" sz="2800" dirty="0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3000057" y="4697102"/>
              <a:ext cx="2577857" cy="5353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5" name="TextBox 65"/>
            <p:cNvSpPr txBox="1"/>
            <p:nvPr/>
          </p:nvSpPr>
          <p:spPr>
            <a:xfrm>
              <a:off x="3325581" y="4710528"/>
              <a:ext cx="173187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j</a:t>
              </a:r>
              <a:r>
                <a:rPr lang="en-GB" sz="2800" dirty="0" smtClean="0"/>
                <a:t>uice </a:t>
              </a:r>
              <a:r>
                <a:rPr lang="en-GB" sz="2800" dirty="0" smtClean="0">
                  <a:ea typeface="Cambria Math" panose="02040503050406030204" pitchFamily="18" charset="0"/>
                </a:rPr>
                <a:t>= </a:t>
              </a:r>
              <a:endParaRPr lang="en-GB" sz="2800" dirty="0"/>
            </a:p>
          </p:txBody>
        </p:sp>
      </p:grpSp>
      <p:cxnSp>
        <p:nvCxnSpPr>
          <p:cNvPr id="40" name="Straight Arrow Connector 39"/>
          <p:cNvCxnSpPr/>
          <p:nvPr/>
        </p:nvCxnSpPr>
        <p:spPr>
          <a:xfrm>
            <a:off x="3035626" y="4280889"/>
            <a:ext cx="2511172" cy="0"/>
          </a:xfrm>
          <a:prstGeom prst="straightConnector1">
            <a:avLst/>
          </a:prstGeom>
          <a:ln w="28575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65"/>
          <p:cNvSpPr txBox="1"/>
          <p:nvPr/>
        </p:nvSpPr>
        <p:spPr>
          <a:xfrm>
            <a:off x="4394214" y="4677679"/>
            <a:ext cx="1339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42" name="TextBox 65"/>
          <p:cNvSpPr txBox="1"/>
          <p:nvPr/>
        </p:nvSpPr>
        <p:spPr>
          <a:xfrm>
            <a:off x="4311083" y="4672791"/>
            <a:ext cx="1339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300 g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70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4" grpId="0"/>
      <p:bldP spid="29" grpId="0"/>
      <p:bldP spid="29" grpId="1"/>
      <p:bldP spid="36" grpId="0" animBg="1"/>
      <p:bldP spid="37" grpId="0"/>
      <p:bldP spid="41" grpId="0"/>
      <p:bldP spid="41" grpId="1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72" y="544491"/>
            <a:ext cx="5684854" cy="36032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7593" y="297889"/>
            <a:ext cx="7727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mass of each cupcake?</a:t>
            </a:r>
            <a:endParaRPr lang="en-GB" sz="2800" dirty="0"/>
          </a:p>
        </p:txBody>
      </p:sp>
      <p:sp>
        <p:nvSpPr>
          <p:cNvPr id="61" name="Rectangle 71"/>
          <p:cNvSpPr/>
          <p:nvPr/>
        </p:nvSpPr>
        <p:spPr>
          <a:xfrm>
            <a:off x="2770218" y="1013481"/>
            <a:ext cx="1525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7</a:t>
            </a:r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00 g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2" name="Rectangle 71"/>
          <p:cNvSpPr/>
          <p:nvPr/>
        </p:nvSpPr>
        <p:spPr>
          <a:xfrm>
            <a:off x="5733829" y="968739"/>
            <a:ext cx="14475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500 g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71"/>
              <p:cNvSpPr/>
              <p:nvPr/>
            </p:nvSpPr>
            <p:spPr>
              <a:xfrm>
                <a:off x="893000" y="4340079"/>
                <a:ext cx="352372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7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00 g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500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200 g </a:t>
                </a:r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4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000" y="4340079"/>
                <a:ext cx="3523722" cy="523220"/>
              </a:xfrm>
              <a:prstGeom prst="rect">
                <a:avLst/>
              </a:prstGeom>
              <a:blipFill>
                <a:blip r:embed="rId6"/>
                <a:stretch>
                  <a:fillRect l="-3454" t="-11628" r="-224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2913" y="2974194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468352" y="36383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71"/>
              <p:cNvSpPr/>
              <p:nvPr/>
            </p:nvSpPr>
            <p:spPr>
              <a:xfrm>
                <a:off x="893000" y="4960749"/>
                <a:ext cx="272542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200 g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5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0 g </a:t>
                </a:r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4" name="Rectangle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000" y="4960749"/>
                <a:ext cx="2725426" cy="523220"/>
              </a:xfrm>
              <a:prstGeom prst="rect">
                <a:avLst/>
              </a:prstGeom>
              <a:blipFill>
                <a:blip r:embed="rId8"/>
                <a:stretch>
                  <a:fillRect l="-4464" t="-11628" r="-334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71"/>
          <p:cNvSpPr/>
          <p:nvPr/>
        </p:nvSpPr>
        <p:spPr>
          <a:xfrm>
            <a:off x="868010" y="5532694"/>
            <a:ext cx="4865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Each cupcake has a mass of 50 g</a:t>
            </a:r>
            <a:endParaRPr lang="en-GB" sz="2800" dirty="0">
              <a:solidFill>
                <a:schemeClr val="accent1"/>
              </a:solidFill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375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4" grpId="0"/>
      <p:bldP spid="29" grpId="0"/>
      <p:bldP spid="29" grpId="1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248" y="177420"/>
            <a:ext cx="5341525" cy="5240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35304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8.5|4.2|4.7|5.9|4.8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4|8.8|3.6|7.8|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4.4|3.1|9.2|3.8|1.7|1.6|2.9|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1|4.5|9.4|7.9|6.5|10.9|4.7|7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3|7.4|4.9|5.7|6.3|10.8|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3.3|5.4|3.8|4.8|3.4|6.1|9.4|0.9|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4.4|8.1|5.8|5.1|21.3|4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8414</TotalTime>
  <Words>437</Words>
  <Application>Microsoft Office PowerPoint</Application>
  <PresentationFormat>On-screen Show (4:3)</PresentationFormat>
  <Paragraphs>89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224</cp:revision>
  <dcterms:created xsi:type="dcterms:W3CDTF">2019-07-05T11:02:13Z</dcterms:created>
  <dcterms:modified xsi:type="dcterms:W3CDTF">2021-06-20T14:10:26Z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