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58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67" r:id="rId21"/>
  </p:sldIdLst>
  <p:sldSz cx="9144000" cy="6858000" type="screen4x3"/>
  <p:notesSz cx="6858000" cy="9144000"/>
  <p:embeddedFontLst>
    <p:embeddedFont>
      <p:font typeface="Tuffy-TTF" panose="020B0603060100000000" charset="0"/>
      <p:regular r:id="rId24"/>
      <p:bold r:id="rId25"/>
      <p:italic r:id="rId26"/>
      <p:boldItalic r:id="rId27"/>
    </p:embeddedFont>
    <p:embeddedFont>
      <p:font typeface="Twinkl SemiBold" charset="0"/>
      <p:bold r:id="rId28"/>
    </p:embeddedFont>
    <p:embeddedFont>
      <p:font typeface="Twinkl" panose="020B0604020202020204" charset="0"/>
      <p:regular r:id="rId29"/>
      <p:bold r:id="rId30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D82233"/>
    <a:srgbClr val="AEE9EC"/>
    <a:srgbClr val="D83A5E"/>
    <a:srgbClr val="2DB6BC"/>
    <a:srgbClr val="F5CFD8"/>
    <a:srgbClr val="FAB001"/>
    <a:srgbClr val="8D358B"/>
    <a:srgbClr val="F08115"/>
    <a:srgbClr val="FFFB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3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23/02/2021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23/02/2021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14844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  <p:sldLayoutId id="2147483686" r:id="rId6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4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863725" y="1017588"/>
            <a:ext cx="6262688" cy="571500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Common Exception Words!</a:t>
            </a:r>
          </a:p>
        </p:txBody>
      </p:sp>
      <p:pic>
        <p:nvPicPr>
          <p:cNvPr id="819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773238"/>
            <a:ext cx="1296987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399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64" name="PLAY 2"/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66" name="Isosceles Triangle 65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68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1013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69" name="PLAY 1"/>
          <p:cNvGrpSpPr>
            <a:grpSpLocks/>
          </p:cNvGrpSpPr>
          <p:nvPr/>
        </p:nvGrpSpPr>
        <p:grpSpPr bwMode="auto">
          <a:xfrm>
            <a:off x="3763963" y="5357813"/>
            <a:ext cx="736600" cy="735012"/>
            <a:chOff x="6300192" y="2204864"/>
            <a:chExt cx="900100" cy="900100"/>
          </a:xfrm>
        </p:grpSpPr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72" name="Isosceles Triangle 71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542" y="2417280"/>
              <a:ext cx="550169" cy="475269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73" name="ue"/>
          <p:cNvGrpSpPr>
            <a:grpSpLocks/>
          </p:cNvGrpSpPr>
          <p:nvPr/>
        </p:nvGrpSpPr>
        <p:grpSpPr bwMode="auto">
          <a:xfrm>
            <a:off x="3478213" y="2252663"/>
            <a:ext cx="1371600" cy="2695575"/>
            <a:chOff x="3768361" y="2481937"/>
            <a:chExt cx="1370791" cy="2695105"/>
          </a:xfrm>
        </p:grpSpPr>
        <p:sp>
          <p:nvSpPr>
            <p:cNvPr id="75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370791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ue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76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7760" y="3861651"/>
              <a:ext cx="581551" cy="13153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8" name="work"/>
          <p:cNvSpPr txBox="1">
            <a:spLocks noChangeArrowheads="1"/>
          </p:cNvSpPr>
          <p:nvPr/>
        </p:nvSpPr>
        <p:spPr bwMode="auto">
          <a:xfrm>
            <a:off x="6110288" y="3503613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work</a:t>
            </a:r>
          </a:p>
        </p:txBody>
      </p:sp>
      <p:sp>
        <p:nvSpPr>
          <p:cNvPr id="79" name="house"/>
          <p:cNvSpPr txBox="1">
            <a:spLocks noChangeArrowheads="1"/>
          </p:cNvSpPr>
          <p:nvPr/>
        </p:nvSpPr>
        <p:spPr bwMode="auto">
          <a:xfrm>
            <a:off x="6164263" y="3459163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house</a:t>
            </a:r>
          </a:p>
        </p:txBody>
      </p:sp>
      <p:grpSp>
        <p:nvGrpSpPr>
          <p:cNvPr id="81" name="ir"/>
          <p:cNvGrpSpPr>
            <a:grpSpLocks/>
          </p:cNvGrpSpPr>
          <p:nvPr/>
        </p:nvGrpSpPr>
        <p:grpSpPr bwMode="auto">
          <a:xfrm>
            <a:off x="3663950" y="2147888"/>
            <a:ext cx="1028700" cy="3084512"/>
            <a:chOff x="1314541" y="3016138"/>
            <a:chExt cx="1027845" cy="3083875"/>
          </a:xfrm>
        </p:grpSpPr>
        <p:sp>
          <p:nvSpPr>
            <p:cNvPr id="82" name="ea"/>
            <p:cNvSpPr txBox="1">
              <a:spLocks noChangeArrowheads="1"/>
            </p:cNvSpPr>
            <p:nvPr/>
          </p:nvSpPr>
          <p:spPr bwMode="auto">
            <a:xfrm>
              <a:off x="1314541" y="3016138"/>
              <a:ext cx="1027845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ir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3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3363" y="4364787"/>
              <a:ext cx="600205" cy="1735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4" name="many"/>
          <p:cNvSpPr txBox="1">
            <a:spLocks noChangeArrowheads="1"/>
          </p:cNvSpPr>
          <p:nvPr/>
        </p:nvSpPr>
        <p:spPr bwMode="auto">
          <a:xfrm>
            <a:off x="6110288" y="3481388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many</a:t>
            </a:r>
          </a:p>
        </p:txBody>
      </p:sp>
      <p:sp>
        <p:nvSpPr>
          <p:cNvPr id="85" name="laughed"/>
          <p:cNvSpPr txBox="1">
            <a:spLocks noChangeArrowheads="1"/>
          </p:cNvSpPr>
          <p:nvPr/>
        </p:nvSpPr>
        <p:spPr bwMode="auto">
          <a:xfrm>
            <a:off x="6064250" y="3508375"/>
            <a:ext cx="2116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laughed</a:t>
            </a:r>
          </a:p>
        </p:txBody>
      </p:sp>
      <p:sp>
        <p:nvSpPr>
          <p:cNvPr id="86" name="because"/>
          <p:cNvSpPr txBox="1">
            <a:spLocks noChangeArrowheads="1"/>
          </p:cNvSpPr>
          <p:nvPr/>
        </p:nvSpPr>
        <p:spPr bwMode="auto">
          <a:xfrm>
            <a:off x="6083300" y="3530600"/>
            <a:ext cx="2116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because</a:t>
            </a:r>
          </a:p>
        </p:txBody>
      </p:sp>
      <p:sp>
        <p:nvSpPr>
          <p:cNvPr id="87" name="different"/>
          <p:cNvSpPr txBox="1">
            <a:spLocks noChangeArrowheads="1"/>
          </p:cNvSpPr>
          <p:nvPr/>
        </p:nvSpPr>
        <p:spPr bwMode="auto">
          <a:xfrm>
            <a:off x="6003925" y="355758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different</a:t>
            </a:r>
          </a:p>
        </p:txBody>
      </p:sp>
      <p:grpSp>
        <p:nvGrpSpPr>
          <p:cNvPr id="92" name="au"/>
          <p:cNvGrpSpPr>
            <a:grpSpLocks/>
          </p:cNvGrpSpPr>
          <p:nvPr/>
        </p:nvGrpSpPr>
        <p:grpSpPr bwMode="auto">
          <a:xfrm>
            <a:off x="3398838" y="2030413"/>
            <a:ext cx="1477962" cy="3005137"/>
            <a:chOff x="3827066" y="3805941"/>
            <a:chExt cx="1478510" cy="3006101"/>
          </a:xfrm>
        </p:grpSpPr>
        <p:sp>
          <p:nvSpPr>
            <p:cNvPr id="93" name="ea"/>
            <p:cNvSpPr txBox="1">
              <a:spLocks noChangeArrowheads="1"/>
            </p:cNvSpPr>
            <p:nvPr/>
          </p:nvSpPr>
          <p:spPr bwMode="auto">
            <a:xfrm>
              <a:off x="3827066" y="3805941"/>
              <a:ext cx="1478510" cy="14468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au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94" name="Picture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0818" y="5109523"/>
              <a:ext cx="627052" cy="1702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5" name="Y"/>
          <p:cNvGrpSpPr>
            <a:grpSpLocks/>
          </p:cNvGrpSpPr>
          <p:nvPr/>
        </p:nvGrpSpPr>
        <p:grpSpPr bwMode="auto">
          <a:xfrm>
            <a:off x="3495675" y="2005013"/>
            <a:ext cx="1362075" cy="3060700"/>
            <a:chOff x="3899984" y="2316321"/>
            <a:chExt cx="1360897" cy="3059997"/>
          </a:xfrm>
        </p:grpSpPr>
        <p:sp>
          <p:nvSpPr>
            <p:cNvPr id="97" name="ea"/>
            <p:cNvSpPr txBox="1">
              <a:spLocks noChangeArrowheads="1"/>
            </p:cNvSpPr>
            <p:nvPr/>
          </p:nvSpPr>
          <p:spPr bwMode="auto">
            <a:xfrm>
              <a:off x="4194813" y="2316321"/>
              <a:ext cx="811136" cy="14466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y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98" name="Picture 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99984" y="4081213"/>
              <a:ext cx="1360897" cy="1295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0" name="eyes"/>
          <p:cNvSpPr txBox="1">
            <a:spLocks noChangeArrowheads="1"/>
          </p:cNvSpPr>
          <p:nvPr/>
        </p:nvSpPr>
        <p:spPr bwMode="auto">
          <a:xfrm>
            <a:off x="5986463" y="3552825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eyes</a:t>
            </a:r>
          </a:p>
        </p:txBody>
      </p:sp>
      <p:sp>
        <p:nvSpPr>
          <p:cNvPr id="105" name="friend"/>
          <p:cNvSpPr txBox="1">
            <a:spLocks noChangeArrowheads="1"/>
          </p:cNvSpPr>
          <p:nvPr/>
        </p:nvSpPr>
        <p:spPr bwMode="auto">
          <a:xfrm>
            <a:off x="5999163" y="3575050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friend</a:t>
            </a:r>
          </a:p>
        </p:txBody>
      </p:sp>
      <p:sp>
        <p:nvSpPr>
          <p:cNvPr id="108" name="also"/>
          <p:cNvSpPr txBox="1">
            <a:spLocks noChangeArrowheads="1"/>
          </p:cNvSpPr>
          <p:nvPr/>
        </p:nvSpPr>
        <p:spPr bwMode="auto">
          <a:xfrm>
            <a:off x="5999163" y="358298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also</a:t>
            </a:r>
          </a:p>
        </p:txBody>
      </p:sp>
      <p:grpSp>
        <p:nvGrpSpPr>
          <p:cNvPr id="109" name="ue"/>
          <p:cNvGrpSpPr>
            <a:grpSpLocks/>
          </p:cNvGrpSpPr>
          <p:nvPr/>
        </p:nvGrpSpPr>
        <p:grpSpPr bwMode="auto">
          <a:xfrm>
            <a:off x="3486150" y="2230438"/>
            <a:ext cx="1371600" cy="2747962"/>
            <a:chOff x="3768361" y="2481937"/>
            <a:chExt cx="1370791" cy="2748051"/>
          </a:xfrm>
        </p:grpSpPr>
        <p:sp>
          <p:nvSpPr>
            <p:cNvPr id="110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370791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ue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111" name="Picture 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9698" y="3862256"/>
              <a:ext cx="703377" cy="1367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2" name="ew"/>
          <p:cNvGrpSpPr>
            <a:grpSpLocks/>
          </p:cNvGrpSpPr>
          <p:nvPr/>
        </p:nvGrpSpPr>
        <p:grpSpPr bwMode="auto">
          <a:xfrm>
            <a:off x="3357563" y="2395538"/>
            <a:ext cx="1633537" cy="2747962"/>
            <a:chOff x="3768361" y="2481937"/>
            <a:chExt cx="1632818" cy="2748051"/>
          </a:xfrm>
        </p:grpSpPr>
        <p:sp>
          <p:nvSpPr>
            <p:cNvPr id="113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632818" cy="1446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ew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114" name="Picture 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7300" y="3862256"/>
              <a:ext cx="508172" cy="1367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5" name="ew"/>
          <p:cNvGrpSpPr>
            <a:grpSpLocks/>
          </p:cNvGrpSpPr>
          <p:nvPr/>
        </p:nvGrpSpPr>
        <p:grpSpPr bwMode="auto">
          <a:xfrm>
            <a:off x="3379788" y="2289175"/>
            <a:ext cx="1633537" cy="2536825"/>
            <a:chOff x="3768361" y="2481937"/>
            <a:chExt cx="1632818" cy="2537644"/>
          </a:xfrm>
        </p:grpSpPr>
        <p:sp>
          <p:nvSpPr>
            <p:cNvPr id="116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632818" cy="1446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ew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117" name="Picture 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8392" y="4012336"/>
              <a:ext cx="1232549" cy="10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8" name="aw"/>
          <p:cNvGrpSpPr>
            <a:grpSpLocks/>
          </p:cNvGrpSpPr>
          <p:nvPr/>
        </p:nvGrpSpPr>
        <p:grpSpPr bwMode="auto">
          <a:xfrm>
            <a:off x="3272143" y="2373875"/>
            <a:ext cx="1741182" cy="2441724"/>
            <a:chOff x="3768361" y="2481937"/>
            <a:chExt cx="1740415" cy="2442512"/>
          </a:xfrm>
        </p:grpSpPr>
        <p:sp>
          <p:nvSpPr>
            <p:cNvPr id="119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740415" cy="14470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>
                  <a:solidFill>
                    <a:schemeClr val="tx1"/>
                  </a:solidFill>
                </a:rPr>
                <a:t>aw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120" name="Picture 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993883" y="4107471"/>
              <a:ext cx="1232549" cy="816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40301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50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500"/>
                            </p:stCondLst>
                            <p:childTnLst>
                              <p:par>
                                <p:cTn id="4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5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6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7500"/>
                            </p:stCondLst>
                            <p:childTnLst>
                              <p:par>
                                <p:cTn id="6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500"/>
                            </p:stCondLst>
                            <p:childTnLst>
                              <p:par>
                                <p:cTn id="8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500"/>
                            </p:stCondLst>
                            <p:childTnLst>
                              <p:par>
                                <p:cTn id="9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500"/>
                            </p:stCondLst>
                            <p:childTnLst>
                              <p:par>
                                <p:cTn id="10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5500"/>
                            </p:stCondLst>
                            <p:childTnLst>
                              <p:par>
                                <p:cTn id="13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7500"/>
                            </p:stCondLst>
                            <p:childTnLst>
                              <p:par>
                                <p:cTn id="1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  <p:bldLst>
      <p:bldP spid="78" grpId="0"/>
      <p:bldP spid="78" grpId="1"/>
      <p:bldP spid="79" grpId="0"/>
      <p:bldP spid="79" grpId="1"/>
      <p:bldP spid="84" grpId="0"/>
      <p:bldP spid="84" grpId="1"/>
      <p:bldP spid="85" grpId="0"/>
      <p:bldP spid="85" grpId="1"/>
      <p:bldP spid="86" grpId="0"/>
      <p:bldP spid="86" grpId="1"/>
      <p:bldP spid="87" grpId="0"/>
      <p:bldP spid="87" grpId="1"/>
      <p:bldP spid="100" grpId="0"/>
      <p:bldP spid="100" grpId="1"/>
      <p:bldP spid="105" grpId="0"/>
      <p:bldP spid="105" grpId="1"/>
      <p:bldP spid="108" grpId="0"/>
      <p:bldP spid="10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827088" y="836613"/>
            <a:ext cx="6262687" cy="1176914"/>
          </a:xfrm>
          <a:prstGeom prst="wedgeRoundRectCallout">
            <a:avLst>
              <a:gd name="adj1" fmla="val 38751"/>
              <a:gd name="adj2" fmla="val 6846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1800" dirty="0">
                <a:solidFill>
                  <a:schemeClr val="tx1"/>
                </a:solidFill>
                <a:latin typeface="Twinkl" pitchFamily="50" charset="0"/>
              </a:rPr>
              <a:t>This week, we are learning to spell the common </a:t>
            </a:r>
            <a:br>
              <a:rPr lang="en-GB" sz="18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800" dirty="0">
                <a:solidFill>
                  <a:schemeClr val="tx1"/>
                </a:solidFill>
                <a:latin typeface="Twinkl" pitchFamily="50" charset="0"/>
              </a:rPr>
              <a:t>exception words </a:t>
            </a:r>
            <a:r>
              <a:rPr lang="en-GB" dirty="0">
                <a:solidFill>
                  <a:srgbClr val="DE1E5A"/>
                </a:solidFill>
              </a:rPr>
              <a:t>who</a:t>
            </a:r>
            <a:r>
              <a:rPr lang="en-GB" sz="1800" dirty="0">
                <a:solidFill>
                  <a:schemeClr val="tx1"/>
                </a:solidFill>
                <a:latin typeface="Twinkl" pitchFamily="50" charset="0"/>
              </a:rPr>
              <a:t> and </a:t>
            </a:r>
            <a:r>
              <a:rPr lang="en-GB" dirty="0">
                <a:solidFill>
                  <a:srgbClr val="DE1E5A"/>
                </a:solidFill>
              </a:rPr>
              <a:t>why</a:t>
            </a:r>
            <a:r>
              <a:rPr lang="en-GB" sz="1800" dirty="0">
                <a:solidFill>
                  <a:schemeClr val="tx1"/>
                </a:solidFill>
                <a:latin typeface="Twinkl" pitchFamily="50" charset="0"/>
              </a:rPr>
              <a:t>. Watch the magic pencil write the words. Can you join in?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223" y="2221057"/>
            <a:ext cx="4395788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693863"/>
            <a:ext cx="2381250" cy="808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5147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2116288" y="1916252"/>
            <a:ext cx="4219425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who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675" y="132873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2302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2303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6" name="Picture 25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336" y="2374823"/>
            <a:ext cx="710150" cy="70793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4724" y="1835219"/>
            <a:ext cx="710150" cy="70793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5563" y="2296164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61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26667" decel="2666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0.02257 0.11227 C 0.02344 0.11365 0.02396 0.11527 0.025 0.11643 C 0.0257 0.11736 0.02778 0.11782 0.02778 0.11805 C 0.02917 0.11759 0.03073 0.11736 0.03229 0.11713 C 0.03368 0.11689 0.03577 0.11504 0.03646 0.11412 C 0.03698 0.11342 0.03733 0.11273 0.03785 0.11227 C 0.03837 0.11157 0.03924 0.11088 0.03924 0.11111 L 0.07118 0.00115 L 0.09757 0.11273 C 0.09879 0.11389 0.09966 0.11504 0.10087 0.11597 C 0.10174 0.11643 0.10365 0.11713 0.10365 0.11736 C 0.10538 0.11689 0.10712 0.11736 0.10868 0.11643 C 0.11389 0.11389 0.10799 0.11412 0.11007 0.11412 L 0.14358 3.33333E-6 " pathEditMode="relative" rAng="0" ptsTypes="AAAAAAAAAAAAAAA">
                                      <p:cBhvr>
                                        <p:cTn id="16" dur="3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0" y="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25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75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250"/>
                            </p:stCondLst>
                            <p:childTnLst>
                              <p:par>
                                <p:cTn id="26" presetID="0" presetClass="path" presetSubtype="0" accel="30769" decel="3076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96296E-6 L -0.00504 0.20625 L 0.00156 0.12084 C 0.00243 0.11806 0.00295 0.11482 0.00416 0.11204 C 0.00468 0.11065 0.00572 0.10973 0.00659 0.10857 C 0.00816 0.10695 0.0092 0.10625 0.01076 0.10533 L 0.02847 0.08959 L 0.03611 0.08727 C 0.0375 0.08681 0.03888 0.08635 0.04027 0.08611 C 0.04322 0.08565 0.04635 0.08542 0.04947 0.08519 C 0.05121 0.08542 0.05295 0.08542 0.05451 0.08611 C 0.05555 0.08658 0.05607 0.08773 0.05711 0.08843 C 0.05781 0.08889 0.05868 0.08912 0.05954 0.08959 C 0.06007 0.09028 0.06076 0.09098 0.06128 0.0919 C 0.0618 0.09283 0.06232 0.09398 0.06284 0.09514 C 0.06371 0.09676 0.06458 0.09815 0.06545 0.09954 C 0.06684 0.10556 0.06632 0.10185 0.06632 0.11088 L 0.06128 0.18935 C 0.06215 0.19236 0.06302 0.19537 0.06371 0.19838 C 0.06406 0.19931 0.06388 0.20093 0.06458 0.20162 C 0.06545 0.20255 0.06684 0.20232 0.06788 0.20278 L 0.08316 0.20162 " pathEditMode="relative" rAng="0" ptsTypes="AAAAAAAAAAAAAAAAAAAAAA">
                                      <p:cBhvr>
                                        <p:cTn id="27" dur="3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6" y="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00"/>
                            </p:stCondLst>
                            <p:childTnLst>
                              <p:par>
                                <p:cTn id="37" presetID="0" presetClass="path" presetSubtype="0" accel="30769" decel="3076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59259E-6 L -3.05556E-6 0.00023 C -0.00503 -2.59259E-6 -0.01007 0.00023 -0.0151 0.00047 C -0.01562 0.00047 -0.01614 0.00093 -0.01666 0.00116 C -0.01718 0.00139 -0.01753 0.00209 -0.01805 0.00232 C -0.01892 0.00301 -0.01996 0.00301 -0.02083 0.00371 C -0.02986 0.01158 -0.02014 0.00347 -0.02517 0.00695 C -0.02569 0.00718 -0.02604 0.00787 -0.02656 0.0081 C -0.02708 0.00834 -0.0276 0.00834 -0.02795 0.0088 C -0.02899 0.00949 -0.0309 0.01135 -0.0309 0.01158 C -0.03107 0.01181 -0.03142 0.0125 -0.03177 0.0132 C -0.03298 0.01505 -0.03316 0.01505 -0.03455 0.01621 C -0.03489 0.0169 -0.03524 0.0176 -0.03559 0.01829 C -0.03593 0.01875 -0.03663 0.01875 -0.03698 0.01945 C -0.03732 0.02014 -0.03715 0.0213 -0.0375 0.02199 C -0.03802 0.02338 -0.03906 0.02431 -0.03941 0.0257 L -0.0408 0.03148 C -0.04097 0.03218 -0.04114 0.03264 -0.04132 0.03334 C -0.04236 0.03935 -0.04166 0.03681 -0.04323 0.04097 C -0.04323 0.04468 -0.04357 0.04861 -0.04357 0.05232 C -0.04392 0.05926 -0.04375 0.06528 -0.04461 0.07199 C -0.04461 0.07269 -0.04496 0.07361 -0.04496 0.07454 C -0.04496 0.08056 -0.04479 0.08658 -0.04461 0.09283 C -0.04444 0.09375 -0.04444 0.09491 -0.04409 0.09584 C -0.04392 0.09653 -0.0434 0.09722 -0.04323 0.09769 C -0.04305 0.09885 -0.04288 0.1 -0.04271 0.10093 C -0.04236 0.10232 -0.04201 0.10347 -0.04166 0.10486 C -0.04062 0.11111 -0.04114 0.1081 -0.03975 0.11366 C -0.03975 0.11412 -0.03958 0.11505 -0.03941 0.11551 C -0.03906 0.11621 -0.03871 0.11667 -0.03836 0.11736 C -0.03698 0.12107 -0.03923 0.1176 -0.03646 0.12107 C -0.03559 0.12523 -0.03698 0.1213 -0.0342 0.12361 C -0.03368 0.12408 -0.03368 0.125 -0.03316 0.1257 C -0.03125 0.12778 -0.03159 0.12616 -0.02986 0.12755 C -0.02882 0.12824 -0.02812 0.12963 -0.02708 0.1301 C -0.02465 0.13079 -0.02569 0.13033 -0.02378 0.13125 C -0.02205 0.13357 -0.02343 0.13195 -0.02031 0.1331 C -0.01458 0.13542 -0.021 0.13403 -0.01284 0.13519 L 0.00764 0.13449 C 0.00886 0.13426 0.01025 0.13426 0.01146 0.1338 C 0.01181 0.13357 0.01198 0.13287 0.01233 0.13264 C 0.01354 0.13195 0.01493 0.13172 0.01615 0.13125 C 0.01858 0.13056 0.01736 0.13102 0.01945 0.1301 L 0.02223 0.12755 C 0.02275 0.12709 0.02327 0.12685 0.02379 0.12616 C 0.02604 0.12315 0.02483 0.12431 0.02709 0.12246 C 0.02917 0.11806 0.02813 0.11968 0.02986 0.11736 C 0.03004 0.11644 0.03004 0.11574 0.03039 0.11482 C 0.03056 0.11435 0.03108 0.11412 0.03125 0.11366 C 0.03473 0.10764 0.03177 0.11181 0.03455 0.10787 C 0.03629 0.10093 0.03368 0.11158 0.03611 0.10417 C 0.03646 0.10301 0.03664 0.10162 0.03698 0.10023 L 0.0375 0.09838 C 0.03768 0.09769 0.03785 0.09722 0.03802 0.09653 C 0.03802 0.0956 0.0382 0.09491 0.03837 0.09398 C 0.03872 0.09283 0.03941 0.09028 0.03941 0.09051 C 0.03959 0.08889 0.03993 0.08773 0.03993 0.08635 C 0.03993 0.07593 0.03959 0.06528 0.03941 0.05486 C 0.03941 0.05371 0.03802 0.04885 0.03802 0.04861 C 0.03785 0.04792 0.03768 0.04722 0.0375 0.04653 C 0.03716 0.04607 0.03681 0.04537 0.03646 0.04468 C 0.03611 0.04352 0.03594 0.04213 0.03559 0.04097 L 0.03507 0.03912 C 0.0349 0.03843 0.03473 0.03773 0.03455 0.03727 C 0.03455 0.03635 0.03438 0.03542 0.0342 0.03472 C 0.03368 0.03334 0.03299 0.03241 0.03229 0.03148 L 0.03125 0.02778 C 0.03108 0.02709 0.03108 0.02639 0.03091 0.0257 L 0.02986 0.02385 C 0.02969 0.02315 0.02969 0.02222 0.02934 0.0213 C 0.029 0.0206 0.02848 0.02014 0.02795 0.01945 C 0.02761 0.01898 0.02743 0.01806 0.02709 0.0176 C 0.02622 0.01621 0.0257 0.01597 0.02466 0.01505 C 0.02431 0.01435 0.02414 0.01366 0.02379 0.0132 C 0.01979 0.00857 0.02223 0.01181 0.01945 0.00996 C 0.0158 0.00764 0.02014 0.00972 0.01667 0.0081 C 0.01632 0.00787 0.01389 0.00533 0.01337 0.00486 C 0.01233 0.0044 0.01146 0.00417 0.01042 0.00371 C 0.0099 0.00347 0.00955 0.00324 0.00903 0.00301 C 0.00834 0.00255 0.00782 0.00209 0.00712 0.00185 C 0.00625 0.00139 0.00521 0.00093 0.00434 0.00047 L -3.05556E-6 -2.59259E-6 Z " pathEditMode="relative" rAng="0" ptsTypes="AAAAAAAAAAAAAAAAAAAAAAAAAAAAAAAAAAAAAAAAAAAAAAAAAAAAAAAAAAAAAAAAAAAAAAAAAAAAAAAAAA">
                                      <p:cBhvr>
                                        <p:cTn id="38" dur="3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75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2116288" y="1916252"/>
            <a:ext cx="4293163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why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675" y="132873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2302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2303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6" name="Picture 25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100" y="2374823"/>
            <a:ext cx="710150" cy="70793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4724" y="1816745"/>
            <a:ext cx="710150" cy="70793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514" y="2374823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076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28571" decel="2857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0.02257 0.11227 C 0.02344 0.11365 0.02396 0.11527 0.025 0.11643 C 0.0257 0.11736 0.02778 0.11782 0.02778 0.11805 C 0.02917 0.11759 0.03073 0.11736 0.03229 0.11713 C 0.03368 0.11689 0.03576 0.11504 0.03646 0.11412 C 0.03698 0.11342 0.03733 0.11273 0.03785 0.11227 C 0.03837 0.11157 0.03924 0.11088 0.03924 0.11111 L 0.07118 0.00115 L 0.09757 0.11273 C 0.09879 0.11389 0.09965 0.11504 0.10087 0.11597 C 0.10174 0.11643 0.10365 0.11713 0.10365 0.11736 C 0.10538 0.11689 0.10712 0.11736 0.10868 0.11643 C 0.11389 0.11389 0.10799 0.11412 0.11007 0.11412 L 0.14358 3.33333E-6 " pathEditMode="relative" rAng="0" ptsTypes="AAAAAAAAAAAAAAA">
                                      <p:cBhvr>
                                        <p:cTn id="16" dur="3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0" y="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0" presetClass="path" presetSubtype="0" accel="30769" decel="3076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81481E-6 L -0.00504 0.20625 L 0.00156 0.12083 C 0.00243 0.11805 0.00295 0.11481 0.00416 0.11203 C 0.00468 0.11064 0.00572 0.10972 0.00659 0.10856 C 0.00816 0.10694 0.0092 0.10625 0.01076 0.10532 L 0.02847 0.08958 L 0.03611 0.08726 C 0.0375 0.0868 0.03888 0.08634 0.04027 0.08611 C 0.04322 0.08564 0.04635 0.08541 0.04947 0.08518 C 0.05121 0.08541 0.05295 0.08541 0.05451 0.08611 C 0.05555 0.08657 0.05607 0.08773 0.05711 0.08842 C 0.05781 0.08888 0.05868 0.08912 0.05954 0.08958 C 0.06007 0.09027 0.06076 0.09097 0.06128 0.09189 C 0.0618 0.09282 0.06232 0.09398 0.06284 0.09513 C 0.06371 0.09675 0.06458 0.09814 0.06545 0.09953 C 0.06684 0.10555 0.06632 0.10185 0.06632 0.11087 L 0.06128 0.18935 C 0.06215 0.19236 0.06302 0.19537 0.06371 0.19837 C 0.06406 0.1993 0.06388 0.20092 0.06458 0.20162 C 0.06545 0.20254 0.06684 0.20231 0.06788 0.20277 L 0.08316 0.20162 " pathEditMode="relative" rAng="0" ptsTypes="AAAAAAAAAAAAAAAAAAAAAA">
                                      <p:cBhvr>
                                        <p:cTn id="27" dur="3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6" y="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2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250"/>
                            </p:stCondLst>
                            <p:childTnLst>
                              <p:par>
                                <p:cTn id="37" presetID="0" presetClass="path" presetSubtype="0" accel="28571" decel="2857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-2.5E-6 0.09861 L 0.00643 0.11481 L 0.02032 0.12083 L 0.03143 0.12083 L 0.04809 0.10856 L 0.06198 0.09629 L 0.06754 0.08379 L 0.06945 0.0037 L 0.06285 0.16412 L 0.05452 0.18148 L 0.03334 0.19259 L 0.00452 0.1912 L -0.00364 0.1875 " pathEditMode="relative" rAng="0" ptsTypes="AAAAAAAAAAAAAA">
                                      <p:cBhvr>
                                        <p:cTn id="38" dur="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1" y="9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75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Rectangle: Rounded Corners 8">
            <a:extLst>
              <a:ext uri="{FF2B5EF4-FFF2-40B4-BE49-F238E27FC236}">
                <a16:creationId xmlns:a16="http://schemas.microsoft.com/office/drawing/2014/main" id="{3F41F131-55D5-471D-AD1B-E4F88D99453C}"/>
              </a:ext>
            </a:extLst>
          </p:cNvPr>
          <p:cNvSpPr/>
          <p:nvPr/>
        </p:nvSpPr>
        <p:spPr>
          <a:xfrm>
            <a:off x="814388" y="1052513"/>
            <a:ext cx="7515225" cy="936625"/>
          </a:xfrm>
          <a:prstGeom prst="roundRect">
            <a:avLst>
              <a:gd name="adj" fmla="val 754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Today, we are learning to read words that contain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aw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saying /or/.</a:t>
            </a:r>
          </a:p>
        </p:txBody>
      </p:sp>
      <p:pic>
        <p:nvPicPr>
          <p:cNvPr id="1024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1909763"/>
            <a:ext cx="2438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40037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3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830263"/>
            <a:ext cx="7775575" cy="879475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Sometimes when we see </a:t>
            </a:r>
            <a:r>
              <a:rPr lang="en-GB" b="1" dirty="0">
                <a:solidFill>
                  <a:schemeClr val="tx1"/>
                </a:solidFill>
              </a:rPr>
              <a:t>a </a:t>
            </a:r>
            <a:r>
              <a:rPr lang="en-GB" dirty="0">
                <a:solidFill>
                  <a:schemeClr val="tx1"/>
                </a:solidFill>
              </a:rPr>
              <a:t>and </a:t>
            </a:r>
            <a:r>
              <a:rPr lang="en-GB" b="1" dirty="0">
                <a:solidFill>
                  <a:schemeClr val="tx1"/>
                </a:solidFill>
              </a:rPr>
              <a:t>w </a:t>
            </a:r>
            <a:r>
              <a:rPr lang="en-GB" dirty="0">
                <a:solidFill>
                  <a:schemeClr val="tx1"/>
                </a:solidFill>
              </a:rPr>
              <a:t>as partners, they make an /or/ sound. Let’s try and say these together:</a:t>
            </a:r>
          </a:p>
        </p:txBody>
      </p:sp>
      <p:sp>
        <p:nvSpPr>
          <p:cNvPr id="29" name="Rectangle 28"/>
          <p:cNvSpPr>
            <a:spLocks noChangeArrowheads="1"/>
          </p:cNvSpPr>
          <p:nvPr/>
        </p:nvSpPr>
        <p:spPr bwMode="auto">
          <a:xfrm>
            <a:off x="3142575" y="2457450"/>
            <a:ext cx="125547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dirty="0">
                <a:solidFill>
                  <a:schemeClr val="tx1"/>
                </a:solidFill>
                <a:latin typeface="Twinkl SemiBold" pitchFamily="2" charset="0"/>
              </a:rPr>
              <a:t>p</a:t>
            </a:r>
            <a:r>
              <a:rPr lang="en-GB" altLang="en-US" sz="4400" dirty="0">
                <a:solidFill>
                  <a:schemeClr val="accent5"/>
                </a:solidFill>
                <a:latin typeface="Twinkl SemiBold" pitchFamily="2" charset="0"/>
              </a:rPr>
              <a:t>aw</a:t>
            </a:r>
            <a:endParaRPr lang="en-GB" altLang="en-US" sz="2800" dirty="0">
              <a:solidFill>
                <a:schemeClr val="accent5"/>
              </a:solidFill>
            </a:endParaRPr>
          </a:p>
        </p:txBody>
      </p:sp>
      <p:sp>
        <p:nvSpPr>
          <p:cNvPr id="30" name="Rectangle 29"/>
          <p:cNvSpPr>
            <a:spLocks noChangeArrowheads="1"/>
          </p:cNvSpPr>
          <p:nvPr/>
        </p:nvSpPr>
        <p:spPr bwMode="auto">
          <a:xfrm>
            <a:off x="2963040" y="3557588"/>
            <a:ext cx="161454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dirty="0">
                <a:solidFill>
                  <a:schemeClr val="tx1"/>
                </a:solidFill>
                <a:latin typeface="Twinkl SemiBold" pitchFamily="2" charset="0"/>
              </a:rPr>
              <a:t>cl</a:t>
            </a:r>
            <a:r>
              <a:rPr lang="en-GB" altLang="en-US" sz="4400" dirty="0">
                <a:solidFill>
                  <a:schemeClr val="accent5"/>
                </a:solidFill>
                <a:latin typeface="Twinkl SemiBold" pitchFamily="2" charset="0"/>
              </a:rPr>
              <a:t>aw</a:t>
            </a:r>
            <a:r>
              <a:rPr lang="en-GB" altLang="en-US" sz="4400" dirty="0">
                <a:solidFill>
                  <a:schemeClr val="tx1"/>
                </a:solidFill>
                <a:latin typeface="Twinkl SemiBold" pitchFamily="2" charset="0"/>
              </a:rPr>
              <a:t>s</a:t>
            </a:r>
            <a:endParaRPr lang="en-GB" altLang="en-US" sz="4400" dirty="0">
              <a:solidFill>
                <a:schemeClr val="accent5"/>
              </a:solidFill>
            </a:endParaRPr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2278552" y="4656138"/>
            <a:ext cx="298511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dirty="0">
                <a:solidFill>
                  <a:schemeClr val="tx1"/>
                </a:solidFill>
                <a:latin typeface="Twinkl SemiBold" pitchFamily="2" charset="0"/>
              </a:rPr>
              <a:t>str</a:t>
            </a:r>
            <a:r>
              <a:rPr lang="en-GB" altLang="en-US" sz="4400" dirty="0">
                <a:solidFill>
                  <a:schemeClr val="accent5"/>
                </a:solidFill>
                <a:latin typeface="Twinkl SemiBold" pitchFamily="2" charset="0"/>
              </a:rPr>
              <a:t>aw</a:t>
            </a:r>
            <a:r>
              <a:rPr lang="en-GB" altLang="en-US" sz="4400" dirty="0">
                <a:solidFill>
                  <a:schemeClr val="tx1"/>
                </a:solidFill>
                <a:latin typeface="Twinkl SemiBold" pitchFamily="2" charset="0"/>
              </a:rPr>
              <a:t>berry</a:t>
            </a:r>
            <a:endParaRPr lang="en-GB" altLang="en-US" sz="4000" dirty="0">
              <a:solidFill>
                <a:schemeClr val="accent5"/>
              </a:solidFill>
            </a:endParaRPr>
          </a:p>
        </p:txBody>
      </p:sp>
      <p:pic>
        <p:nvPicPr>
          <p:cNvPr id="13319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50" y="1620838"/>
            <a:ext cx="2381250" cy="808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2983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9" grpId="1"/>
      <p:bldP spid="30" grpId="0"/>
      <p:bldP spid="30" grpId="1"/>
      <p:bldP spid="31" grpId="0"/>
      <p:bldP spid="31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6224588" y="5646738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cxnSp>
        <p:nvCxnSpPr>
          <p:cNvPr id="5" name="Straight Connector 4"/>
          <p:cNvCxnSpPr/>
          <p:nvPr/>
        </p:nvCxnSpPr>
        <p:spPr>
          <a:xfrm>
            <a:off x="5184775" y="5738813"/>
            <a:ext cx="0" cy="5238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193" y="2834181"/>
            <a:ext cx="915873" cy="2847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782" y="1828800"/>
            <a:ext cx="1242754" cy="3852862"/>
          </a:xfrm>
          <a:prstGeom prst="rect">
            <a:avLst/>
          </a:prstGeom>
        </p:spPr>
      </p:pic>
      <p:pic>
        <p:nvPicPr>
          <p:cNvPr id="21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240" y="1828800"/>
            <a:ext cx="1385366" cy="385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5987" y="1845499"/>
            <a:ext cx="1200628" cy="3852862"/>
          </a:xfrm>
          <a:prstGeom prst="rect">
            <a:avLst/>
          </a:prstGeom>
        </p:spPr>
      </p:pic>
      <p:pic>
        <p:nvPicPr>
          <p:cNvPr id="2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734" y="2842933"/>
            <a:ext cx="918622" cy="2828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592284" y="5133315"/>
            <a:ext cx="7951355" cy="1130092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Kit, Sam, Mum and Dad were sti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ll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havi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fun at the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space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museum.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br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ee,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museum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guide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 had just </a:t>
            </a:r>
            <a:r>
              <a:rPr lang="en-GB" sz="2000" dirty="0">
                <a:solidFill>
                  <a:schemeClr val="tx1"/>
                </a:solidFill>
              </a:rPr>
              <a:t>asked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Kit and Sam if they wanted to go in a 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spaceship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 Of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course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their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answer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was, “Yes!”</a:t>
            </a:r>
          </a:p>
        </p:txBody>
      </p:sp>
    </p:spTree>
    <p:extLst>
      <p:ext uri="{BB962C8B-B14F-4D97-AF65-F5344CB8AC3E}">
        <p14:creationId xmlns:p14="http://schemas.microsoft.com/office/powerpoint/2010/main" val="31303015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393" y="2816530"/>
            <a:ext cx="826851" cy="220003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572" y="2312657"/>
            <a:ext cx="1208686" cy="39230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3014" y="2030033"/>
            <a:ext cx="1695244" cy="425896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737" y="3602004"/>
            <a:ext cx="833772" cy="2200031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6224588" y="5646738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cxnSp>
        <p:nvCxnSpPr>
          <p:cNvPr id="5" name="Straight Connector 4"/>
          <p:cNvCxnSpPr/>
          <p:nvPr/>
        </p:nvCxnSpPr>
        <p:spPr>
          <a:xfrm>
            <a:off x="5184775" y="5738813"/>
            <a:ext cx="0" cy="5238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381125" y="6032500"/>
            <a:ext cx="0" cy="777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761186"/>
            <a:ext cx="7839075" cy="1474514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Sam and Kit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followed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br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g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ly past pict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ure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 of st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 and model planets. Mum and Dad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followed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behind. “We even have a n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ure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in the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spaceship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 I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ink you are goi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to </a:t>
            </a:r>
            <a:r>
              <a:rPr lang="en-GB" sz="2000" dirty="0">
                <a:solidFill>
                  <a:schemeClr val="tx1"/>
                </a:solidFill>
              </a:rPr>
              <a:t>love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!”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br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informed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em.</a:t>
            </a:r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6618903" y="5159804"/>
            <a:ext cx="338138" cy="352425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6857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15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193" y="2834181"/>
            <a:ext cx="915873" cy="2847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782" y="1828800"/>
            <a:ext cx="1242754" cy="3852862"/>
          </a:xfrm>
          <a:prstGeom prst="rect">
            <a:avLst/>
          </a:prstGeom>
        </p:spPr>
      </p:pic>
      <p:pic>
        <p:nvPicPr>
          <p:cNvPr id="18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240" y="1828800"/>
            <a:ext cx="1385366" cy="385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5987" y="1845499"/>
            <a:ext cx="1200628" cy="38528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327" y="2834181"/>
            <a:ext cx="1508940" cy="2498310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6224588" y="5646738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cxnSp>
        <p:nvCxnSpPr>
          <p:cNvPr id="5" name="Straight Connector 4"/>
          <p:cNvCxnSpPr/>
          <p:nvPr/>
        </p:nvCxnSpPr>
        <p:spPr>
          <a:xfrm>
            <a:off x="5184775" y="5738813"/>
            <a:ext cx="0" cy="5238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381125" y="6032500"/>
            <a:ext cx="0" cy="777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834550"/>
            <a:ext cx="7839075" cy="1401150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“We call this the zero gravity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amb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 Do you want to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try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?”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“Yes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please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!”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squealed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Kit and Sam toge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“OK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en, join the line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your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space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suits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and get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ready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to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 as 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igh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 as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air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!” said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br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enthusiastically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</a:t>
            </a:r>
          </a:p>
        </p:txBody>
      </p:sp>
      <p:sp>
        <p:nvSpPr>
          <p:cNvPr id="23" name="Arc 22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2908638" y="5514685"/>
            <a:ext cx="338138" cy="352425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24" name="Straight Connector 23"/>
          <p:cNvCxnSpPr/>
          <p:nvPr/>
        </p:nvCxnSpPr>
        <p:spPr>
          <a:xfrm>
            <a:off x="5511653" y="5462894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44010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Zero Gravity</a:t>
            </a:r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1355725"/>
            <a:ext cx="7775575" cy="854075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  <a:latin typeface="Twinkl" pitchFamily="50" charset="0"/>
              </a:rPr>
              <a:t>Sam and Kit are watching another family in the zero gravity chamber. </a:t>
            </a:r>
            <a:br>
              <a:rPr lang="en-GB" sz="18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800" dirty="0">
                <a:solidFill>
                  <a:schemeClr val="tx1"/>
                </a:solidFill>
                <a:latin typeface="Twinkl" pitchFamily="50" charset="0"/>
              </a:rPr>
              <a:t>Click each object to reveal a word to read.  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9" name="Oval 18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097472"/>
            <a:ext cx="3993403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097" y="3327400"/>
            <a:ext cx="2589880" cy="5272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6451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9" name="Oval 18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370" y="1441975"/>
            <a:ext cx="458460" cy="818260"/>
          </a:xfrm>
          <a:prstGeom prst="rect">
            <a:avLst/>
          </a:prstGeom>
        </p:spPr>
      </p:pic>
      <p:sp>
        <p:nvSpPr>
          <p:cNvPr id="12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5057923" y="1686254"/>
            <a:ext cx="724654" cy="4318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saw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42402" flipH="1">
            <a:off x="2861060" y="4854312"/>
            <a:ext cx="458460" cy="818260"/>
          </a:xfrm>
          <a:prstGeom prst="rect">
            <a:avLst/>
          </a:prstGeom>
        </p:spPr>
      </p:pic>
      <p:sp>
        <p:nvSpPr>
          <p:cNvPr id="15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2670391" y="5166191"/>
            <a:ext cx="755160" cy="4318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paw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627" y="1408407"/>
            <a:ext cx="955764" cy="997674"/>
          </a:xfrm>
          <a:prstGeom prst="rect">
            <a:avLst/>
          </a:prstGeom>
        </p:spPr>
      </p:pic>
      <p:sp>
        <p:nvSpPr>
          <p:cNvPr id="11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1759507" y="1696420"/>
            <a:ext cx="941388" cy="4318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draw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671" y="3536950"/>
            <a:ext cx="555362" cy="726674"/>
          </a:xfrm>
          <a:prstGeom prst="rect">
            <a:avLst/>
          </a:prstGeom>
        </p:spPr>
      </p:pic>
      <p:sp>
        <p:nvSpPr>
          <p:cNvPr id="14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5443925" y="3684387"/>
            <a:ext cx="941388" cy="4318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yawn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455" y="3113455"/>
            <a:ext cx="1466221" cy="298512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303" y="1126914"/>
            <a:ext cx="2313519" cy="397308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475" y="731453"/>
            <a:ext cx="2547649" cy="397308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2471" y="3303717"/>
            <a:ext cx="1764182" cy="2985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171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1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Tips For Space Training</a:t>
            </a:r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1355725"/>
            <a:ext cx="7775575" cy="854075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Mum is reading a sign on the wall about how to train to be an astronaut. Help her read the tips and find the correct words for the spaces.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63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994" y="2172856"/>
            <a:ext cx="21103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3638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Tips for Space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63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048" y="1799125"/>
            <a:ext cx="6583686" cy="3475650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1729518" y="2246806"/>
            <a:ext cx="4851008" cy="2491682"/>
            <a:chOff x="1729518" y="2246806"/>
            <a:chExt cx="4851008" cy="2491682"/>
          </a:xfrm>
        </p:grpSpPr>
        <p:sp>
          <p:nvSpPr>
            <p:cNvPr id="7" name="Rectangle 6"/>
            <p:cNvSpPr/>
            <p:nvPr/>
          </p:nvSpPr>
          <p:spPr>
            <a:xfrm>
              <a:off x="1729518" y="2246806"/>
              <a:ext cx="485100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latin typeface="Twinkl" pitchFamily="50" charset="0"/>
                </a:rPr>
                <a:t>Wake up at the crack of              .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729518" y="2925319"/>
              <a:ext cx="261481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latin typeface="Twinkl" pitchFamily="50" charset="0"/>
                </a:rPr>
                <a:t>Do not              . </a:t>
              </a: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729518" y="3601071"/>
              <a:ext cx="436209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latin typeface="Twinkl" pitchFamily="50" charset="0"/>
                </a:rPr>
                <a:t>Have a run on your              . 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729518" y="4276823"/>
              <a:ext cx="453842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latin typeface="Twinkl" pitchFamily="50" charset="0"/>
                </a:rPr>
                <a:t>Check your outfit for              . </a:t>
              </a:r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5246251" y="2567710"/>
              <a:ext cx="107142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2918687" y="3260438"/>
              <a:ext cx="107142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4655127" y="3934692"/>
              <a:ext cx="107142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4830611" y="4599711"/>
              <a:ext cx="107142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Show button"/>
          <p:cNvGrpSpPr>
            <a:grpSpLocks/>
          </p:cNvGrpSpPr>
          <p:nvPr/>
        </p:nvGrpSpPr>
        <p:grpSpPr bwMode="auto">
          <a:xfrm>
            <a:off x="6825675" y="5534025"/>
            <a:ext cx="1588077" cy="666750"/>
            <a:chOff x="6825096" y="5534675"/>
            <a:chExt cx="1588811" cy="666848"/>
          </a:xfrm>
        </p:grpSpPr>
        <p:sp>
          <p:nvSpPr>
            <p:cNvPr id="22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25096" y="5650580"/>
              <a:ext cx="1188576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grpSp>
        <p:nvGrpSpPr>
          <p:cNvPr id="34" name="Group 33"/>
          <p:cNvGrpSpPr/>
          <p:nvPr/>
        </p:nvGrpSpPr>
        <p:grpSpPr>
          <a:xfrm>
            <a:off x="1720282" y="2257772"/>
            <a:ext cx="4357283" cy="2491682"/>
            <a:chOff x="1729518" y="2246806"/>
            <a:chExt cx="4357283" cy="2491682"/>
          </a:xfrm>
        </p:grpSpPr>
        <p:sp>
          <p:nvSpPr>
            <p:cNvPr id="35" name="Rectangle 34"/>
            <p:cNvSpPr/>
            <p:nvPr/>
          </p:nvSpPr>
          <p:spPr>
            <a:xfrm>
              <a:off x="1729518" y="2246806"/>
              <a:ext cx="435728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latin typeface="Twinkl" pitchFamily="50" charset="0"/>
                </a:rPr>
                <a:t>Wake up at the crack of </a:t>
              </a:r>
              <a:r>
                <a:rPr lang="en-GB" sz="2400" b="1" dirty="0">
                  <a:solidFill>
                    <a:schemeClr val="accent5"/>
                  </a:solidFill>
                  <a:latin typeface="Twinkl" pitchFamily="50" charset="0"/>
                </a:rPr>
                <a:t>dawn</a:t>
              </a:r>
              <a:r>
                <a:rPr lang="en-GB" sz="2400" dirty="0">
                  <a:latin typeface="Twinkl" pitchFamily="50" charset="0"/>
                </a:rPr>
                <a:t>.</a:t>
              </a: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1729518" y="2925319"/>
              <a:ext cx="214353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latin typeface="Twinkl" pitchFamily="50" charset="0"/>
                </a:rPr>
                <a:t>Do not </a:t>
              </a:r>
              <a:r>
                <a:rPr lang="en-GB" sz="2400" b="1" dirty="0">
                  <a:solidFill>
                    <a:schemeClr val="accent5"/>
                  </a:solidFill>
                  <a:latin typeface="Twinkl" pitchFamily="50" charset="0"/>
                </a:rPr>
                <a:t>yawn</a:t>
              </a:r>
              <a:r>
                <a:rPr lang="en-GB" sz="2400" dirty="0">
                  <a:latin typeface="Twinkl" pitchFamily="50" charset="0"/>
                </a:rPr>
                <a:t>. </a:t>
              </a: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1729518" y="3601071"/>
              <a:ext cx="389080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latin typeface="Twinkl" pitchFamily="50" charset="0"/>
                </a:rPr>
                <a:t>Have a run on your </a:t>
              </a:r>
              <a:r>
                <a:rPr lang="en-GB" sz="2400" b="1" dirty="0">
                  <a:solidFill>
                    <a:schemeClr val="accent5"/>
                  </a:solidFill>
                  <a:latin typeface="Twinkl" pitchFamily="50" charset="0"/>
                </a:rPr>
                <a:t>lawn</a:t>
              </a:r>
              <a:r>
                <a:rPr lang="en-GB" sz="2400" dirty="0">
                  <a:latin typeface="Twinkl" pitchFamily="50" charset="0"/>
                </a:rPr>
                <a:t>. </a:t>
              </a: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1729518" y="4276823"/>
              <a:ext cx="405271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dirty="0">
                  <a:latin typeface="Twinkl" pitchFamily="50" charset="0"/>
                </a:rPr>
                <a:t>Check your outfit for </a:t>
              </a:r>
              <a:r>
                <a:rPr lang="en-GB" sz="2400" b="1" dirty="0">
                  <a:solidFill>
                    <a:schemeClr val="accent5"/>
                  </a:solidFill>
                  <a:latin typeface="Twinkl" pitchFamily="50" charset="0"/>
                </a:rPr>
                <a:t>flaws</a:t>
              </a:r>
              <a:r>
                <a:rPr lang="en-GB" sz="2400" dirty="0">
                  <a:latin typeface="Twinkl" pitchFamily="50" charset="0"/>
                </a:rPr>
                <a:t>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62962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16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6148" y="2834181"/>
            <a:ext cx="915873" cy="2847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240" y="1828800"/>
            <a:ext cx="1385366" cy="385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2670" y="1845499"/>
            <a:ext cx="1200628" cy="385286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8389" y="2853622"/>
            <a:ext cx="912664" cy="280859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189" y="1845498"/>
            <a:ext cx="1755846" cy="3836163"/>
          </a:xfrm>
          <a:prstGeom prst="rect">
            <a:avLst/>
          </a:prstGeom>
        </p:spPr>
      </p:pic>
      <p:cxnSp>
        <p:nvCxnSpPr>
          <p:cNvPr id="3" name="Straight Connector 2"/>
          <p:cNvCxnSpPr/>
          <p:nvPr/>
        </p:nvCxnSpPr>
        <p:spPr>
          <a:xfrm>
            <a:off x="2227263" y="5681663"/>
            <a:ext cx="0" cy="23971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2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28" name="Oval 2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cxnSp>
        <p:nvCxnSpPr>
          <p:cNvPr id="13" name="Straight Connector 12"/>
          <p:cNvCxnSpPr/>
          <p:nvPr/>
        </p:nvCxnSpPr>
        <p:spPr>
          <a:xfrm>
            <a:off x="3727450" y="5449888"/>
            <a:ext cx="0" cy="5238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701309"/>
            <a:ext cx="7839075" cy="1512166"/>
          </a:xfrm>
          <a:prstGeom prst="roundRect">
            <a:avLst>
              <a:gd name="adj" fmla="val 549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Aft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w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ai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patiently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 the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whole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family were given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space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suits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to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wear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“I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already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 like an astron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t!” smiled Sam.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“I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awesome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!” said Kit as he </a:t>
            </a:r>
            <a:r>
              <a:rPr lang="en-GB" sz="2000" dirty="0">
                <a:solidFill>
                  <a:schemeClr val="tx1"/>
                </a:solidFill>
              </a:rPr>
              <a:t>looked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inside the zero gravity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amb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g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ly. </a:t>
            </a: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3195272" y="5132189"/>
            <a:ext cx="338138" cy="352425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5638408" y="5183433"/>
            <a:ext cx="278885" cy="290668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5509116" y="5450399"/>
            <a:ext cx="324956" cy="338686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8544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Sentence Time</a:t>
            </a:r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1338262"/>
            <a:ext cx="7775575" cy="94773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  <a:latin typeface="Twinkl" pitchFamily="50" charset="0"/>
              </a:rPr>
              <a:t>The guide is talking.</a:t>
            </a:r>
          </a:p>
          <a:p>
            <a:pPr algn="ctr"/>
            <a:r>
              <a:rPr lang="en-GB" sz="1800" dirty="0">
                <a:solidFill>
                  <a:schemeClr val="tx1"/>
                </a:solidFill>
                <a:latin typeface="Twinkl" pitchFamily="50" charset="0"/>
              </a:rPr>
              <a:t>Can you guess what he is saying to the people in the queue?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8" name="Oval 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113" y="2170544"/>
            <a:ext cx="31426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5432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ounded Rectangle 26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8" name="Oval 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grpSp>
        <p:nvGrpSpPr>
          <p:cNvPr id="26627" name="Show button"/>
          <p:cNvGrpSpPr>
            <a:grpSpLocks/>
          </p:cNvGrpSpPr>
          <p:nvPr/>
        </p:nvGrpSpPr>
        <p:grpSpPr bwMode="auto">
          <a:xfrm>
            <a:off x="6915150" y="5534025"/>
            <a:ext cx="1498600" cy="666750"/>
            <a:chOff x="6914614" y="5534675"/>
            <a:chExt cx="1499293" cy="666848"/>
          </a:xfrm>
        </p:grpSpPr>
        <p:sp>
          <p:nvSpPr>
            <p:cNvPr id="13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914614" y="5650580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17" name="Rectangle: Rounded Corners 63">
            <a:extLst>
              <a:ext uri="{FF2B5EF4-FFF2-40B4-BE49-F238E27FC236}">
                <a16:creationId xmlns:a16="http://schemas.microsoft.com/office/drawing/2014/main" id="{9030A71C-45CE-4582-977F-2636F0C6CD55}"/>
              </a:ext>
            </a:extLst>
          </p:cNvPr>
          <p:cNvSpPr/>
          <p:nvPr/>
        </p:nvSpPr>
        <p:spPr bwMode="auto">
          <a:xfrm>
            <a:off x="985838" y="854075"/>
            <a:ext cx="7162800" cy="150971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18000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Who wants to be our first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astronaut to enter the chamber?</a:t>
            </a:r>
          </a:p>
        </p:txBody>
      </p: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2851504" y="1445898"/>
            <a:ext cx="4377337" cy="705169"/>
            <a:chOff x="2850971" y="1446291"/>
            <a:chExt cx="4377034" cy="704470"/>
          </a:xfrm>
        </p:grpSpPr>
        <p:sp>
          <p:nvSpPr>
            <p:cNvPr id="24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 bwMode="auto">
            <a:xfrm>
              <a:off x="4626308" y="2085737"/>
              <a:ext cx="242201" cy="65024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9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 bwMode="auto">
            <a:xfrm>
              <a:off x="5781927" y="2085737"/>
              <a:ext cx="320935" cy="65024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20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 bwMode="auto">
            <a:xfrm>
              <a:off x="6968939" y="2085737"/>
              <a:ext cx="259066" cy="65024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21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 bwMode="auto">
            <a:xfrm>
              <a:off x="6320174" y="1446291"/>
              <a:ext cx="191600" cy="65024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23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 bwMode="auto">
            <a:xfrm>
              <a:off x="2850971" y="2085737"/>
              <a:ext cx="343792" cy="65024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11" name="Sound Buttons">
            <a:extLst>
              <a:ext uri="{FF2B5EF4-FFF2-40B4-BE49-F238E27FC236}">
                <a16:creationId xmlns:a16="http://schemas.microsoft.com/office/drawing/2014/main" id="{FF2B17B6-EB20-4042-B0A2-3C6CF20131EC}"/>
              </a:ext>
            </a:extLst>
          </p:cNvPr>
          <p:cNvSpPr/>
          <p:nvPr/>
        </p:nvSpPr>
        <p:spPr>
          <a:xfrm>
            <a:off x="755650" y="5651500"/>
            <a:ext cx="2644775" cy="43180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164" y="2239019"/>
            <a:ext cx="22266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636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66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27"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ounded Rectangle 17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328" y="794591"/>
            <a:ext cx="1535736" cy="314159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293" y="1130151"/>
            <a:ext cx="1857330" cy="31415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35" y="1154699"/>
            <a:ext cx="2566930" cy="400540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066" y="1496872"/>
            <a:ext cx="2298934" cy="4005403"/>
          </a:xfrm>
          <a:prstGeom prst="rect">
            <a:avLst/>
          </a:prstGeom>
        </p:spPr>
      </p:pic>
      <p:cxnSp>
        <p:nvCxnSpPr>
          <p:cNvPr id="3" name="Straight Connector 2"/>
          <p:cNvCxnSpPr/>
          <p:nvPr/>
        </p:nvCxnSpPr>
        <p:spPr>
          <a:xfrm>
            <a:off x="2227263" y="5681663"/>
            <a:ext cx="0" cy="23971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2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28" name="Oval 2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cxnSp>
        <p:nvCxnSpPr>
          <p:cNvPr id="13" name="Straight Connector 12"/>
          <p:cNvCxnSpPr/>
          <p:nvPr/>
        </p:nvCxnSpPr>
        <p:spPr>
          <a:xfrm>
            <a:off x="3727450" y="5449888"/>
            <a:ext cx="0" cy="5238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454306"/>
            <a:ext cx="7839075" cy="1759170"/>
          </a:xfrm>
          <a:prstGeom prst="roundRect">
            <a:avLst>
              <a:gd name="adj" fmla="val 549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“Me! Me!” cr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ie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 Kit and Sam, jumpi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up and d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n. Mum, Dad, Sam and Kit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stepped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inside the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amb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The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door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was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sealed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and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en Kit </a:t>
            </a:r>
            <a:r>
              <a:rPr lang="en-GB" sz="2000" dirty="0">
                <a:solidFill>
                  <a:schemeClr val="tx1"/>
                </a:solidFill>
              </a:rPr>
              <a:t>could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 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whirring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nd. </a:t>
            </a:r>
            <a:br>
              <a:rPr lang="en-GB" sz="20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“It’s st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!”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shou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ted Kit.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Woah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,”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shou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ted Sam, just as she st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ted lifti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o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ff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floor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7617628" y="5411682"/>
            <a:ext cx="0" cy="90593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035656" y="6019088"/>
            <a:ext cx="0" cy="90593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Arc 18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3472718" y="4863996"/>
            <a:ext cx="324956" cy="338686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5587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81075"/>
            <a:ext cx="3148012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3167063" y="5681663"/>
            <a:ext cx="4106862" cy="436562"/>
          </a:xfrm>
          <a:prstGeom prst="roundRect">
            <a:avLst>
              <a:gd name="adj" fmla="val 1003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The adventure continues next lesson!</a:t>
            </a:r>
          </a:p>
        </p:txBody>
      </p:sp>
      <p:sp>
        <p:nvSpPr>
          <p:cNvPr id="24580" name="Title 1"/>
          <p:cNvSpPr>
            <a:spLocks noGrp="1"/>
          </p:cNvSpPr>
          <p:nvPr>
            <p:ph type="title"/>
          </p:nvPr>
        </p:nvSpPr>
        <p:spPr>
          <a:xfrm>
            <a:off x="1814513" y="330137"/>
            <a:ext cx="6913562" cy="2519363"/>
          </a:xfrm>
        </p:spPr>
        <p:txBody>
          <a:bodyPr/>
          <a:lstStyle/>
          <a:p>
            <a:pPr algn="ctr" eaLnBrk="1" hangingPunct="1"/>
            <a:r>
              <a:rPr lang="en-GB" altLang="en-US" dirty="0"/>
              <a:t>Today, we have learnt…</a:t>
            </a:r>
            <a:br>
              <a:rPr lang="en-GB" altLang="en-US" dirty="0"/>
            </a:br>
            <a:r>
              <a:rPr lang="en-GB" altLang="en-US" dirty="0"/>
              <a:t/>
            </a:r>
            <a:br>
              <a:rPr lang="en-GB" altLang="en-US" dirty="0"/>
            </a:br>
            <a:endParaRPr lang="en-GB" altLang="en-US" b="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3015C4B-4D49-4CDB-BF1B-82022CB223BA}"/>
              </a:ext>
            </a:extLst>
          </p:cNvPr>
          <p:cNvSpPr txBox="1">
            <a:spLocks/>
          </p:cNvSpPr>
          <p:nvPr/>
        </p:nvSpPr>
        <p:spPr bwMode="auto">
          <a:xfrm>
            <a:off x="2333625" y="2775594"/>
            <a:ext cx="6913563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9600" dirty="0">
                <a:latin typeface="+mn-lt"/>
              </a:rPr>
              <a:t>aw</a:t>
            </a:r>
            <a:endParaRPr lang="en-GB" altLang="en-US" sz="9600" b="0" dirty="0"/>
          </a:p>
          <a:p>
            <a:pPr algn="ctr" eaLnBrk="1" hangingPunct="1">
              <a:defRPr/>
            </a:pPr>
            <a:r>
              <a:rPr lang="en-GB" altLang="en-US" sz="4800" b="0" dirty="0"/>
              <a:t>saying /or/</a:t>
            </a:r>
          </a:p>
        </p:txBody>
      </p:sp>
    </p:spTree>
    <p:extLst>
      <p:ext uri="{BB962C8B-B14F-4D97-AF65-F5344CB8AC3E}">
        <p14:creationId xmlns:p14="http://schemas.microsoft.com/office/powerpoint/2010/main" val="61798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20</TotalTime>
  <Words>547</Words>
  <Application>Microsoft Office PowerPoint</Application>
  <PresentationFormat>On-screen Show (4:3)</PresentationFormat>
  <Paragraphs>90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Tuffy-TTF</vt:lpstr>
      <vt:lpstr>Twinkl SemiBold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Zero Gravity</vt:lpstr>
      <vt:lpstr>PowerPoint Presentation</vt:lpstr>
      <vt:lpstr>Tips For Space Training</vt:lpstr>
      <vt:lpstr>Tips for Space</vt:lpstr>
      <vt:lpstr>PowerPoint Presentation</vt:lpstr>
      <vt:lpstr>Sentence Time</vt:lpstr>
      <vt:lpstr>PowerPoint Presentation</vt:lpstr>
      <vt:lpstr>PowerPoint Presentation</vt:lpstr>
      <vt:lpstr>Today, we have learnt…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Sana Mehmood</dc:creator>
  <cp:lastModifiedBy>J Geals BTP</cp:lastModifiedBy>
  <cp:revision>7</cp:revision>
  <dcterms:created xsi:type="dcterms:W3CDTF">2018-11-22T16:37:05Z</dcterms:created>
  <dcterms:modified xsi:type="dcterms:W3CDTF">2021-02-23T13:23:42Z</dcterms:modified>
</cp:coreProperties>
</file>