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313" r:id="rId11"/>
    <p:sldId id="297" r:id="rId12"/>
    <p:sldId id="314" r:id="rId13"/>
    <p:sldId id="315" r:id="rId14"/>
    <p:sldId id="299" r:id="rId15"/>
    <p:sldId id="300" r:id="rId16"/>
    <p:sldId id="317" r:id="rId17"/>
    <p:sldId id="301" r:id="rId18"/>
    <p:sldId id="318" r:id="rId19"/>
    <p:sldId id="319" r:id="rId20"/>
    <p:sldId id="304" r:id="rId21"/>
    <p:sldId id="308" r:id="rId22"/>
    <p:sldId id="321" r:id="rId23"/>
    <p:sldId id="320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27/06/2021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27/06/2021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7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7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7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8088" y="2316043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66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</a:t>
            </a:r>
            <a:r>
              <a:rPr lang="en-GB" sz="2800" dirty="0" smtClean="0">
                <a:latin typeface="Comic Sans MS" panose="030F0702030302020204" pitchFamily="66" charset="0"/>
              </a:rPr>
              <a:t>How many straws?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</a:t>
            </a:r>
            <a:r>
              <a:rPr lang="en-GB" sz="2800" dirty="0" smtClean="0">
                <a:latin typeface="Comic Sans MS" panose="030F0702030302020204" pitchFamily="66" charset="0"/>
              </a:rPr>
              <a:t>How many counters?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3) What is one less than 70?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</a:t>
            </a:r>
            <a:r>
              <a:rPr lang="en-GB" sz="2800" dirty="0" smtClean="0">
                <a:latin typeface="Comic Sans MS" panose="030F0702030302020204" pitchFamily="66" charset="0"/>
              </a:rPr>
              <a:t>Tiny has coloured in a ______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4560" y="326306"/>
            <a:ext cx="759856" cy="94037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718" y="508628"/>
            <a:ext cx="555194" cy="6929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575" y="326306"/>
            <a:ext cx="759856" cy="94037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1853" y="334776"/>
            <a:ext cx="759856" cy="94037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8372" y="1575265"/>
            <a:ext cx="1438086" cy="63264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42370" y="4884890"/>
            <a:ext cx="1483691" cy="121975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5479" y="508628"/>
            <a:ext cx="555194" cy="69299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7240" y="508628"/>
            <a:ext cx="555194" cy="69299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002" y="508628"/>
            <a:ext cx="555194" cy="69299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6"/>
          <a:srcRect t="48638"/>
          <a:stretch/>
        </p:blipFill>
        <p:spPr>
          <a:xfrm rot="2797772">
            <a:off x="6272319" y="5228263"/>
            <a:ext cx="1438781" cy="738984"/>
          </a:xfrm>
          <a:prstGeom prst="rect">
            <a:avLst/>
          </a:prstGeom>
        </p:spPr>
      </p:pic>
      <p:sp>
        <p:nvSpPr>
          <p:cNvPr id="29" name="Oval 28"/>
          <p:cNvSpPr/>
          <p:nvPr/>
        </p:nvSpPr>
        <p:spPr>
          <a:xfrm>
            <a:off x="6525792" y="4598460"/>
            <a:ext cx="1440000" cy="1440000"/>
          </a:xfrm>
          <a:prstGeom prst="ellipse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" name="Straight Connector 29"/>
          <p:cNvCxnSpPr>
            <a:stCxn id="29" idx="1"/>
            <a:endCxn id="29" idx="5"/>
          </p:cNvCxnSpPr>
          <p:nvPr/>
        </p:nvCxnSpPr>
        <p:spPr>
          <a:xfrm>
            <a:off x="6736675" y="4809343"/>
            <a:ext cx="1018234" cy="1018234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18431" y="1571411"/>
            <a:ext cx="1455604" cy="640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42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</a:t>
            </a:r>
            <a:r>
              <a:rPr lang="en-GB" sz="2800" dirty="0" smtClean="0">
                <a:latin typeface="Comic Sans MS" panose="030F0702030302020204" pitchFamily="66" charset="0"/>
              </a:rPr>
              <a:t>How many straws?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</a:t>
            </a:r>
            <a:r>
              <a:rPr lang="en-GB" sz="2800" dirty="0" smtClean="0">
                <a:latin typeface="Comic Sans MS" panose="030F0702030302020204" pitchFamily="66" charset="0"/>
              </a:rPr>
              <a:t>How many counters?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3) What is one less than 70?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</a:t>
            </a:r>
            <a:r>
              <a:rPr lang="en-GB" sz="2800" dirty="0" smtClean="0">
                <a:latin typeface="Comic Sans MS" panose="030F0702030302020204" pitchFamily="66" charset="0"/>
              </a:rPr>
              <a:t>Tiny has coloured in a ______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4560" y="326306"/>
            <a:ext cx="759856" cy="94037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718" y="508628"/>
            <a:ext cx="555194" cy="6929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575" y="326306"/>
            <a:ext cx="759856" cy="94037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1853" y="334776"/>
            <a:ext cx="759856" cy="94037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09444" y="1575265"/>
            <a:ext cx="1438086" cy="63264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42370" y="4884890"/>
            <a:ext cx="1483691" cy="121975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5479" y="508628"/>
            <a:ext cx="555194" cy="69299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7240" y="508628"/>
            <a:ext cx="555194" cy="69299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002" y="508628"/>
            <a:ext cx="555194" cy="69299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7"/>
          <a:srcRect t="48638"/>
          <a:stretch/>
        </p:blipFill>
        <p:spPr>
          <a:xfrm rot="2797772">
            <a:off x="6272319" y="5228263"/>
            <a:ext cx="1438781" cy="738984"/>
          </a:xfrm>
          <a:prstGeom prst="rect">
            <a:avLst/>
          </a:prstGeom>
        </p:spPr>
      </p:pic>
      <p:sp>
        <p:nvSpPr>
          <p:cNvPr id="29" name="Oval 28"/>
          <p:cNvSpPr/>
          <p:nvPr/>
        </p:nvSpPr>
        <p:spPr>
          <a:xfrm>
            <a:off x="6525792" y="4598460"/>
            <a:ext cx="1440000" cy="1440000"/>
          </a:xfrm>
          <a:prstGeom prst="ellipse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" name="Straight Connector 29"/>
          <p:cNvCxnSpPr>
            <a:stCxn id="29" idx="1"/>
            <a:endCxn id="29" idx="5"/>
          </p:cNvCxnSpPr>
          <p:nvPr/>
        </p:nvCxnSpPr>
        <p:spPr>
          <a:xfrm>
            <a:off x="6736675" y="4809343"/>
            <a:ext cx="1018234" cy="1018234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09503" y="1571411"/>
            <a:ext cx="1455604" cy="640347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074838" y="4142658"/>
            <a:ext cx="122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half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133180" y="88904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34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159859" y="220716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968038" y="287996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69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03810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TextBox 58"/>
          <p:cNvSpPr txBox="1"/>
          <p:nvPr/>
        </p:nvSpPr>
        <p:spPr>
          <a:xfrm>
            <a:off x="1172486" y="4812604"/>
            <a:ext cx="57453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 5</a:t>
            </a:r>
            <a:r>
              <a:rPr lang="en-GB" sz="2800" dirty="0" smtClean="0">
                <a:latin typeface="Comic Sans MS" panose="030F0702030302020204" pitchFamily="66" charset="0"/>
              </a:rPr>
              <a:t>   individual sweets.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9683">
            <a:off x="1107215" y="1771349"/>
            <a:ext cx="1303553" cy="184179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9683">
            <a:off x="1961166" y="1771349"/>
            <a:ext cx="1303553" cy="184179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9683">
            <a:off x="2815117" y="1771349"/>
            <a:ext cx="1303553" cy="184179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9683">
            <a:off x="3669068" y="1771349"/>
            <a:ext cx="1303553" cy="18417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9683">
            <a:off x="4523019" y="1771349"/>
            <a:ext cx="1303553" cy="184179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9683">
            <a:off x="5376970" y="1771349"/>
            <a:ext cx="1303553" cy="184179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9683">
            <a:off x="6230921" y="1771349"/>
            <a:ext cx="1303553" cy="184179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80686" y="139492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sweets?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384670" y="1440082"/>
            <a:ext cx="1363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7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5</a:t>
            </a:r>
            <a:endParaRPr lang="en-GB" sz="2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2698" y="3081946"/>
            <a:ext cx="855760" cy="120910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10" y="2692246"/>
            <a:ext cx="855760" cy="120910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19917">
            <a:off x="3019379" y="3075704"/>
            <a:ext cx="855760" cy="120910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40744">
            <a:off x="3980701" y="2886816"/>
            <a:ext cx="855760" cy="120910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93543">
            <a:off x="2447799" y="2840140"/>
            <a:ext cx="960051" cy="135645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250043" y="4195024"/>
            <a:ext cx="57453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 </a:t>
            </a:r>
            <a:r>
              <a:rPr lang="en-GB" sz="2800" dirty="0" smtClean="0">
                <a:latin typeface="Comic Sans MS" panose="030F0702030302020204" pitchFamily="66" charset="0"/>
              </a:rPr>
              <a:t>7   bags of 10 sweets.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28048" y="5529080"/>
            <a:ext cx="6632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75 sweets altogether.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3211145" y="4238174"/>
            <a:ext cx="471055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3230903" y="4878280"/>
            <a:ext cx="471055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3247242" y="5557192"/>
            <a:ext cx="589934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 rot="18287894">
            <a:off x="1482349" y="2610117"/>
            <a:ext cx="7015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5" name="TextBox 24"/>
          <p:cNvSpPr txBox="1"/>
          <p:nvPr/>
        </p:nvSpPr>
        <p:spPr>
          <a:xfrm rot="18287894">
            <a:off x="2345036" y="2638047"/>
            <a:ext cx="7015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6" name="TextBox 25"/>
          <p:cNvSpPr txBox="1"/>
          <p:nvPr/>
        </p:nvSpPr>
        <p:spPr>
          <a:xfrm rot="18287894">
            <a:off x="3191434" y="2626317"/>
            <a:ext cx="7015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7" name="TextBox 26"/>
          <p:cNvSpPr txBox="1"/>
          <p:nvPr/>
        </p:nvSpPr>
        <p:spPr>
          <a:xfrm rot="18287894">
            <a:off x="4037832" y="2614587"/>
            <a:ext cx="7015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8" name="TextBox 27"/>
          <p:cNvSpPr txBox="1"/>
          <p:nvPr/>
        </p:nvSpPr>
        <p:spPr>
          <a:xfrm rot="18287894">
            <a:off x="4884230" y="2602857"/>
            <a:ext cx="7015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9" name="TextBox 28"/>
          <p:cNvSpPr txBox="1"/>
          <p:nvPr/>
        </p:nvSpPr>
        <p:spPr>
          <a:xfrm rot="18287894">
            <a:off x="5744276" y="2632071"/>
            <a:ext cx="7015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30" name="TextBox 29"/>
          <p:cNvSpPr txBox="1"/>
          <p:nvPr/>
        </p:nvSpPr>
        <p:spPr>
          <a:xfrm rot="18287894">
            <a:off x="6604322" y="2633989"/>
            <a:ext cx="7015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667512" y="362661"/>
            <a:ext cx="4246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Partitioning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353325"/>
            <a:ext cx="747045" cy="747045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5494553" y="4960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13" grpId="0"/>
      <p:bldP spid="19" grpId="0"/>
      <p:bldP spid="20" grpId="0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4191" y="3164631"/>
            <a:ext cx="2469970" cy="105923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7206" y="1107155"/>
            <a:ext cx="2469970" cy="105923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8293" y="2169256"/>
            <a:ext cx="2469970" cy="105923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0005" y="2137548"/>
            <a:ext cx="2469970" cy="105923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0005" y="1096154"/>
            <a:ext cx="2469970" cy="105923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245093" y="4812604"/>
            <a:ext cx="57453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 3</a:t>
            </a:r>
            <a:r>
              <a:rPr lang="en-GB" sz="2800" dirty="0" smtClean="0">
                <a:latin typeface="Comic Sans MS" panose="030F0702030302020204" pitchFamily="66" charset="0"/>
              </a:rPr>
              <a:t>   extra counters.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250043" y="4195024"/>
            <a:ext cx="57453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 4</a:t>
            </a:r>
            <a:r>
              <a:rPr lang="en-GB" sz="2800" dirty="0" smtClean="0">
                <a:latin typeface="Comic Sans MS" panose="030F0702030302020204" pitchFamily="66" charset="0"/>
              </a:rPr>
              <a:t>   full ten frames.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28048" y="5529080"/>
            <a:ext cx="6632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43 counters altogether.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3426716" y="4250154"/>
            <a:ext cx="471055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3414176" y="4834481"/>
            <a:ext cx="471055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3115407" y="5554827"/>
            <a:ext cx="589934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511377" y="277500"/>
            <a:ext cx="444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Partitioning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353325"/>
            <a:ext cx="747045" cy="74704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5494553" y="4960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199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05263" y="351113"/>
            <a:ext cx="43560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Partitioning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349" y="2274118"/>
            <a:ext cx="469433" cy="69500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534" y="1294365"/>
            <a:ext cx="536494" cy="270076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6840" y="1294365"/>
            <a:ext cx="536494" cy="270076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330" y="1766147"/>
            <a:ext cx="469433" cy="69500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4498" y="2804475"/>
            <a:ext cx="469433" cy="69500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837" y="2756410"/>
            <a:ext cx="469433" cy="69500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0457" y="2293465"/>
            <a:ext cx="469433" cy="69500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969" y="1763692"/>
            <a:ext cx="469433" cy="69500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229" y="1294365"/>
            <a:ext cx="536494" cy="270076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2924" y="1294365"/>
            <a:ext cx="536494" cy="270076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1619" y="1294365"/>
            <a:ext cx="536494" cy="2700762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245093" y="4812604"/>
            <a:ext cx="57453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</a:t>
            </a:r>
            <a:r>
              <a:rPr lang="en-GB" sz="2800" dirty="0" smtClean="0">
                <a:latin typeface="Comic Sans MS" panose="030F0702030302020204" pitchFamily="66" charset="0"/>
              </a:rPr>
              <a:t>  6  ones.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250043" y="4195024"/>
            <a:ext cx="57453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 7</a:t>
            </a:r>
            <a:r>
              <a:rPr lang="en-GB" sz="2800" dirty="0" smtClean="0">
                <a:latin typeface="Comic Sans MS" panose="030F0702030302020204" pitchFamily="66" charset="0"/>
              </a:rPr>
              <a:t>    tens.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28048" y="5529080"/>
            <a:ext cx="6632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76 counters altogether.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4264229" y="4226009"/>
            <a:ext cx="471055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le 30"/>
          <p:cNvSpPr/>
          <p:nvPr/>
        </p:nvSpPr>
        <p:spPr>
          <a:xfrm>
            <a:off x="4296948" y="4812604"/>
            <a:ext cx="471055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ounded Rectangle 31"/>
          <p:cNvSpPr/>
          <p:nvPr/>
        </p:nvSpPr>
        <p:spPr>
          <a:xfrm>
            <a:off x="3113295" y="5500976"/>
            <a:ext cx="589934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022" y="1310851"/>
            <a:ext cx="536494" cy="270076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425" y="1286652"/>
            <a:ext cx="536494" cy="270076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353325"/>
            <a:ext cx="747045" cy="747045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5494553" y="4960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122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349" y="2274118"/>
            <a:ext cx="469433" cy="69500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534" y="1294365"/>
            <a:ext cx="536494" cy="270076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6840" y="1294365"/>
            <a:ext cx="536494" cy="270076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330" y="1766147"/>
            <a:ext cx="469433" cy="69500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4498" y="2804475"/>
            <a:ext cx="469433" cy="69500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837" y="2756410"/>
            <a:ext cx="469433" cy="69500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0457" y="2293465"/>
            <a:ext cx="469433" cy="69500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969" y="1763692"/>
            <a:ext cx="469433" cy="69500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229" y="1294365"/>
            <a:ext cx="536494" cy="270076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2924" y="1294365"/>
            <a:ext cx="536494" cy="270076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1619" y="1294365"/>
            <a:ext cx="536494" cy="2700762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970143" y="4714983"/>
            <a:ext cx="6632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76 has  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  <a:r>
              <a:rPr lang="en-GB" sz="2800" dirty="0" smtClean="0">
                <a:latin typeface="Comic Sans MS" panose="030F0702030302020204" pitchFamily="66" charset="0"/>
              </a:rPr>
              <a:t>  tens and   </a:t>
            </a:r>
            <a:r>
              <a:rPr lang="en-GB" sz="2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 smtClean="0">
                <a:latin typeface="Comic Sans MS" panose="030F0702030302020204" pitchFamily="66" charset="0"/>
              </a:rPr>
              <a:t>  ones.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3074899" y="4748236"/>
            <a:ext cx="589934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022" y="1310851"/>
            <a:ext cx="536494" cy="270076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425" y="1286652"/>
            <a:ext cx="536494" cy="2700762"/>
          </a:xfrm>
          <a:prstGeom prst="rect">
            <a:avLst/>
          </a:prstGeom>
        </p:spPr>
      </p:pic>
      <p:sp>
        <p:nvSpPr>
          <p:cNvPr id="35" name="Rounded Rectangle 34"/>
          <p:cNvSpPr/>
          <p:nvPr/>
        </p:nvSpPr>
        <p:spPr>
          <a:xfrm>
            <a:off x="5245008" y="4743329"/>
            <a:ext cx="589934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694257" y="298607"/>
            <a:ext cx="41064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Partitioning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1877625" y="1286652"/>
            <a:ext cx="4234905" cy="270847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6192072" y="1286652"/>
            <a:ext cx="1117903" cy="2708475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353325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494553" y="4960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4800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2" grpId="0" animBg="1"/>
      <p:bldP spid="32" grpId="1" animBg="1"/>
      <p:bldP spid="35" grpId="0" animBg="1"/>
      <p:bldP spid="35" grpId="1" animBg="1"/>
      <p:bldP spid="2" grpId="0" animBg="1"/>
      <p:bldP spid="3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98144" y="2429312"/>
            <a:ext cx="6632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49 has   </a:t>
            </a:r>
            <a:r>
              <a:rPr lang="en-GB" sz="2800" dirty="0">
                <a:solidFill>
                  <a:srgbClr val="00B050"/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  tens and  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  <a:r>
              <a:rPr lang="en-GB" sz="2800" dirty="0" smtClean="0">
                <a:latin typeface="Comic Sans MS" panose="030F0702030302020204" pitchFamily="66" charset="0"/>
              </a:rPr>
              <a:t>  ones.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3533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4960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297612" y="2462565"/>
            <a:ext cx="589934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5472067" y="2402002"/>
            <a:ext cx="589934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197202" y="3492818"/>
            <a:ext cx="6632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94 has  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  <a:r>
              <a:rPr lang="en-GB" sz="2800" dirty="0" smtClean="0">
                <a:latin typeface="Comic Sans MS" panose="030F0702030302020204" pitchFamily="66" charset="0"/>
              </a:rPr>
              <a:t>  tens and   </a:t>
            </a:r>
            <a:r>
              <a:rPr lang="en-GB" sz="2800" dirty="0">
                <a:solidFill>
                  <a:srgbClr val="00B050"/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  ones.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301958" y="3537468"/>
            <a:ext cx="589934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5472067" y="3537467"/>
            <a:ext cx="589934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1197202" y="1044582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is the same?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is different?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85483" y="4765767"/>
            <a:ext cx="1603116" cy="1124418"/>
          </a:xfrm>
          <a:prstGeom prst="rect">
            <a:avLst/>
          </a:prstGeom>
        </p:spPr>
      </p:pic>
      <p:sp>
        <p:nvSpPr>
          <p:cNvPr id="14" name="Rounded Rectangular Callout 13"/>
          <p:cNvSpPr/>
          <p:nvPr/>
        </p:nvSpPr>
        <p:spPr>
          <a:xfrm>
            <a:off x="4045886" y="4307734"/>
            <a:ext cx="2202514" cy="1342303"/>
          </a:xfrm>
          <a:prstGeom prst="wedgeRoundRectCallout">
            <a:avLst>
              <a:gd name="adj1" fmla="val -70436"/>
              <a:gd name="adj2" fmla="val 1508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4019905" y="4326598"/>
            <a:ext cx="240629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These numbers have the same digits: 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4 …. 9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7" grpId="1" animBg="1"/>
      <p:bldP spid="8" grpId="0" animBg="1"/>
      <p:bldP spid="8" grpId="1" animBg="1"/>
      <p:bldP spid="9" grpId="0"/>
      <p:bldP spid="10" grpId="0" animBg="1"/>
      <p:bldP spid="10" grpId="1" animBg="1"/>
      <p:bldP spid="11" grpId="0" animBg="1"/>
      <p:bldP spid="11" grpId="1" animBg="1"/>
      <p:bldP spid="12" grpId="0"/>
      <p:bldP spid="14" grpId="0" animBg="1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548" y="2899155"/>
            <a:ext cx="1609403" cy="132072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8345" y="4219876"/>
            <a:ext cx="1376203" cy="1219750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2540987" y="2497367"/>
            <a:ext cx="2953566" cy="830999"/>
          </a:xfrm>
          <a:prstGeom prst="wedgeRoundRectCallout">
            <a:avLst>
              <a:gd name="adj1" fmla="val -55350"/>
              <a:gd name="adj2" fmla="val 84552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677240" y="1334077"/>
            <a:ext cx="51934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guess my number?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675630" y="2510018"/>
            <a:ext cx="2671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It has seven tens and two ones.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64031" y="410934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78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4533634" y="3804376"/>
            <a:ext cx="1816100" cy="830999"/>
          </a:xfrm>
          <a:prstGeom prst="wedgeRoundRectCallout">
            <a:avLst>
              <a:gd name="adj1" fmla="val 44407"/>
              <a:gd name="adj2" fmla="val 76911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4106160" y="3790221"/>
            <a:ext cx="267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Is it….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629967" y="2516361"/>
            <a:ext cx="2671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It is greater than 50.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66110" y="411215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682246" y="2506853"/>
            <a:ext cx="2671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It is greater than 70.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188336" y="408466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72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08813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  <p:bldP spid="11" grpId="0"/>
      <p:bldP spid="11" grpId="1"/>
      <p:bldP spid="12" grpId="0" animBg="1"/>
      <p:bldP spid="13" grpId="0"/>
      <p:bldP spid="14" grpId="0"/>
      <p:bldP spid="14" grpId="1"/>
      <p:bldP spid="15" grpId="0"/>
      <p:bldP spid="15" grpId="1"/>
      <p:bldP spid="16" grpId="0"/>
      <p:bldP spid="16" grpId="1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4 and 5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7868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8|15.6|15.7|2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12.7|5.5|10.7|5.5|11.6|5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8.4|3.4|12.1|3.4|12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8.7|3.7|6.5|2.5|6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13.9|6.7|2.8|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26.2|3.2|4.6|16.3|2.6|2.3|6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4.8|13.5|2.5|3.8|2.6|11.6|3.6|3.3|11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9518</TotalTime>
  <Words>261</Words>
  <Application>Microsoft Office PowerPoint</Application>
  <PresentationFormat>On-screen Show (4:3)</PresentationFormat>
  <Paragraphs>70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questions 2 and 3 on the worksheet</vt:lpstr>
      <vt:lpstr>PowerPoint Presentation</vt:lpstr>
      <vt:lpstr>Have a go at questions 4 and 5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231</cp:revision>
  <dcterms:created xsi:type="dcterms:W3CDTF">2019-07-05T11:02:13Z</dcterms:created>
  <dcterms:modified xsi:type="dcterms:W3CDTF">2021-06-27T18:08:54Z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