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7A89-18F0-47E3-99AA-D23FB9419873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457D-7EC8-4FD5-AA89-916045285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23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7A89-18F0-47E3-99AA-D23FB9419873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457D-7EC8-4FD5-AA89-916045285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31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7A89-18F0-47E3-99AA-D23FB9419873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457D-7EC8-4FD5-AA89-916045285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32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7A89-18F0-47E3-99AA-D23FB9419873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457D-7EC8-4FD5-AA89-916045285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071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7A89-18F0-47E3-99AA-D23FB9419873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457D-7EC8-4FD5-AA89-916045285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895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7A89-18F0-47E3-99AA-D23FB9419873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457D-7EC8-4FD5-AA89-916045285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167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7A89-18F0-47E3-99AA-D23FB9419873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457D-7EC8-4FD5-AA89-916045285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910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7A89-18F0-47E3-99AA-D23FB9419873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457D-7EC8-4FD5-AA89-916045285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963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7A89-18F0-47E3-99AA-D23FB9419873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457D-7EC8-4FD5-AA89-916045285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138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7A89-18F0-47E3-99AA-D23FB9419873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457D-7EC8-4FD5-AA89-916045285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146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C7A89-18F0-47E3-99AA-D23FB9419873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457D-7EC8-4FD5-AA89-916045285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844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FC7A89-18F0-47E3-99AA-D23FB9419873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2457D-7EC8-4FD5-AA89-916045285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038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716" y="2818322"/>
            <a:ext cx="5859606" cy="37546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383" y="349580"/>
            <a:ext cx="9434017" cy="2094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871044" y="2912954"/>
            <a:ext cx="2402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7030A0"/>
                </a:solidFill>
                <a:latin typeface="Twinkl Cursive Looped" panose="02000000000000000000" pitchFamily="2" charset="0"/>
              </a:rPr>
              <a:t>contracted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7778" y="4427878"/>
            <a:ext cx="2060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7030A0"/>
                </a:solidFill>
                <a:latin typeface="Twinkl Cursive Looped" panose="02000000000000000000" pitchFamily="2" charset="0"/>
              </a:rPr>
              <a:t>relaxed</a:t>
            </a:r>
            <a:endParaRPr lang="en-GB" b="1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97087" y="3589361"/>
            <a:ext cx="2227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7030A0"/>
                </a:solidFill>
                <a:latin typeface="Twinkl Cursive Looped" panose="02000000000000000000" pitchFamily="2" charset="0"/>
              </a:rPr>
              <a:t>short and fat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325133" y="4940490"/>
            <a:ext cx="2142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7030A0"/>
                </a:solidFill>
                <a:latin typeface="Twinkl Cursive Looped" panose="02000000000000000000" pitchFamily="2" charset="0"/>
              </a:rPr>
              <a:t>long and thin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98795" y="2693399"/>
            <a:ext cx="30161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Twinkl Cursive Looped" panose="02000000000000000000" pitchFamily="2" charset="0"/>
              </a:rPr>
              <a:t>Can you drag the purple labels to the correct place?</a:t>
            </a:r>
            <a:endParaRPr lang="en-GB" b="1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159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4716" y="204716"/>
            <a:ext cx="1128669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latin typeface="Twinkl Cursive Looped" panose="02000000000000000000" pitchFamily="2" charset="0"/>
              </a:rPr>
              <a:t>Muscles are attached to ______, and come in ______.  A muscle gets shorter to pull on the bones to _______them.</a:t>
            </a:r>
          </a:p>
          <a:p>
            <a:r>
              <a:rPr lang="en-GB" sz="4000" b="1" dirty="0" smtClean="0">
                <a:latin typeface="Twinkl Cursive Looped" panose="02000000000000000000" pitchFamily="2" charset="0"/>
              </a:rPr>
              <a:t>When one muscle in a pair contracts, the other muscle _______&gt;  The relaxed muscle also _______ because it gets pulled by some of the moving bones.</a:t>
            </a:r>
          </a:p>
          <a:p>
            <a:endParaRPr lang="en-GB" sz="4000" b="1" dirty="0">
              <a:latin typeface="Twinkl Cursive Looped" panose="02000000000000000000" pitchFamily="2" charset="0"/>
            </a:endParaRPr>
          </a:p>
          <a:p>
            <a:r>
              <a:rPr lang="en-GB" sz="4000" b="1" dirty="0">
                <a:latin typeface="Twinkl Cursive Looped" panose="02000000000000000000" pitchFamily="2" charset="0"/>
              </a:rPr>
              <a:t>m</a:t>
            </a:r>
            <a:r>
              <a:rPr lang="en-GB" sz="4000" b="1" dirty="0" smtClean="0">
                <a:latin typeface="Twinkl Cursive Looped" panose="02000000000000000000" pitchFamily="2" charset="0"/>
              </a:rPr>
              <a:t>oves     pairs    bones      lengthens    relaxes</a:t>
            </a:r>
            <a:endParaRPr lang="en-GB" sz="4000" b="1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576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3206" y="436728"/>
            <a:ext cx="1132764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latin typeface="Twinkl Cursive Looped" panose="02000000000000000000" pitchFamily="2" charset="0"/>
              </a:rPr>
              <a:t>Copy the 3 sentences, choosing the correct words in red.</a:t>
            </a:r>
          </a:p>
          <a:p>
            <a:r>
              <a:rPr lang="en-GB" sz="4000" b="1" dirty="0" smtClean="0">
                <a:latin typeface="Twinkl Cursive Looped" panose="02000000000000000000" pitchFamily="2" charset="0"/>
              </a:rPr>
              <a:t>When a muscle works, it </a:t>
            </a:r>
            <a:r>
              <a:rPr lang="en-GB" sz="4000" b="1" dirty="0" smtClean="0">
                <a:solidFill>
                  <a:srgbClr val="FF0000"/>
                </a:solidFill>
                <a:latin typeface="Twinkl Cursive Looped" panose="02000000000000000000" pitchFamily="2" charset="0"/>
              </a:rPr>
              <a:t>contracts/relaxes.</a:t>
            </a:r>
          </a:p>
          <a:p>
            <a:r>
              <a:rPr lang="en-GB" sz="4000" b="1" dirty="0" smtClean="0">
                <a:latin typeface="Twinkl Cursive Looped" panose="02000000000000000000" pitchFamily="2" charset="0"/>
              </a:rPr>
              <a:t>A muscle gets </a:t>
            </a:r>
            <a:r>
              <a:rPr lang="en-GB" sz="4000" b="1" dirty="0" smtClean="0">
                <a:solidFill>
                  <a:srgbClr val="FF0000"/>
                </a:solidFill>
                <a:latin typeface="Twinkl Cursive Looped" panose="02000000000000000000" pitchFamily="2" charset="0"/>
              </a:rPr>
              <a:t>soft/hard</a:t>
            </a:r>
            <a:r>
              <a:rPr lang="en-GB" sz="4000" b="1" dirty="0" smtClean="0">
                <a:latin typeface="Twinkl Cursive Looped" panose="02000000000000000000" pitchFamily="2" charset="0"/>
              </a:rPr>
              <a:t> when it shortens.</a:t>
            </a:r>
          </a:p>
          <a:p>
            <a:r>
              <a:rPr lang="en-GB" sz="4000" b="1" dirty="0" smtClean="0">
                <a:latin typeface="Twinkl Cursive Looped" panose="02000000000000000000" pitchFamily="2" charset="0"/>
              </a:rPr>
              <a:t>When one muscle in a pair contracts, the other </a:t>
            </a:r>
            <a:r>
              <a:rPr lang="en-GB" sz="4000" b="1" dirty="0" smtClean="0">
                <a:solidFill>
                  <a:srgbClr val="FF0000"/>
                </a:solidFill>
                <a:latin typeface="Twinkl Cursive Looped" panose="02000000000000000000" pitchFamily="2" charset="0"/>
              </a:rPr>
              <a:t>also contracts/relaxes</a:t>
            </a:r>
            <a:r>
              <a:rPr lang="en-GB" sz="4000" b="1" dirty="0" smtClean="0">
                <a:latin typeface="Twinkl Cursive Looped" panose="02000000000000000000" pitchFamily="2" charset="0"/>
              </a:rPr>
              <a:t>.</a:t>
            </a:r>
          </a:p>
          <a:p>
            <a:endParaRPr lang="en-GB" sz="4000" b="1" dirty="0">
              <a:latin typeface="Twinkl Cursive Looped" panose="02000000000000000000" pitchFamily="2" charset="0"/>
            </a:endParaRPr>
          </a:p>
          <a:p>
            <a:endParaRPr lang="en-GB" sz="4000" b="1" dirty="0">
              <a:latin typeface="Twinkl Cursive Looped" panose="02000000000000000000" pitchFamily="2" charset="0"/>
            </a:endParaRPr>
          </a:p>
          <a:p>
            <a:r>
              <a:rPr lang="en-GB" sz="3200" b="1" dirty="0" smtClean="0">
                <a:latin typeface="Twinkl Cursive Looped" panose="02000000000000000000" pitchFamily="2" charset="0"/>
              </a:rPr>
              <a:t>MAKE A MUSCLY ARM MODEL, FOLLOWING </a:t>
            </a:r>
          </a:p>
          <a:p>
            <a:r>
              <a:rPr lang="en-GB" sz="3200" b="1" dirty="0" smtClean="0">
                <a:latin typeface="Twinkl Cursive Looped" panose="02000000000000000000" pitchFamily="2" charset="0"/>
              </a:rPr>
              <a:t>THE INSTUCTIONS IN THE BOOK.</a:t>
            </a:r>
          </a:p>
        </p:txBody>
      </p:sp>
    </p:spTree>
    <p:extLst>
      <p:ext uri="{BB962C8B-B14F-4D97-AF65-F5344CB8AC3E}">
        <p14:creationId xmlns:p14="http://schemas.microsoft.com/office/powerpoint/2010/main" val="19567598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128</Words>
  <Application>Microsoft Office PowerPoint</Application>
  <PresentationFormat>Widescreen</PresentationFormat>
  <Paragraphs>17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2</cp:revision>
  <dcterms:created xsi:type="dcterms:W3CDTF">2021-05-16T13:41:47Z</dcterms:created>
  <dcterms:modified xsi:type="dcterms:W3CDTF">2021-05-16T13:49:20Z</dcterms:modified>
</cp:coreProperties>
</file>