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1" r:id="rId5"/>
    <p:sldId id="276" r:id="rId6"/>
    <p:sldId id="278" r:id="rId7"/>
    <p:sldId id="277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hRbRcBDf8om5W+N3df/KnV59765A==" r:id="rId27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ck hough" initials="" lastIdx="6" clrIdx="0"/>
  <p:cmAuthor id="1" name="Nick Hough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1B1"/>
    <a:srgbClr val="BCA017"/>
    <a:srgbClr val="C46213"/>
    <a:srgbClr val="EB8634"/>
    <a:srgbClr val="7A8A47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62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8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7" Type="http://customschemas.google.com/relationships/presentationmetadata" Target="meta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5BF88893-768C-47C6-B426-ED29105FE31B}"/>
              </a:ext>
            </a:extLst>
          </p:cNvPr>
          <p:cNvSpPr/>
          <p:nvPr/>
        </p:nvSpPr>
        <p:spPr>
          <a:xfrm>
            <a:off x="3813386" y="527642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89633"/>
            <a:ext cx="7632700" cy="46433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is the world’s largest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Amazon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21F143-D365-4128-86F9-522BFF7E6C7B}"/>
              </a:ext>
            </a:extLst>
          </p:cNvPr>
          <p:cNvSpPr/>
          <p:nvPr/>
        </p:nvSpPr>
        <p:spPr>
          <a:xfrm>
            <a:off x="750885" y="2049254"/>
            <a:ext cx="7632700" cy="495108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ES" dirty="0"/>
              <a:t>It </a:t>
            </a:r>
            <a:r>
              <a:rPr lang="en-GB" dirty="0"/>
              <a:t>spreads across parts of nine</a:t>
            </a:r>
            <a:r>
              <a:rPr lang="en-ES" dirty="0"/>
              <a:t> countries in South America.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7C8A56-4C3F-4A89-AD44-9DB977F05BB5}"/>
              </a:ext>
            </a:extLst>
          </p:cNvPr>
          <p:cNvSpPr txBox="1"/>
          <p:nvPr/>
        </p:nvSpPr>
        <p:spPr>
          <a:xfrm>
            <a:off x="750885" y="2739652"/>
            <a:ext cx="351631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</a:t>
            </a:r>
            <a:r>
              <a:rPr lang="en-ES" sz="2000" dirty="0"/>
              <a:t>he biggest part of the Amazon rainforest is in Brazil. People </a:t>
            </a:r>
            <a:r>
              <a:rPr lang="en-GB" sz="2000" dirty="0"/>
              <a:t>tell us that</a:t>
            </a:r>
            <a:r>
              <a:rPr lang="en-ES" sz="2000" dirty="0"/>
              <a:t> the Amazon rainforest </a:t>
            </a:r>
            <a:r>
              <a:rPr lang="en-GB" sz="2000" dirty="0"/>
              <a:t>are</a:t>
            </a:r>
            <a:r>
              <a:rPr lang="en-ES" sz="2000" dirty="0"/>
              <a:t> </a:t>
            </a:r>
            <a:r>
              <a:rPr lang="en-GB" sz="2000" dirty="0"/>
              <a:t>‘</a:t>
            </a:r>
            <a:r>
              <a:rPr lang="en-ES" sz="2000" dirty="0"/>
              <a:t>the lungs of the Earth</a:t>
            </a:r>
            <a:r>
              <a:rPr lang="en-GB" sz="2000" dirty="0"/>
              <a:t>’</a:t>
            </a:r>
            <a:r>
              <a:rPr lang="en-ES" sz="2000" dirty="0"/>
              <a:t>. This is because </a:t>
            </a:r>
            <a:r>
              <a:rPr lang="en-GB" sz="2000" dirty="0"/>
              <a:t>the plants turn carbon dioxide </a:t>
            </a:r>
            <a:r>
              <a:rPr lang="en-ES" sz="2000" dirty="0"/>
              <a:t>into oxygen, which </a:t>
            </a:r>
            <a:r>
              <a:rPr lang="en-GB" sz="2000" dirty="0"/>
              <a:t>humans and </a:t>
            </a:r>
            <a:r>
              <a:rPr lang="en-ES" sz="2000" dirty="0"/>
              <a:t>animals </a:t>
            </a:r>
            <a:r>
              <a:rPr lang="en-GB" sz="2000" dirty="0"/>
              <a:t>need to </a:t>
            </a:r>
            <a:r>
              <a:rPr lang="en-ES" sz="2000" dirty="0"/>
              <a:t>breathe.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8C40CC-F242-4D73-9090-6E4DEC47BD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85" y="2739652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34256"/>
            <a:ext cx="7632700" cy="710552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receives its name from the Amazon river, which you can see in the picture.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How Many Amazon Tribes Are There?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21F143-D365-4128-86F9-522BFF7E6C7B}"/>
              </a:ext>
            </a:extLst>
          </p:cNvPr>
          <p:cNvSpPr/>
          <p:nvPr/>
        </p:nvSpPr>
        <p:spPr>
          <a:xfrm>
            <a:off x="750885" y="2082468"/>
            <a:ext cx="7632700" cy="1049106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/>
              <a:t>It is home to more than 400 tribes, also known as tribal peoples These tribal peoples have always lived in the Amazon rainforest, which makes it their ancestral home.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297209-3DCE-4844-8EDD-79CEA832C80B}"/>
              </a:ext>
            </a:extLst>
          </p:cNvPr>
          <p:cNvSpPr txBox="1"/>
          <p:nvPr/>
        </p:nvSpPr>
        <p:spPr>
          <a:xfrm>
            <a:off x="750885" y="3169233"/>
            <a:ext cx="377171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Laws allow </a:t>
            </a:r>
            <a:r>
              <a:rPr lang="en-ES" dirty="0"/>
              <a:t>tribal peoples to live in their lands. </a:t>
            </a:r>
            <a:r>
              <a:rPr lang="en-GB" dirty="0"/>
              <a:t>Different organisations </a:t>
            </a:r>
            <a:r>
              <a:rPr lang="en-ES" dirty="0"/>
              <a:t>that protect human rights have </a:t>
            </a:r>
            <a:r>
              <a:rPr lang="en-GB" dirty="0"/>
              <a:t>said</a:t>
            </a:r>
            <a:r>
              <a:rPr lang="en-ES" dirty="0"/>
              <a:t> that </a:t>
            </a:r>
            <a:r>
              <a:rPr lang="en-GB" dirty="0"/>
              <a:t>these</a:t>
            </a:r>
            <a:r>
              <a:rPr lang="en-ES" dirty="0"/>
              <a:t> lands belong to the tribes that live in them and need to be protected</a:t>
            </a:r>
            <a:r>
              <a:rPr lang="en-GB" dirty="0"/>
              <a:t>. </a:t>
            </a:r>
          </a:p>
          <a:p>
            <a:r>
              <a:rPr lang="en-GB" dirty="0"/>
              <a:t>Sadly, </a:t>
            </a:r>
            <a:r>
              <a:rPr lang="en-ES" dirty="0"/>
              <a:t>these tribes are in danger, especially those that have had no contact with other people</a:t>
            </a:r>
            <a:r>
              <a:rPr lang="en-GB" dirty="0"/>
              <a:t>.</a:t>
            </a:r>
            <a:endParaRPr lang="en-E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52D5C6F-E3E9-4F5E-89EC-7221D3E9D2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350" y="3207005"/>
            <a:ext cx="3823235" cy="270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646254"/>
            <a:ext cx="2111727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Yanomami are the largest tribe in South America. There are about 35,000 of them in the Amazon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63" y="372375"/>
            <a:ext cx="9144000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Different Tribes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D3A822-B679-4B8E-A448-0681F4C22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59" y="2193762"/>
            <a:ext cx="1867583" cy="15763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95446" y="766734"/>
            <a:ext cx="1106312" cy="341898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ES" sz="1600" dirty="0"/>
              <a:t>Tupi were one of the most numerous tribes</a:t>
            </a:r>
            <a:r>
              <a:rPr lang="en-GB" sz="1600" dirty="0"/>
              <a:t> in </a:t>
            </a:r>
            <a:r>
              <a:rPr lang="en-ES" sz="1600" dirty="0"/>
              <a:t>Brazil.</a:t>
            </a:r>
            <a:r>
              <a:rPr lang="en-GB" sz="1600" dirty="0"/>
              <a:t> But many have died from disease and illness.</a:t>
            </a:r>
            <a:endParaRPr lang="en-E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2D8DA0-90C5-44A2-A815-816AE0B582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484" y="1138254"/>
            <a:ext cx="1543753" cy="20436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783061" y="4597229"/>
            <a:ext cx="2371373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ES" sz="1600" dirty="0"/>
              <a:t>The Kayapo live in a </a:t>
            </a:r>
            <a:r>
              <a:rPr lang="en-GB" sz="1600" dirty="0"/>
              <a:t>big</a:t>
            </a:r>
            <a:r>
              <a:rPr lang="en-ES" sz="1600" dirty="0"/>
              <a:t> area that spreads across </a:t>
            </a:r>
            <a:r>
              <a:rPr lang="en-GB" sz="1600" dirty="0"/>
              <a:t>different parts of Brazil</a:t>
            </a:r>
            <a:r>
              <a:rPr lang="en-ES" sz="1600" dirty="0"/>
              <a:t>. They live </a:t>
            </a:r>
            <a:endParaRPr lang="en-GB" sz="1600" dirty="0"/>
          </a:p>
          <a:p>
            <a:pPr algn="ctr"/>
            <a:r>
              <a:rPr lang="en-ES" sz="1600" dirty="0"/>
              <a:t>along the Xingu </a:t>
            </a:r>
            <a:r>
              <a:rPr lang="en-GB" sz="1600" dirty="0"/>
              <a:t>river and there are about 9,000 surviving.</a:t>
            </a:r>
            <a:endParaRPr lang="en-ES" sz="1600" dirty="0"/>
          </a:p>
        </p:txBody>
      </p:sp>
      <p:sp>
        <p:nvSpPr>
          <p:cNvPr id="12" name="Rectangle 11"/>
          <p:cNvSpPr/>
          <p:nvPr/>
        </p:nvSpPr>
        <p:spPr>
          <a:xfrm>
            <a:off x="279118" y="4081686"/>
            <a:ext cx="2608440" cy="243410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Awá</a:t>
            </a:r>
            <a:r>
              <a:rPr lang="en-GB" sz="1600" dirty="0"/>
              <a:t> live in the eastern Amazon rainforest. There are approximately 350 members, 100 of which are uncontacted, which means they have never met anyone from outside their tribe!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D264A4-0CA6-47EB-838E-466339EA97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36" y="4558166"/>
            <a:ext cx="1601162" cy="2269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FE4E3CD-D1F5-4506-A45B-C6352E89B4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434" y="3774211"/>
            <a:ext cx="940385" cy="2925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98D612-BFAC-48E8-93F0-F0F8176651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770" y="875630"/>
            <a:ext cx="2599528" cy="190640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28950" y="2767217"/>
            <a:ext cx="2358936" cy="144921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Korubo</a:t>
            </a:r>
            <a:r>
              <a:rPr lang="en-GB" sz="1600" dirty="0"/>
              <a:t> are one of the tribes living western Brazilian Amazon. These are an uncontacted tribe.</a:t>
            </a:r>
          </a:p>
        </p:txBody>
      </p:sp>
    </p:spTree>
    <p:extLst>
      <p:ext uri="{BB962C8B-B14F-4D97-AF65-F5344CB8AC3E}">
        <p14:creationId xmlns:p14="http://schemas.microsoft.com/office/powerpoint/2010/main" val="2034490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23309"/>
            <a:ext cx="7632700" cy="772107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Scientists have discovered that the lands of tribal peoples act as barriers to deforestation (cutting down trees and destroying the rainforest).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en-ES" sz="3600" b="1" dirty="0"/>
              <a:t>Guardians of the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CAFB94-BAB9-4356-9ED9-EC20A6C15374}"/>
              </a:ext>
            </a:extLst>
          </p:cNvPr>
          <p:cNvSpPr>
            <a:spLocks/>
          </p:cNvSpPr>
          <p:nvPr/>
        </p:nvSpPr>
        <p:spPr>
          <a:xfrm>
            <a:off x="755650" y="2458117"/>
            <a:ext cx="4269356" cy="1880103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Scientists</a:t>
            </a:r>
            <a:r>
              <a:rPr lang="en-ES" dirty="0"/>
              <a:t> have </a:t>
            </a:r>
            <a:r>
              <a:rPr lang="en-GB" dirty="0"/>
              <a:t>watched</a:t>
            </a:r>
            <a:r>
              <a:rPr lang="en-ES" dirty="0"/>
              <a:t> </a:t>
            </a:r>
            <a:r>
              <a:rPr lang="en-GB" dirty="0"/>
              <a:t>tribal areas</a:t>
            </a:r>
            <a:r>
              <a:rPr lang="en-ES" dirty="0"/>
              <a:t> in Brazil</a:t>
            </a:r>
            <a:r>
              <a:rPr lang="en-GB" dirty="0"/>
              <a:t>. These are </a:t>
            </a:r>
            <a:r>
              <a:rPr lang="en-ES" dirty="0"/>
              <a:t>lands that have been protected</a:t>
            </a:r>
            <a:r>
              <a:rPr lang="en-GB" dirty="0"/>
              <a:t> for the tribes </a:t>
            </a:r>
            <a:r>
              <a:rPr lang="en-ES" dirty="0"/>
              <a:t>so that </a:t>
            </a:r>
            <a:r>
              <a:rPr lang="en-GB" dirty="0"/>
              <a:t>deforestation cannot happen there</a:t>
            </a:r>
            <a:r>
              <a:rPr lang="en-ES" dirty="0"/>
              <a:t>. </a:t>
            </a:r>
            <a:r>
              <a:rPr lang="en-GB" dirty="0"/>
              <a:t>They found </a:t>
            </a:r>
            <a:r>
              <a:rPr lang="en-ES" dirty="0"/>
              <a:t>that </a:t>
            </a:r>
            <a:r>
              <a:rPr lang="en-GB" dirty="0"/>
              <a:t>deforestation was worse outside tribal areas.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43621A-DF81-4B3D-9F2C-70920E0F1D0A}"/>
              </a:ext>
            </a:extLst>
          </p:cNvPr>
          <p:cNvSpPr>
            <a:spLocks/>
          </p:cNvSpPr>
          <p:nvPr/>
        </p:nvSpPr>
        <p:spPr>
          <a:xfrm>
            <a:off x="755651" y="4552415"/>
            <a:ext cx="4269356" cy="1603104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This shows that Amazon tribes have a truly respectful and environmentally friendly lifestyle and that we can consider them </a:t>
            </a:r>
            <a:r>
              <a:rPr lang="en-GB" b="1" dirty="0"/>
              <a:t>guardians of the rainforest.</a:t>
            </a:r>
            <a:endParaRPr lang="en-E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28DBA5-9C69-40F8-A29F-33EBE77D39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83" b="7938"/>
          <a:stretch/>
        </p:blipFill>
        <p:spPr>
          <a:xfrm>
            <a:off x="5117325" y="2181119"/>
            <a:ext cx="3271024" cy="377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4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Tribal Talking Sticks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473201"/>
            <a:ext cx="7751584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Decorative </a:t>
            </a:r>
            <a:r>
              <a:rPr lang="en-GB" b="1" dirty="0"/>
              <a:t>sticks</a:t>
            </a:r>
            <a:r>
              <a:rPr lang="en-GB" dirty="0"/>
              <a:t> can be traced to the </a:t>
            </a:r>
            <a:r>
              <a:rPr lang="en-GB" b="1" dirty="0"/>
              <a:t>tribal</a:t>
            </a:r>
            <a:r>
              <a:rPr lang="en-GB" dirty="0"/>
              <a:t> use of “Talking </a:t>
            </a:r>
            <a:r>
              <a:rPr lang="en-GB" b="1" dirty="0"/>
              <a:t>Sticks</a:t>
            </a:r>
            <a:r>
              <a:rPr lang="en-GB" dirty="0"/>
              <a:t>”, which were symbolic </a:t>
            </a:r>
            <a:r>
              <a:rPr lang="en-GB" b="1" dirty="0"/>
              <a:t>sticks</a:t>
            </a:r>
            <a:r>
              <a:rPr lang="en-GB" dirty="0"/>
              <a:t> held by members of the </a:t>
            </a:r>
            <a:r>
              <a:rPr lang="en-GB" b="1" dirty="0"/>
              <a:t>tribe</a:t>
            </a:r>
            <a:r>
              <a:rPr lang="en-GB" dirty="0"/>
              <a:t> while having a tribal council meeting. While holding the </a:t>
            </a:r>
            <a:r>
              <a:rPr lang="en-GB" b="1" dirty="0"/>
              <a:t>stick</a:t>
            </a:r>
            <a:r>
              <a:rPr lang="en-GB" dirty="0"/>
              <a:t>, you had the right to speak.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500" b="1" dirty="0"/>
              <a:t>Your Task: </a:t>
            </a:r>
          </a:p>
          <a:p>
            <a:endParaRPr lang="en-GB" dirty="0"/>
          </a:p>
          <a:p>
            <a:r>
              <a:rPr lang="en-GB" dirty="0"/>
              <a:t>To find a suitable stick to become your ‘Talking Stick’ and paint or decorate it to show your personality. There are many different designs you can try. </a:t>
            </a:r>
          </a:p>
          <a:p>
            <a:endParaRPr lang="en-GB" dirty="0"/>
          </a:p>
          <a:p>
            <a:r>
              <a:rPr lang="en-GB" dirty="0"/>
              <a:t>Look at the next page for ideas. We can’t wait to see how your designs turn out! </a:t>
            </a:r>
          </a:p>
        </p:txBody>
      </p:sp>
    </p:spTree>
    <p:extLst>
      <p:ext uri="{BB962C8B-B14F-4D97-AF65-F5344CB8AC3E}">
        <p14:creationId xmlns:p14="http://schemas.microsoft.com/office/powerpoint/2010/main" val="3582308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Design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64" y="1382712"/>
            <a:ext cx="1963492" cy="2309990"/>
          </a:xfrm>
          <a:prstGeom prst="rect">
            <a:avLst/>
          </a:prstGeom>
        </p:spPr>
      </p:pic>
      <p:sp>
        <p:nvSpPr>
          <p:cNvPr id="4" name="AutoShape 2" descr="Summer DIY: Painted Talking Sticks | Hey Mishk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665" y="1586440"/>
            <a:ext cx="1847850" cy="246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858" y="1586439"/>
            <a:ext cx="1847850" cy="246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076" y="3816879"/>
            <a:ext cx="1616236" cy="2660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295" y="4301064"/>
            <a:ext cx="2466975" cy="1847850"/>
          </a:xfrm>
          <a:prstGeom prst="rect">
            <a:avLst/>
          </a:prstGeom>
        </p:spPr>
      </p:pic>
      <p:sp>
        <p:nvSpPr>
          <p:cNvPr id="10" name="AutoShape 4" descr="Pastel Driftwood Tribal Boho Wall Hanging Painted stick wall | Ets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9665" y="4250468"/>
            <a:ext cx="1554339" cy="207512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514517" y="4380088"/>
            <a:ext cx="1162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You could even create a wall hanging with your designs!</a:t>
            </a:r>
          </a:p>
        </p:txBody>
      </p:sp>
    </p:spTree>
    <p:extLst>
      <p:ext uri="{BB962C8B-B14F-4D97-AF65-F5344CB8AC3E}">
        <p14:creationId xmlns:p14="http://schemas.microsoft.com/office/powerpoint/2010/main" val="3870325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3D148E0F-CB5B-468D-8661-4E947932827E}"/>
              </a:ext>
            </a:extLst>
          </p:cNvPr>
          <p:cNvSpPr/>
          <p:nvPr/>
        </p:nvSpPr>
        <p:spPr>
          <a:xfrm>
            <a:off x="3738879" y="291930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514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The Amazon Rainforest</vt:lpstr>
      <vt:lpstr>How Many Amazon Tribes Are There?</vt:lpstr>
      <vt:lpstr>Different Tribes</vt:lpstr>
      <vt:lpstr>Guardians of the Rainforest</vt:lpstr>
      <vt:lpstr>Tribal Talking Sticks </vt:lpstr>
      <vt:lpstr>Examples of Design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C Coles BTP</cp:lastModifiedBy>
  <cp:revision>17</cp:revision>
  <dcterms:created xsi:type="dcterms:W3CDTF">2020-04-13T12:09:49Z</dcterms:created>
  <dcterms:modified xsi:type="dcterms:W3CDTF">2021-01-31T13:43:06Z</dcterms:modified>
</cp:coreProperties>
</file>