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06" r:id="rId13"/>
    <p:sldId id="299" r:id="rId14"/>
    <p:sldId id="312" r:id="rId15"/>
    <p:sldId id="300" r:id="rId16"/>
    <p:sldId id="307" r:id="rId17"/>
    <p:sldId id="313" r:id="rId18"/>
    <p:sldId id="301" r:id="rId19"/>
    <p:sldId id="309" r:id="rId20"/>
    <p:sldId id="310" r:id="rId21"/>
    <p:sldId id="31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26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1032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21.png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0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7848" y="2315937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1531" y="312585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do you notice?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3892360" y="876633"/>
            <a:ext cx="1791782" cy="1791782"/>
            <a:chOff x="5764730" y="2840086"/>
            <a:chExt cx="1791782" cy="179178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4730" y="2840086"/>
              <a:ext cx="1791782" cy="1791782"/>
            </a:xfrm>
            <a:prstGeom prst="rect">
              <a:avLst/>
            </a:prstGeom>
          </p:spPr>
        </p:pic>
        <p:cxnSp>
          <p:nvCxnSpPr>
            <p:cNvPr id="24" name="Straight Arrow Connector 23"/>
            <p:cNvCxnSpPr/>
            <p:nvPr/>
          </p:nvCxnSpPr>
          <p:spPr>
            <a:xfrm flipH="1" flipV="1">
              <a:off x="6614373" y="3411978"/>
              <a:ext cx="53702" cy="3240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 flipH="1">
              <a:off x="6112536" y="3735977"/>
              <a:ext cx="553312" cy="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3" name="Picture 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2987" y="387905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35382" y="53059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83" name="Group 82"/>
          <p:cNvGrpSpPr/>
          <p:nvPr/>
        </p:nvGrpSpPr>
        <p:grpSpPr>
          <a:xfrm>
            <a:off x="1098626" y="1077531"/>
            <a:ext cx="1866358" cy="2046458"/>
            <a:chOff x="1263944" y="1109296"/>
            <a:chExt cx="1866358" cy="204645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6061804">
              <a:off x="1210753" y="1162487"/>
              <a:ext cx="973803" cy="867421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5111473">
              <a:off x="1243184" y="2235142"/>
              <a:ext cx="973803" cy="867421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19616792">
              <a:off x="2156499" y="2229361"/>
              <a:ext cx="973803" cy="867421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19634507">
              <a:off x="2125367" y="1208483"/>
              <a:ext cx="973803" cy="867421"/>
            </a:xfrm>
            <a:prstGeom prst="rect">
              <a:avLst/>
            </a:prstGeom>
          </p:spPr>
        </p:pic>
      </p:grpSp>
      <p:grpSp>
        <p:nvGrpSpPr>
          <p:cNvPr id="57" name="Group 56"/>
          <p:cNvGrpSpPr/>
          <p:nvPr/>
        </p:nvGrpSpPr>
        <p:grpSpPr>
          <a:xfrm>
            <a:off x="6008034" y="1568420"/>
            <a:ext cx="1791782" cy="1791782"/>
            <a:chOff x="5764730" y="2840086"/>
            <a:chExt cx="1791782" cy="1791782"/>
          </a:xfrm>
        </p:grpSpPr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4730" y="2840086"/>
              <a:ext cx="1791782" cy="1791782"/>
            </a:xfrm>
            <a:prstGeom prst="rect">
              <a:avLst/>
            </a:prstGeom>
          </p:spPr>
        </p:pic>
        <p:cxnSp>
          <p:nvCxnSpPr>
            <p:cNvPr id="59" name="Straight Arrow Connector 58"/>
            <p:cNvCxnSpPr/>
            <p:nvPr/>
          </p:nvCxnSpPr>
          <p:spPr>
            <a:xfrm flipV="1">
              <a:off x="6668075" y="3411978"/>
              <a:ext cx="71667" cy="3240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>
              <a:off x="6665848" y="3735977"/>
              <a:ext cx="634474" cy="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Group 84"/>
          <p:cNvGrpSpPr/>
          <p:nvPr/>
        </p:nvGrpSpPr>
        <p:grpSpPr>
          <a:xfrm rot="11006736">
            <a:off x="3518448" y="3099577"/>
            <a:ext cx="1851677" cy="544976"/>
            <a:chOff x="2441095" y="3383899"/>
            <a:chExt cx="1851677" cy="544976"/>
          </a:xfrm>
        </p:grpSpPr>
        <p:sp>
          <p:nvSpPr>
            <p:cNvPr id="63" name="Oval 62"/>
            <p:cNvSpPr/>
            <p:nvPr/>
          </p:nvSpPr>
          <p:spPr>
            <a:xfrm>
              <a:off x="3414447" y="3437338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3896772" y="3383899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2923420" y="3528534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2441095" y="353287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1907497" y="4083923"/>
            <a:ext cx="1604210" cy="1020878"/>
            <a:chOff x="5428872" y="4247834"/>
            <a:chExt cx="1604210" cy="1020878"/>
          </a:xfrm>
        </p:grpSpPr>
        <p:sp>
          <p:nvSpPr>
            <p:cNvPr id="70" name="Rectangle 69"/>
            <p:cNvSpPr/>
            <p:nvPr/>
          </p:nvSpPr>
          <p:spPr>
            <a:xfrm>
              <a:off x="5428872" y="4247834"/>
              <a:ext cx="395642" cy="102087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428872" y="4247834"/>
              <a:ext cx="1604210" cy="102087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69" name="Straight Connector 68"/>
            <p:cNvCxnSpPr>
              <a:stCxn id="64" idx="0"/>
              <a:endCxn id="64" idx="2"/>
            </p:cNvCxnSpPr>
            <p:nvPr/>
          </p:nvCxnSpPr>
          <p:spPr>
            <a:xfrm>
              <a:off x="6230977" y="4247834"/>
              <a:ext cx="0" cy="102087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6645069" y="4247834"/>
              <a:ext cx="0" cy="102087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>
              <a:off x="5824514" y="4247834"/>
              <a:ext cx="0" cy="102087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2" name="Group 81"/>
          <p:cNvGrpSpPr/>
          <p:nvPr/>
        </p:nvGrpSpPr>
        <p:grpSpPr>
          <a:xfrm>
            <a:off x="5892776" y="3709371"/>
            <a:ext cx="1299410" cy="1325495"/>
            <a:chOff x="-1876926" y="1642193"/>
            <a:chExt cx="1299410" cy="1325495"/>
          </a:xfrm>
        </p:grpSpPr>
        <p:pic>
          <p:nvPicPr>
            <p:cNvPr id="75" name="Picture 74"/>
            <p:cNvPicPr>
              <a:picLocks noChangeAspect="1"/>
            </p:cNvPicPr>
            <p:nvPr/>
          </p:nvPicPr>
          <p:blipFill rotWithShape="1">
            <a:blip r:embed="rId7"/>
            <a:srcRect t="48189" r="46373" b="1116"/>
            <a:stretch/>
          </p:blipFill>
          <p:spPr>
            <a:xfrm>
              <a:off x="-1840367" y="2324682"/>
              <a:ext cx="605858" cy="626964"/>
            </a:xfrm>
            <a:prstGeom prst="rect">
              <a:avLst/>
            </a:prstGeom>
          </p:spPr>
        </p:pic>
        <p:cxnSp>
          <p:nvCxnSpPr>
            <p:cNvPr id="80" name="Straight Connector 79"/>
            <p:cNvCxnSpPr>
              <a:stCxn id="74" idx="2"/>
              <a:endCxn id="74" idx="6"/>
            </p:cNvCxnSpPr>
            <p:nvPr/>
          </p:nvCxnSpPr>
          <p:spPr>
            <a:xfrm>
              <a:off x="-1876926" y="2304941"/>
              <a:ext cx="129941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4" name="Oval 73"/>
            <p:cNvSpPr/>
            <p:nvPr/>
          </p:nvSpPr>
          <p:spPr>
            <a:xfrm>
              <a:off x="-1876926" y="1642193"/>
              <a:ext cx="1299410" cy="132549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78" name="Straight Connector 77"/>
            <p:cNvCxnSpPr>
              <a:stCxn id="74" idx="0"/>
              <a:endCxn id="74" idx="4"/>
            </p:cNvCxnSpPr>
            <p:nvPr/>
          </p:nvCxnSpPr>
          <p:spPr>
            <a:xfrm>
              <a:off x="-1227221" y="1642193"/>
              <a:ext cx="0" cy="13254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7" name="TextBox 86"/>
          <p:cNvSpPr txBox="1"/>
          <p:nvPr/>
        </p:nvSpPr>
        <p:spPr>
          <a:xfrm>
            <a:off x="695550" y="5514373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else could we show one quarter?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297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240679"/>
            <a:ext cx="741839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713363" y="456216"/>
            <a:ext cx="75296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can recognise a quarter when a shape, measure or quantity has been split into </a:t>
            </a:r>
            <a:r>
              <a:rPr lang="en-GB" sz="2800" b="1" dirty="0">
                <a:latin typeface="Comic Sans MS" panose="030F0702030302020204" pitchFamily="66" charset="0"/>
              </a:rPr>
              <a:t>4 equal parts.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Which cheesecake has been split into 4 equal parts? 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65" y="3756679"/>
            <a:ext cx="2220542" cy="155438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465641C1-C194-214B-B8A0-52E0FD1B811E}"/>
              </a:ext>
            </a:extLst>
          </p:cNvPr>
          <p:cNvSpPr/>
          <p:nvPr/>
        </p:nvSpPr>
        <p:spPr>
          <a:xfrm rot="5400000">
            <a:off x="1056537" y="3678505"/>
            <a:ext cx="1729539" cy="172953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465641C1-C194-214B-B8A0-52E0FD1B811E}"/>
              </a:ext>
            </a:extLst>
          </p:cNvPr>
          <p:cNvSpPr/>
          <p:nvPr/>
        </p:nvSpPr>
        <p:spPr>
          <a:xfrm rot="5400000">
            <a:off x="3432593" y="3678505"/>
            <a:ext cx="1729539" cy="172953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465641C1-C194-214B-B8A0-52E0FD1B811E}"/>
              </a:ext>
            </a:extLst>
          </p:cNvPr>
          <p:cNvSpPr/>
          <p:nvPr/>
        </p:nvSpPr>
        <p:spPr>
          <a:xfrm rot="5400000">
            <a:off x="5808648" y="3678505"/>
            <a:ext cx="1729539" cy="172953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998" y="3728964"/>
            <a:ext cx="2220542" cy="155438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985" y="3756674"/>
            <a:ext cx="2220542" cy="1554380"/>
          </a:xfrm>
          <a:prstGeom prst="rect">
            <a:avLst/>
          </a:prstGeom>
        </p:spPr>
      </p:pic>
      <p:cxnSp>
        <p:nvCxnSpPr>
          <p:cNvPr id="30" name="Straight Connector 29"/>
          <p:cNvCxnSpPr/>
          <p:nvPr/>
        </p:nvCxnSpPr>
        <p:spPr>
          <a:xfrm>
            <a:off x="1364093" y="4029039"/>
            <a:ext cx="1114425" cy="1009650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744391" y="4001329"/>
            <a:ext cx="1114425" cy="1009650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3825874" y="3947371"/>
            <a:ext cx="942975" cy="1117566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6673417" y="3852022"/>
            <a:ext cx="12839" cy="1363683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026901" y="4533863"/>
            <a:ext cx="1314346" cy="9411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Cross 34">
            <a:extLst>
              <a:ext uri="{FF2B5EF4-FFF2-40B4-BE49-F238E27FC236}">
                <a16:creationId xmlns:a16="http://schemas.microsoft.com/office/drawing/2014/main" xmlns="" id="{812AEDED-08ED-DE42-9EC5-E4D00082033A}"/>
              </a:ext>
            </a:extLst>
          </p:cNvPr>
          <p:cNvSpPr/>
          <p:nvPr/>
        </p:nvSpPr>
        <p:spPr>
          <a:xfrm rot="2689915">
            <a:off x="2240438" y="3389711"/>
            <a:ext cx="648089" cy="685775"/>
          </a:xfrm>
          <a:prstGeom prst="plus">
            <a:avLst>
              <a:gd name="adj" fmla="val 4563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5029036" y="3244916"/>
            <a:ext cx="260319" cy="689480"/>
          </a:xfrm>
          <a:prstGeom prst="corner">
            <a:avLst>
              <a:gd name="adj1" fmla="val 21956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242491" y="3255047"/>
            <a:ext cx="288794" cy="669218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144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uiExpand="1" build="p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35" grpId="0" animBg="1"/>
      <p:bldP spid="36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240679"/>
            <a:ext cx="812356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They cut it into 4 </a:t>
            </a:r>
            <a:r>
              <a:rPr lang="en-GB" sz="2800" b="1" dirty="0">
                <a:latin typeface="Comic Sans MS" panose="030F0702030302020204" pitchFamily="66" charset="0"/>
              </a:rPr>
              <a:t>equal</a:t>
            </a:r>
            <a:r>
              <a:rPr lang="en-GB" sz="2800" dirty="0">
                <a:latin typeface="Comic Sans MS" panose="030F0702030302020204" pitchFamily="66" charset="0"/>
              </a:rPr>
              <a:t> parts.</a:t>
            </a:r>
            <a:endParaRPr lang="en-GB" sz="10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They each have </a:t>
            </a:r>
            <a:r>
              <a:rPr lang="en-GB" sz="2800" b="1" dirty="0">
                <a:latin typeface="Comic Sans MS" panose="030F0702030302020204" pitchFamily="66" charset="0"/>
              </a:rPr>
              <a:t>one quarter </a:t>
            </a:r>
            <a:r>
              <a:rPr lang="en-GB" sz="2800" dirty="0">
                <a:latin typeface="Comic Sans MS" panose="030F0702030302020204" pitchFamily="66" charset="0"/>
              </a:rPr>
              <a:t>of the </a:t>
            </a:r>
            <a:r>
              <a:rPr lang="en-GB" sz="2800" b="1" dirty="0">
                <a:latin typeface="Comic Sans MS" panose="030F0702030302020204" pitchFamily="66" charset="0"/>
              </a:rPr>
              <a:t>whole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cheesecake.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155" y="904784"/>
            <a:ext cx="1427798" cy="17031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977" y="904784"/>
            <a:ext cx="1442352" cy="17607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734947" y="1249933"/>
                <a:ext cx="1841863" cy="8391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4947" y="1249933"/>
                <a:ext cx="1841863" cy="83914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651094" y="373965"/>
            <a:ext cx="6992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The children are sharing the cheesecake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051" y="2923193"/>
            <a:ext cx="1382571" cy="151896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46" y="2908634"/>
            <a:ext cx="1395823" cy="15335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227584" y="3276126"/>
                <a:ext cx="1841863" cy="8391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7584" y="3276126"/>
                <a:ext cx="1841863" cy="83914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260651" y="3315035"/>
                <a:ext cx="1841863" cy="8391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0651" y="3315035"/>
                <a:ext cx="1841863" cy="83914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680045" y="1249933"/>
                <a:ext cx="1213009" cy="8391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0045" y="1249933"/>
                <a:ext cx="1213009" cy="83914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/>
          <a:srcRect l="50342" b="50352"/>
          <a:stretch/>
        </p:blipFill>
        <p:spPr>
          <a:xfrm>
            <a:off x="4484757" y="972467"/>
            <a:ext cx="1616657" cy="159817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13"/>
          <a:srcRect r="49593" b="49602"/>
          <a:stretch/>
        </p:blipFill>
        <p:spPr>
          <a:xfrm>
            <a:off x="2843726" y="972467"/>
            <a:ext cx="1641031" cy="162230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13"/>
          <a:srcRect l="50904" t="49175" b="-1"/>
          <a:stretch/>
        </p:blipFill>
        <p:spPr>
          <a:xfrm>
            <a:off x="4497627" y="2558605"/>
            <a:ext cx="1598336" cy="16360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13"/>
          <a:srcRect t="49354" r="49175"/>
          <a:stretch/>
        </p:blipFill>
        <p:spPr>
          <a:xfrm>
            <a:off x="2842332" y="2573756"/>
            <a:ext cx="1654637" cy="16302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0.13056 -0.0340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28" y="-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81481E-6 L -0.12743 -0.046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72" y="-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09305 0.1611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3" y="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48148E-6 L -0.08803 0.1733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0" y="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29402" y="650287"/>
            <a:ext cx="56851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This shape has been divided into 4 </a:t>
            </a:r>
            <a:r>
              <a:rPr lang="en-GB" sz="2800" b="1" dirty="0">
                <a:latin typeface="Comic Sans MS" panose="030F0702030302020204" pitchFamily="66" charset="0"/>
              </a:rPr>
              <a:t>equal parts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Each part is </a:t>
            </a:r>
            <a:r>
              <a:rPr lang="en-GB" sz="2800" b="1" dirty="0">
                <a:latin typeface="Comic Sans MS" panose="030F0702030302020204" pitchFamily="66" charset="0"/>
              </a:rPr>
              <a:t>one quarter </a:t>
            </a:r>
            <a:r>
              <a:rPr lang="en-GB" sz="2800" dirty="0">
                <a:latin typeface="Comic Sans MS" panose="030F0702030302020204" pitchFamily="66" charset="0"/>
              </a:rPr>
              <a:t>of the whole shape.</a:t>
            </a:r>
          </a:p>
        </p:txBody>
      </p:sp>
      <p:sp>
        <p:nvSpPr>
          <p:cNvPr id="6" name="Rectangle 5"/>
          <p:cNvSpPr/>
          <p:nvPr/>
        </p:nvSpPr>
        <p:spPr>
          <a:xfrm>
            <a:off x="1894738" y="3382455"/>
            <a:ext cx="1260000" cy="15236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2269660" y="3720796"/>
                <a:ext cx="769102" cy="945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9660" y="3720796"/>
                <a:ext cx="769102" cy="94590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492002" y="3720796"/>
                <a:ext cx="769102" cy="945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2002" y="3720796"/>
                <a:ext cx="769102" cy="94590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719228" y="3720796"/>
                <a:ext cx="769102" cy="945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9228" y="3720796"/>
                <a:ext cx="769102" cy="94590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946454" y="3720796"/>
                <a:ext cx="769102" cy="945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6454" y="3720796"/>
                <a:ext cx="769102" cy="94590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619906"/>
              </p:ext>
            </p:extLst>
          </p:nvPr>
        </p:nvGraphicFramePr>
        <p:xfrm>
          <a:off x="1894738" y="3382457"/>
          <a:ext cx="4963944" cy="15236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0986">
                  <a:extLst>
                    <a:ext uri="{9D8B030D-6E8A-4147-A177-3AD203B41FA5}">
                      <a16:colId xmlns:a16="http://schemas.microsoft.com/office/drawing/2014/main" xmlns="" val="3439309696"/>
                    </a:ext>
                  </a:extLst>
                </a:gridCol>
                <a:gridCol w="1240986">
                  <a:extLst>
                    <a:ext uri="{9D8B030D-6E8A-4147-A177-3AD203B41FA5}">
                      <a16:colId xmlns:a16="http://schemas.microsoft.com/office/drawing/2014/main" xmlns="" val="2180126727"/>
                    </a:ext>
                  </a:extLst>
                </a:gridCol>
                <a:gridCol w="1240986">
                  <a:extLst>
                    <a:ext uri="{9D8B030D-6E8A-4147-A177-3AD203B41FA5}">
                      <a16:colId xmlns:a16="http://schemas.microsoft.com/office/drawing/2014/main" xmlns="" val="2241973761"/>
                    </a:ext>
                  </a:extLst>
                </a:gridCol>
                <a:gridCol w="1240986">
                  <a:extLst>
                    <a:ext uri="{9D8B030D-6E8A-4147-A177-3AD203B41FA5}">
                      <a16:colId xmlns:a16="http://schemas.microsoft.com/office/drawing/2014/main" xmlns="" val="3288613468"/>
                    </a:ext>
                  </a:extLst>
                </a:gridCol>
              </a:tblGrid>
              <a:tr h="152362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9205224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23377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13611 0.0009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06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611 0.00093 L 0.27222 -0.0009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06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222 -0.00093 L 0.4059 0.0009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38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21069" y="347839"/>
            <a:ext cx="7418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Which shapes have one quarter shaded?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1436355" y="1388234"/>
            <a:ext cx="1487206" cy="1515292"/>
            <a:chOff x="5031159" y="1398481"/>
            <a:chExt cx="1487206" cy="1515292"/>
          </a:xfrm>
        </p:grpSpPr>
        <p:sp>
          <p:nvSpPr>
            <p:cNvPr id="16" name="Rectangle 15"/>
            <p:cNvSpPr/>
            <p:nvPr/>
          </p:nvSpPr>
          <p:spPr>
            <a:xfrm>
              <a:off x="5031159" y="1398481"/>
              <a:ext cx="1487206" cy="15152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7" name="Straight Connector 16"/>
            <p:cNvCxnSpPr>
              <a:stCxn id="16" idx="0"/>
              <a:endCxn id="16" idx="2"/>
            </p:cNvCxnSpPr>
            <p:nvPr/>
          </p:nvCxnSpPr>
          <p:spPr>
            <a:xfrm>
              <a:off x="5774762" y="1398481"/>
              <a:ext cx="0" cy="151529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5774762" y="2156345"/>
              <a:ext cx="743603" cy="75742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39" name="Rounded Rectangle 38"/>
          <p:cNvSpPr/>
          <p:nvPr/>
        </p:nvSpPr>
        <p:spPr>
          <a:xfrm>
            <a:off x="1161055" y="1176670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6007311" y="1182944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5557988" y="3641805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9" name="Straight Connector 28"/>
          <p:cNvCxnSpPr>
            <a:stCxn id="16" idx="1"/>
            <a:endCxn id="16" idx="3"/>
          </p:cNvCxnSpPr>
          <p:nvPr/>
        </p:nvCxnSpPr>
        <p:spPr>
          <a:xfrm>
            <a:off x="1436355" y="2145880"/>
            <a:ext cx="148720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87" name="Group 86"/>
          <p:cNvGrpSpPr/>
          <p:nvPr/>
        </p:nvGrpSpPr>
        <p:grpSpPr>
          <a:xfrm>
            <a:off x="6291770" y="1400297"/>
            <a:ext cx="1533112" cy="1410789"/>
            <a:chOff x="6291770" y="1400297"/>
            <a:chExt cx="1533112" cy="1410789"/>
          </a:xfrm>
        </p:grpSpPr>
        <p:pic>
          <p:nvPicPr>
            <p:cNvPr id="86" name="Picture 85"/>
            <p:cNvPicPr>
              <a:picLocks noChangeAspect="1"/>
            </p:cNvPicPr>
            <p:nvPr/>
          </p:nvPicPr>
          <p:blipFill rotWithShape="1">
            <a:blip r:embed="rId3"/>
            <a:srcRect r="50000" b="50000"/>
            <a:stretch/>
          </p:blipFill>
          <p:spPr>
            <a:xfrm rot="6978827">
              <a:off x="7116160" y="1599118"/>
              <a:ext cx="707198" cy="710246"/>
            </a:xfrm>
            <a:prstGeom prst="rect">
              <a:avLst/>
            </a:prstGeom>
          </p:spPr>
        </p:pic>
        <p:grpSp>
          <p:nvGrpSpPr>
            <p:cNvPr id="34" name="Group 33"/>
            <p:cNvGrpSpPr/>
            <p:nvPr/>
          </p:nvGrpSpPr>
          <p:grpSpPr>
            <a:xfrm rot="6980941">
              <a:off x="6291770" y="1400297"/>
              <a:ext cx="1410789" cy="1410789"/>
              <a:chOff x="5943600" y="3435529"/>
              <a:chExt cx="1410789" cy="1410789"/>
            </a:xfrm>
          </p:grpSpPr>
          <p:sp>
            <p:nvSpPr>
              <p:cNvPr id="36" name="Oval 35"/>
              <p:cNvSpPr/>
              <p:nvPr/>
            </p:nvSpPr>
            <p:spPr>
              <a:xfrm>
                <a:off x="5943600" y="3435529"/>
                <a:ext cx="1410789" cy="141078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v</a:t>
                </a:r>
              </a:p>
            </p:txBody>
          </p:sp>
          <p:cxnSp>
            <p:nvCxnSpPr>
              <p:cNvPr id="37" name="Straight Connector 36"/>
              <p:cNvCxnSpPr>
                <a:stCxn id="36" idx="0"/>
                <a:endCxn id="36" idx="4"/>
              </p:cNvCxnSpPr>
              <p:nvPr/>
            </p:nvCxnSpPr>
            <p:spPr>
              <a:xfrm>
                <a:off x="6648995" y="3435529"/>
                <a:ext cx="0" cy="1410789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38" name="Straight Connector 37"/>
            <p:cNvCxnSpPr>
              <a:stCxn id="36" idx="2"/>
              <a:endCxn id="36" idx="6"/>
            </p:cNvCxnSpPr>
            <p:nvPr/>
          </p:nvCxnSpPr>
          <p:spPr>
            <a:xfrm flipH="1">
              <a:off x="6684083" y="1473582"/>
              <a:ext cx="626162" cy="126421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4" name="Group 53"/>
          <p:cNvGrpSpPr/>
          <p:nvPr/>
        </p:nvGrpSpPr>
        <p:grpSpPr>
          <a:xfrm>
            <a:off x="3692404" y="1258256"/>
            <a:ext cx="1583140" cy="1652401"/>
            <a:chOff x="1488552" y="1261371"/>
            <a:chExt cx="1583140" cy="1652401"/>
          </a:xfrm>
        </p:grpSpPr>
        <p:sp>
          <p:nvSpPr>
            <p:cNvPr id="23" name="Isosceles Triangle 22"/>
            <p:cNvSpPr/>
            <p:nvPr/>
          </p:nvSpPr>
          <p:spPr>
            <a:xfrm>
              <a:off x="2085184" y="1261371"/>
              <a:ext cx="401944" cy="43269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1488552" y="1261371"/>
              <a:ext cx="1583140" cy="1652401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42" name="Straight Connector 41"/>
            <p:cNvCxnSpPr>
              <a:stCxn id="8" idx="1"/>
              <a:endCxn id="8" idx="5"/>
            </p:cNvCxnSpPr>
            <p:nvPr/>
          </p:nvCxnSpPr>
          <p:spPr>
            <a:xfrm>
              <a:off x="1884337" y="2087572"/>
              <a:ext cx="79157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2064033" y="1694061"/>
              <a:ext cx="432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1668248" y="2493231"/>
              <a:ext cx="121143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5" name="Group 54"/>
          <p:cNvGrpSpPr/>
          <p:nvPr/>
        </p:nvGrpSpPr>
        <p:grpSpPr>
          <a:xfrm>
            <a:off x="5818315" y="3745385"/>
            <a:ext cx="1593468" cy="1673552"/>
            <a:chOff x="5818315" y="3745385"/>
            <a:chExt cx="1593468" cy="1673552"/>
          </a:xfrm>
        </p:grpSpPr>
        <p:sp>
          <p:nvSpPr>
            <p:cNvPr id="49" name="Isosceles Triangle 48"/>
            <p:cNvSpPr/>
            <p:nvPr/>
          </p:nvSpPr>
          <p:spPr>
            <a:xfrm>
              <a:off x="6620213" y="4550435"/>
              <a:ext cx="791570" cy="868502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5" name="Isosceles Triangle 44"/>
            <p:cNvSpPr/>
            <p:nvPr/>
          </p:nvSpPr>
          <p:spPr>
            <a:xfrm>
              <a:off x="5818315" y="3745385"/>
              <a:ext cx="1583140" cy="1652401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cxnSp>
        <p:nvCxnSpPr>
          <p:cNvPr id="46" name="Straight Connector 45"/>
          <p:cNvCxnSpPr>
            <a:stCxn id="45" idx="1"/>
            <a:endCxn id="45" idx="5"/>
          </p:cNvCxnSpPr>
          <p:nvPr/>
        </p:nvCxnSpPr>
        <p:spPr>
          <a:xfrm>
            <a:off x="6214100" y="4571586"/>
            <a:ext cx="791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45" idx="3"/>
            <a:endCxn id="45" idx="5"/>
          </p:cNvCxnSpPr>
          <p:nvPr/>
        </p:nvCxnSpPr>
        <p:spPr>
          <a:xfrm flipV="1">
            <a:off x="6609885" y="4571586"/>
            <a:ext cx="395785" cy="826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endCxn id="45" idx="1"/>
          </p:cNvCxnSpPr>
          <p:nvPr/>
        </p:nvCxnSpPr>
        <p:spPr>
          <a:xfrm flipH="1" flipV="1">
            <a:off x="6214100" y="4571586"/>
            <a:ext cx="386506" cy="826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3" name="Picture 82"/>
          <p:cNvPicPr>
            <a:picLocks noChangeAspect="1"/>
          </p:cNvPicPr>
          <p:nvPr/>
        </p:nvPicPr>
        <p:blipFill rotWithShape="1">
          <a:blip r:embed="rId4"/>
          <a:srcRect b="73818"/>
          <a:stretch/>
        </p:blipFill>
        <p:spPr>
          <a:xfrm rot="1623618">
            <a:off x="3450616" y="3864818"/>
            <a:ext cx="1420491" cy="370314"/>
          </a:xfrm>
          <a:prstGeom prst="rect">
            <a:avLst/>
          </a:prstGeom>
        </p:spPr>
      </p:pic>
      <p:grpSp>
        <p:nvGrpSpPr>
          <p:cNvPr id="74" name="Group 73"/>
          <p:cNvGrpSpPr/>
          <p:nvPr/>
        </p:nvGrpSpPr>
        <p:grpSpPr>
          <a:xfrm>
            <a:off x="3229366" y="3799299"/>
            <a:ext cx="1411436" cy="1410789"/>
            <a:chOff x="3229366" y="3799299"/>
            <a:chExt cx="1411436" cy="1410789"/>
          </a:xfrm>
        </p:grpSpPr>
        <p:grpSp>
          <p:nvGrpSpPr>
            <p:cNvPr id="57" name="Group 56"/>
            <p:cNvGrpSpPr/>
            <p:nvPr/>
          </p:nvGrpSpPr>
          <p:grpSpPr>
            <a:xfrm rot="6980941">
              <a:off x="3230013" y="3799299"/>
              <a:ext cx="1410789" cy="1410789"/>
              <a:chOff x="5921658" y="3431515"/>
              <a:chExt cx="1410789" cy="1410789"/>
            </a:xfrm>
          </p:grpSpPr>
          <p:sp>
            <p:nvSpPr>
              <p:cNvPr id="58" name="Oval 57"/>
              <p:cNvSpPr/>
              <p:nvPr/>
            </p:nvSpPr>
            <p:spPr>
              <a:xfrm rot="19577389">
                <a:off x="5921658" y="3431515"/>
                <a:ext cx="1410789" cy="141078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mic Sans MS" panose="030F0702030302020204" pitchFamily="66" charset="0"/>
                </a:endParaRPr>
              </a:p>
            </p:txBody>
          </p:sp>
          <p:cxnSp>
            <p:nvCxnSpPr>
              <p:cNvPr id="59" name="Straight Connector 58"/>
              <p:cNvCxnSpPr/>
              <p:nvPr/>
            </p:nvCxnSpPr>
            <p:spPr>
              <a:xfrm rot="14619059" flipH="1" flipV="1">
                <a:off x="5999894" y="3822197"/>
                <a:ext cx="1264218" cy="626162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60" name="Straight Connector 59"/>
            <p:cNvCxnSpPr/>
            <p:nvPr/>
          </p:nvCxnSpPr>
          <p:spPr>
            <a:xfrm flipH="1" flipV="1">
              <a:off x="3531247" y="3919919"/>
              <a:ext cx="1095561" cy="55370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flipH="1" flipV="1">
              <a:off x="3229366" y="4547947"/>
              <a:ext cx="1095561" cy="55370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88" name="Table 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059978"/>
              </p:ext>
            </p:extLst>
          </p:nvPr>
        </p:nvGraphicFramePr>
        <p:xfrm>
          <a:off x="1581051" y="3558368"/>
          <a:ext cx="561184" cy="17362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1184">
                  <a:extLst>
                    <a:ext uri="{9D8B030D-6E8A-4147-A177-3AD203B41FA5}">
                      <a16:colId xmlns:a16="http://schemas.microsoft.com/office/drawing/2014/main" xmlns="" val="648924524"/>
                    </a:ext>
                  </a:extLst>
                </a:gridCol>
              </a:tblGrid>
              <a:tr h="57876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45550277"/>
                  </a:ext>
                </a:extLst>
              </a:tr>
              <a:tr h="57876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55187520"/>
                  </a:ext>
                </a:extLst>
              </a:tr>
              <a:tr h="57876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38735586"/>
                  </a:ext>
                </a:extLst>
              </a:tr>
            </a:tbl>
          </a:graphicData>
        </a:graphic>
      </p:graphicFrame>
      <p:pic>
        <p:nvPicPr>
          <p:cNvPr id="89" name="Picture 8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452" y="5272303"/>
            <a:ext cx="747045" cy="747045"/>
          </a:xfrm>
          <a:prstGeom prst="rect">
            <a:avLst/>
          </a:prstGeom>
        </p:spPr>
      </p:pic>
      <p:sp>
        <p:nvSpPr>
          <p:cNvPr id="90" name="TextBox 89"/>
          <p:cNvSpPr txBox="1"/>
          <p:nvPr/>
        </p:nvSpPr>
        <p:spPr>
          <a:xfrm>
            <a:off x="667512" y="537920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0574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-0.00798 0.0502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90" grpId="0"/>
      <p:bldP spid="9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452722"/>
            <a:ext cx="74183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Here is one quarter of a shape.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Can you draw the whole shape?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Is there more than one way to do this?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051" y="4234326"/>
            <a:ext cx="747045" cy="74704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290739" y="44025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3284619" y="2123576"/>
            <a:ext cx="864000" cy="864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148619" y="2123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012619" y="2123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876619" y="2123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148619" y="2123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284619" y="2987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148619" y="2987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284619" y="2987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284619" y="3851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284619" y="4715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420619" y="2123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284619" y="2987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148619" y="2123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4224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0" grpId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9860" y="216525"/>
            <a:ext cx="1375243" cy="1695927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2574725" y="506520"/>
            <a:ext cx="2912655" cy="846829"/>
            <a:chOff x="3523360" y="2193062"/>
            <a:chExt cx="3135654" cy="846829"/>
          </a:xfrm>
        </p:grpSpPr>
        <p:sp>
          <p:nvSpPr>
            <p:cNvPr id="21" name="Rounded Rectangular Callout 20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6608"/>
                <a:gd name="adj2" fmla="val 1568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One quarter is half of a half!</a:t>
              </a:r>
            </a:p>
          </p:txBody>
        </p:sp>
      </p:grpSp>
      <p:sp>
        <p:nvSpPr>
          <p:cNvPr id="4" name="Rectangle 3"/>
          <p:cNvSpPr/>
          <p:nvPr/>
        </p:nvSpPr>
        <p:spPr>
          <a:xfrm>
            <a:off x="1407481" y="2249905"/>
            <a:ext cx="2454656" cy="1191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9" name="Straight Connector 8"/>
          <p:cNvCxnSpPr>
            <a:stCxn id="4" idx="0"/>
            <a:endCxn id="4" idx="2"/>
          </p:cNvCxnSpPr>
          <p:nvPr/>
        </p:nvCxnSpPr>
        <p:spPr>
          <a:xfrm>
            <a:off x="2634809" y="2249905"/>
            <a:ext cx="0" cy="11911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4" idx="1"/>
          </p:cNvCxnSpPr>
          <p:nvPr/>
        </p:nvCxnSpPr>
        <p:spPr>
          <a:xfrm>
            <a:off x="1407481" y="2845469"/>
            <a:ext cx="122732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5089465" y="2249905"/>
            <a:ext cx="2454656" cy="1191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8" name="Straight Connector 27"/>
          <p:cNvCxnSpPr>
            <a:stCxn id="27" idx="0"/>
            <a:endCxn id="27" idx="2"/>
          </p:cNvCxnSpPr>
          <p:nvPr/>
        </p:nvCxnSpPr>
        <p:spPr>
          <a:xfrm>
            <a:off x="6316793" y="2249905"/>
            <a:ext cx="0" cy="11911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691566" y="2255921"/>
            <a:ext cx="0" cy="118511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914776" y="2252913"/>
            <a:ext cx="0" cy="118511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3236910" y="4049262"/>
            <a:ext cx="2454656" cy="1191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2" name="Straight Connector 31"/>
          <p:cNvCxnSpPr>
            <a:stCxn id="31" idx="0"/>
            <a:endCxn id="31" idx="2"/>
          </p:cNvCxnSpPr>
          <p:nvPr/>
        </p:nvCxnSpPr>
        <p:spPr>
          <a:xfrm>
            <a:off x="4464238" y="4049262"/>
            <a:ext cx="0" cy="11911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endCxn id="31" idx="2"/>
          </p:cNvCxnSpPr>
          <p:nvPr/>
        </p:nvCxnSpPr>
        <p:spPr>
          <a:xfrm>
            <a:off x="3236910" y="4055278"/>
            <a:ext cx="1227328" cy="118511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31" idx="0"/>
          </p:cNvCxnSpPr>
          <p:nvPr/>
        </p:nvCxnSpPr>
        <p:spPr>
          <a:xfrm>
            <a:off x="4464238" y="4049262"/>
            <a:ext cx="1227328" cy="118811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endCxn id="4" idx="3"/>
          </p:cNvCxnSpPr>
          <p:nvPr/>
        </p:nvCxnSpPr>
        <p:spPr>
          <a:xfrm>
            <a:off x="2631107" y="2845469"/>
            <a:ext cx="123103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7945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044963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8.4|1.4|3.7|2.7|3|8.9|6.9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|9.6|7.5|1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4.5|3.2|1.7|1.9|4.1|15.9|1.3|1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4.4|7.3|6.4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6.2|0.9|6.6|3.9|11.7|3.2|2.2|4.8|12.1|10.4|8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6.2|0.9|13.8|1.2|12.4|3.1|4.6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1.9|5.7|15.6|11.4|2.8|2.3|13.6|8.1|2.4|4.3|12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11566</TotalTime>
  <Words>199</Words>
  <Application>Microsoft Office PowerPoint</Application>
  <PresentationFormat>On-screen Show (4:3)</PresentationFormat>
  <Paragraphs>51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5 on the worksheet</vt:lpstr>
      <vt:lpstr>PowerPoint Presentation</vt:lpstr>
      <vt:lpstr>PowerPoint Presentation</vt:lpstr>
      <vt:lpstr>Have a go at the rest of the questions 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253</cp:revision>
  <dcterms:created xsi:type="dcterms:W3CDTF">2019-07-05T11:02:13Z</dcterms:created>
  <dcterms:modified xsi:type="dcterms:W3CDTF">2021-03-01T15:54:05Z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