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2" r:id="rId2"/>
    <p:sldId id="256" r:id="rId3"/>
    <p:sldId id="265" r:id="rId4"/>
    <p:sldId id="266" r:id="rId5"/>
    <p:sldId id="257" r:id="rId6"/>
    <p:sldId id="267" r:id="rId7"/>
    <p:sldId id="270" r:id="rId8"/>
    <p:sldId id="259" r:id="rId9"/>
    <p:sldId id="26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19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821152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65933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D79C18D-CFDF-4476-B344-D55075751708}"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01110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D79C18D-CFDF-4476-B344-D55075751708}" type="datetimeFigureOut">
              <a:rPr lang="en-GB" smtClean="0"/>
              <a:t>15/06/2021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908532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D79C18D-CFDF-4476-B344-D55075751708}" type="datetimeFigureOut">
              <a:rPr lang="en-GB" smtClean="0"/>
              <a:t>15/06/2021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708250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D79C18D-CFDF-4476-B344-D55075751708}" type="datetimeFigureOut">
              <a:rPr lang="en-GB" smtClean="0"/>
              <a:t>15/06/2021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810558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79C18D-CFDF-4476-B344-D55075751708}" type="datetimeFigureOut">
              <a:rPr lang="en-GB" smtClean="0"/>
              <a:t>15/06/2021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56706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15/06/2021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452525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15/06/2021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616232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754680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859293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79C18D-CFDF-4476-B344-D55075751708}" type="datetimeFigureOut">
              <a:rPr lang="en-GB" smtClean="0"/>
              <a:t>15/06/2021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C9AE4C-F189-4971-A862-40054C5D426A}" type="slidenum">
              <a:rPr lang="en-GB" smtClean="0"/>
              <a:t>‹#›</a:t>
            </a:fld>
            <a:endParaRPr lang="en-GB"/>
          </a:p>
        </p:txBody>
      </p:sp>
    </p:spTree>
    <p:extLst>
      <p:ext uri="{BB962C8B-B14F-4D97-AF65-F5344CB8AC3E}">
        <p14:creationId xmlns:p14="http://schemas.microsoft.com/office/powerpoint/2010/main" val="16105521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244928" y="258943"/>
            <a:ext cx="4648200" cy="3152775"/>
          </a:xfrm>
          <a:prstGeom prst="rect">
            <a:avLst/>
          </a:prstGeom>
        </p:spPr>
      </p:pic>
      <p:pic>
        <p:nvPicPr>
          <p:cNvPr id="5" name="Picture 4"/>
          <p:cNvPicPr>
            <a:picLocks noChangeAspect="1"/>
          </p:cNvPicPr>
          <p:nvPr/>
        </p:nvPicPr>
        <p:blipFill>
          <a:blip r:embed="rId3"/>
          <a:stretch>
            <a:fillRect/>
          </a:stretch>
        </p:blipFill>
        <p:spPr>
          <a:xfrm>
            <a:off x="3968932" y="333012"/>
            <a:ext cx="4724400" cy="3038475"/>
          </a:xfrm>
          <a:prstGeom prst="rect">
            <a:avLst/>
          </a:prstGeom>
        </p:spPr>
      </p:pic>
      <p:pic>
        <p:nvPicPr>
          <p:cNvPr id="6" name="Picture 5"/>
          <p:cNvPicPr>
            <a:picLocks noChangeAspect="1"/>
          </p:cNvPicPr>
          <p:nvPr/>
        </p:nvPicPr>
        <p:blipFill>
          <a:blip r:embed="rId4"/>
          <a:stretch>
            <a:fillRect/>
          </a:stretch>
        </p:blipFill>
        <p:spPr>
          <a:xfrm>
            <a:off x="7542440" y="213949"/>
            <a:ext cx="4552950" cy="3276600"/>
          </a:xfrm>
          <a:prstGeom prst="rect">
            <a:avLst/>
          </a:prstGeom>
        </p:spPr>
      </p:pic>
      <p:pic>
        <p:nvPicPr>
          <p:cNvPr id="7" name="Picture 6"/>
          <p:cNvPicPr>
            <a:picLocks noChangeAspect="1"/>
          </p:cNvPicPr>
          <p:nvPr/>
        </p:nvPicPr>
        <p:blipFill>
          <a:blip r:embed="rId5"/>
          <a:stretch>
            <a:fillRect/>
          </a:stretch>
        </p:blipFill>
        <p:spPr>
          <a:xfrm>
            <a:off x="217442" y="2317433"/>
            <a:ext cx="4648200" cy="3133725"/>
          </a:xfrm>
          <a:prstGeom prst="rect">
            <a:avLst/>
          </a:prstGeom>
        </p:spPr>
      </p:pic>
      <p:pic>
        <p:nvPicPr>
          <p:cNvPr id="8" name="Picture 7"/>
          <p:cNvPicPr>
            <a:picLocks noChangeAspect="1"/>
          </p:cNvPicPr>
          <p:nvPr/>
        </p:nvPicPr>
        <p:blipFill>
          <a:blip r:embed="rId6"/>
          <a:stretch>
            <a:fillRect/>
          </a:stretch>
        </p:blipFill>
        <p:spPr>
          <a:xfrm>
            <a:off x="3866061" y="2291648"/>
            <a:ext cx="4667250" cy="3028950"/>
          </a:xfrm>
          <a:prstGeom prst="rect">
            <a:avLst/>
          </a:prstGeom>
        </p:spPr>
      </p:pic>
      <p:pic>
        <p:nvPicPr>
          <p:cNvPr id="9" name="Picture 8"/>
          <p:cNvPicPr>
            <a:picLocks noChangeAspect="1"/>
          </p:cNvPicPr>
          <p:nvPr/>
        </p:nvPicPr>
        <p:blipFill>
          <a:blip r:embed="rId7"/>
          <a:stretch>
            <a:fillRect/>
          </a:stretch>
        </p:blipFill>
        <p:spPr>
          <a:xfrm>
            <a:off x="7351804" y="2393633"/>
            <a:ext cx="4657725" cy="3057525"/>
          </a:xfrm>
          <a:prstGeom prst="rect">
            <a:avLst/>
          </a:prstGeom>
        </p:spPr>
      </p:pic>
      <p:pic>
        <p:nvPicPr>
          <p:cNvPr id="10" name="Picture 9"/>
          <p:cNvPicPr>
            <a:picLocks noChangeAspect="1"/>
          </p:cNvPicPr>
          <p:nvPr/>
        </p:nvPicPr>
        <p:blipFill>
          <a:blip r:embed="rId8"/>
          <a:stretch>
            <a:fillRect/>
          </a:stretch>
        </p:blipFill>
        <p:spPr>
          <a:xfrm>
            <a:off x="244928" y="3530781"/>
            <a:ext cx="4733925" cy="3228975"/>
          </a:xfrm>
          <a:prstGeom prst="rect">
            <a:avLst/>
          </a:prstGeom>
        </p:spPr>
      </p:pic>
      <p:pic>
        <p:nvPicPr>
          <p:cNvPr id="11" name="Picture 10"/>
          <p:cNvPicPr>
            <a:picLocks noChangeAspect="1"/>
          </p:cNvPicPr>
          <p:nvPr/>
        </p:nvPicPr>
        <p:blipFill>
          <a:blip r:embed="rId9"/>
          <a:stretch>
            <a:fillRect/>
          </a:stretch>
        </p:blipFill>
        <p:spPr>
          <a:xfrm>
            <a:off x="4240735" y="3474709"/>
            <a:ext cx="4743450" cy="3190875"/>
          </a:xfrm>
          <a:prstGeom prst="rect">
            <a:avLst/>
          </a:prstGeom>
        </p:spPr>
      </p:pic>
    </p:spTree>
    <p:extLst>
      <p:ext uri="{BB962C8B-B14F-4D97-AF65-F5344CB8AC3E}">
        <p14:creationId xmlns:p14="http://schemas.microsoft.com/office/powerpoint/2010/main" val="3389919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nodeType="clickEffect">
                                  <p:stCondLst>
                                    <p:cond delay="0"/>
                                  </p:stCondLst>
                                  <p:childTnLst>
                                    <p:anim calcmode="lin" valueType="num">
                                      <p:cBhvr additive="base">
                                        <p:cTn id="12" dur="500"/>
                                        <p:tgtEl>
                                          <p:spTgt spid="4"/>
                                        </p:tgtEl>
                                        <p:attrNameLst>
                                          <p:attrName>ppt_x</p:attrName>
                                        </p:attrNameLst>
                                      </p:cBhvr>
                                      <p:tavLst>
                                        <p:tav tm="0">
                                          <p:val>
                                            <p:strVal val="ppt_x"/>
                                          </p:val>
                                        </p:tav>
                                        <p:tav tm="100000">
                                          <p:val>
                                            <p:strVal val="ppt_x"/>
                                          </p:val>
                                        </p:tav>
                                      </p:tavLst>
                                    </p:anim>
                                    <p:anim calcmode="lin" valueType="num">
                                      <p:cBhvr additive="base">
                                        <p:cTn id="13" dur="500"/>
                                        <p:tgtEl>
                                          <p:spTgt spid="4"/>
                                        </p:tgtEl>
                                        <p:attrNameLst>
                                          <p:attrName>ppt_y</p:attrName>
                                        </p:attrNameLst>
                                      </p:cBhvr>
                                      <p:tavLst>
                                        <p:tav tm="0">
                                          <p:val>
                                            <p:strVal val="ppt_y"/>
                                          </p:val>
                                        </p:tav>
                                        <p:tav tm="100000">
                                          <p:val>
                                            <p:strVal val="1+ppt_h/2"/>
                                          </p:val>
                                        </p:tav>
                                      </p:tavLst>
                                    </p:anim>
                                    <p:set>
                                      <p:cBhvr>
                                        <p:cTn id="14" dur="1" fill="hold">
                                          <p:stCondLst>
                                            <p:cond delay="499"/>
                                          </p:stCondLst>
                                        </p:cTn>
                                        <p:tgtEl>
                                          <p:spTgt spid="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nodeType="clickEffect">
                                  <p:stCondLst>
                                    <p:cond delay="0"/>
                                  </p:stCondLst>
                                  <p:childTnLst>
                                    <p:anim calcmode="lin" valueType="num">
                                      <p:cBhvr additive="base">
                                        <p:cTn id="24" dur="500"/>
                                        <p:tgtEl>
                                          <p:spTgt spid="5"/>
                                        </p:tgtEl>
                                        <p:attrNameLst>
                                          <p:attrName>ppt_x</p:attrName>
                                        </p:attrNameLst>
                                      </p:cBhvr>
                                      <p:tavLst>
                                        <p:tav tm="0">
                                          <p:val>
                                            <p:strVal val="ppt_x"/>
                                          </p:val>
                                        </p:tav>
                                        <p:tav tm="100000">
                                          <p:val>
                                            <p:strVal val="ppt_x"/>
                                          </p:val>
                                        </p:tav>
                                      </p:tavLst>
                                    </p:anim>
                                    <p:anim calcmode="lin" valueType="num">
                                      <p:cBhvr additive="base">
                                        <p:cTn id="25" dur="500"/>
                                        <p:tgtEl>
                                          <p:spTgt spid="5"/>
                                        </p:tgtEl>
                                        <p:attrNameLst>
                                          <p:attrName>ppt_y</p:attrName>
                                        </p:attrNameLst>
                                      </p:cBhvr>
                                      <p:tavLst>
                                        <p:tav tm="0">
                                          <p:val>
                                            <p:strVal val="ppt_y"/>
                                          </p:val>
                                        </p:tav>
                                        <p:tav tm="100000">
                                          <p:val>
                                            <p:strVal val="1+ppt_h/2"/>
                                          </p:val>
                                        </p:tav>
                                      </p:tavLst>
                                    </p:anim>
                                    <p:set>
                                      <p:cBhvr>
                                        <p:cTn id="26" dur="1" fill="hold">
                                          <p:stCondLst>
                                            <p:cond delay="499"/>
                                          </p:stCondLst>
                                        </p:cTn>
                                        <p:tgtEl>
                                          <p:spTgt spid="5"/>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xit" presetSubtype="4" fill="hold" nodeType="clickEffect">
                                  <p:stCondLst>
                                    <p:cond delay="0"/>
                                  </p:stCondLst>
                                  <p:childTnLst>
                                    <p:anim calcmode="lin" valueType="num">
                                      <p:cBhvr additive="base">
                                        <p:cTn id="36" dur="500"/>
                                        <p:tgtEl>
                                          <p:spTgt spid="6"/>
                                        </p:tgtEl>
                                        <p:attrNameLst>
                                          <p:attrName>ppt_x</p:attrName>
                                        </p:attrNameLst>
                                      </p:cBhvr>
                                      <p:tavLst>
                                        <p:tav tm="0">
                                          <p:val>
                                            <p:strVal val="ppt_x"/>
                                          </p:val>
                                        </p:tav>
                                        <p:tav tm="100000">
                                          <p:val>
                                            <p:strVal val="ppt_x"/>
                                          </p:val>
                                        </p:tav>
                                      </p:tavLst>
                                    </p:anim>
                                    <p:anim calcmode="lin" valueType="num">
                                      <p:cBhvr additive="base">
                                        <p:cTn id="37" dur="500"/>
                                        <p:tgtEl>
                                          <p:spTgt spid="6"/>
                                        </p:tgtEl>
                                        <p:attrNameLst>
                                          <p:attrName>ppt_y</p:attrName>
                                        </p:attrNameLst>
                                      </p:cBhvr>
                                      <p:tavLst>
                                        <p:tav tm="0">
                                          <p:val>
                                            <p:strVal val="ppt_y"/>
                                          </p:val>
                                        </p:tav>
                                        <p:tav tm="100000">
                                          <p:val>
                                            <p:strVal val="1+ppt_h/2"/>
                                          </p:val>
                                        </p:tav>
                                      </p:tavLst>
                                    </p:anim>
                                    <p:set>
                                      <p:cBhvr>
                                        <p:cTn id="38" dur="1" fill="hold">
                                          <p:stCondLst>
                                            <p:cond delay="499"/>
                                          </p:stCondLst>
                                        </p:cTn>
                                        <p:tgtEl>
                                          <p:spTgt spid="6"/>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xit" presetSubtype="4" fill="hold" nodeType="clickEffect">
                                  <p:stCondLst>
                                    <p:cond delay="0"/>
                                  </p:stCondLst>
                                  <p:childTnLst>
                                    <p:anim calcmode="lin" valueType="num">
                                      <p:cBhvr additive="base">
                                        <p:cTn id="48" dur="500"/>
                                        <p:tgtEl>
                                          <p:spTgt spid="7"/>
                                        </p:tgtEl>
                                        <p:attrNameLst>
                                          <p:attrName>ppt_x</p:attrName>
                                        </p:attrNameLst>
                                      </p:cBhvr>
                                      <p:tavLst>
                                        <p:tav tm="0">
                                          <p:val>
                                            <p:strVal val="ppt_x"/>
                                          </p:val>
                                        </p:tav>
                                        <p:tav tm="100000">
                                          <p:val>
                                            <p:strVal val="ppt_x"/>
                                          </p:val>
                                        </p:tav>
                                      </p:tavLst>
                                    </p:anim>
                                    <p:anim calcmode="lin" valueType="num">
                                      <p:cBhvr additive="base">
                                        <p:cTn id="49" dur="500"/>
                                        <p:tgtEl>
                                          <p:spTgt spid="7"/>
                                        </p:tgtEl>
                                        <p:attrNameLst>
                                          <p:attrName>ppt_y</p:attrName>
                                        </p:attrNameLst>
                                      </p:cBhvr>
                                      <p:tavLst>
                                        <p:tav tm="0">
                                          <p:val>
                                            <p:strVal val="ppt_y"/>
                                          </p:val>
                                        </p:tav>
                                        <p:tav tm="100000">
                                          <p:val>
                                            <p:strVal val="1+ppt_h/2"/>
                                          </p:val>
                                        </p:tav>
                                      </p:tavLst>
                                    </p:anim>
                                    <p:set>
                                      <p:cBhvr>
                                        <p:cTn id="50" dur="1" fill="hold">
                                          <p:stCondLst>
                                            <p:cond delay="499"/>
                                          </p:stCondLst>
                                        </p:cTn>
                                        <p:tgtEl>
                                          <p:spTgt spid="7"/>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500" fill="hold"/>
                                        <p:tgtEl>
                                          <p:spTgt spid="8"/>
                                        </p:tgtEl>
                                        <p:attrNameLst>
                                          <p:attrName>ppt_x</p:attrName>
                                        </p:attrNameLst>
                                      </p:cBhvr>
                                      <p:tavLst>
                                        <p:tav tm="0">
                                          <p:val>
                                            <p:strVal val="#ppt_x"/>
                                          </p:val>
                                        </p:tav>
                                        <p:tav tm="100000">
                                          <p:val>
                                            <p:strVal val="#ppt_x"/>
                                          </p:val>
                                        </p:tav>
                                      </p:tavLst>
                                    </p:anim>
                                    <p:anim calcmode="lin" valueType="num">
                                      <p:cBhvr additive="base">
                                        <p:cTn id="5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xit" presetSubtype="4" fill="hold" nodeType="clickEffect">
                                  <p:stCondLst>
                                    <p:cond delay="0"/>
                                  </p:stCondLst>
                                  <p:childTnLst>
                                    <p:anim calcmode="lin" valueType="num">
                                      <p:cBhvr additive="base">
                                        <p:cTn id="60" dur="500"/>
                                        <p:tgtEl>
                                          <p:spTgt spid="8"/>
                                        </p:tgtEl>
                                        <p:attrNameLst>
                                          <p:attrName>ppt_x</p:attrName>
                                        </p:attrNameLst>
                                      </p:cBhvr>
                                      <p:tavLst>
                                        <p:tav tm="0">
                                          <p:val>
                                            <p:strVal val="ppt_x"/>
                                          </p:val>
                                        </p:tav>
                                        <p:tav tm="100000">
                                          <p:val>
                                            <p:strVal val="ppt_x"/>
                                          </p:val>
                                        </p:tav>
                                      </p:tavLst>
                                    </p:anim>
                                    <p:anim calcmode="lin" valueType="num">
                                      <p:cBhvr additive="base">
                                        <p:cTn id="61" dur="500"/>
                                        <p:tgtEl>
                                          <p:spTgt spid="8"/>
                                        </p:tgtEl>
                                        <p:attrNameLst>
                                          <p:attrName>ppt_y</p:attrName>
                                        </p:attrNameLst>
                                      </p:cBhvr>
                                      <p:tavLst>
                                        <p:tav tm="0">
                                          <p:val>
                                            <p:strVal val="ppt_y"/>
                                          </p:val>
                                        </p:tav>
                                        <p:tav tm="100000">
                                          <p:val>
                                            <p:strVal val="1+ppt_h/2"/>
                                          </p:val>
                                        </p:tav>
                                      </p:tavLst>
                                    </p:anim>
                                    <p:set>
                                      <p:cBhvr>
                                        <p:cTn id="62" dur="1" fill="hold">
                                          <p:stCondLst>
                                            <p:cond delay="499"/>
                                          </p:stCondLst>
                                        </p:cTn>
                                        <p:tgtEl>
                                          <p:spTgt spid="8"/>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additive="base">
                                        <p:cTn id="67" dur="500" fill="hold"/>
                                        <p:tgtEl>
                                          <p:spTgt spid="9"/>
                                        </p:tgtEl>
                                        <p:attrNameLst>
                                          <p:attrName>ppt_x</p:attrName>
                                        </p:attrNameLst>
                                      </p:cBhvr>
                                      <p:tavLst>
                                        <p:tav tm="0">
                                          <p:val>
                                            <p:strVal val="#ppt_x"/>
                                          </p:val>
                                        </p:tav>
                                        <p:tav tm="100000">
                                          <p:val>
                                            <p:strVal val="#ppt_x"/>
                                          </p:val>
                                        </p:tav>
                                      </p:tavLst>
                                    </p:anim>
                                    <p:anim calcmode="lin" valueType="num">
                                      <p:cBhvr additive="base">
                                        <p:cTn id="6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xit" presetSubtype="4" fill="hold" nodeType="clickEffect">
                                  <p:stCondLst>
                                    <p:cond delay="0"/>
                                  </p:stCondLst>
                                  <p:childTnLst>
                                    <p:anim calcmode="lin" valueType="num">
                                      <p:cBhvr additive="base">
                                        <p:cTn id="72" dur="500"/>
                                        <p:tgtEl>
                                          <p:spTgt spid="9"/>
                                        </p:tgtEl>
                                        <p:attrNameLst>
                                          <p:attrName>ppt_x</p:attrName>
                                        </p:attrNameLst>
                                      </p:cBhvr>
                                      <p:tavLst>
                                        <p:tav tm="0">
                                          <p:val>
                                            <p:strVal val="ppt_x"/>
                                          </p:val>
                                        </p:tav>
                                        <p:tav tm="100000">
                                          <p:val>
                                            <p:strVal val="ppt_x"/>
                                          </p:val>
                                        </p:tav>
                                      </p:tavLst>
                                    </p:anim>
                                    <p:anim calcmode="lin" valueType="num">
                                      <p:cBhvr additive="base">
                                        <p:cTn id="73" dur="500"/>
                                        <p:tgtEl>
                                          <p:spTgt spid="9"/>
                                        </p:tgtEl>
                                        <p:attrNameLst>
                                          <p:attrName>ppt_y</p:attrName>
                                        </p:attrNameLst>
                                      </p:cBhvr>
                                      <p:tavLst>
                                        <p:tav tm="0">
                                          <p:val>
                                            <p:strVal val="ppt_y"/>
                                          </p:val>
                                        </p:tav>
                                        <p:tav tm="100000">
                                          <p:val>
                                            <p:strVal val="1+ppt_h/2"/>
                                          </p:val>
                                        </p:tav>
                                      </p:tavLst>
                                    </p:anim>
                                    <p:set>
                                      <p:cBhvr>
                                        <p:cTn id="74" dur="1" fill="hold">
                                          <p:stCondLst>
                                            <p:cond delay="499"/>
                                          </p:stCondLst>
                                        </p:cTn>
                                        <p:tgtEl>
                                          <p:spTgt spid="9"/>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additive="base">
                                        <p:cTn id="79" dur="500" fill="hold"/>
                                        <p:tgtEl>
                                          <p:spTgt spid="10"/>
                                        </p:tgtEl>
                                        <p:attrNameLst>
                                          <p:attrName>ppt_x</p:attrName>
                                        </p:attrNameLst>
                                      </p:cBhvr>
                                      <p:tavLst>
                                        <p:tav tm="0">
                                          <p:val>
                                            <p:strVal val="#ppt_x"/>
                                          </p:val>
                                        </p:tav>
                                        <p:tav tm="100000">
                                          <p:val>
                                            <p:strVal val="#ppt_x"/>
                                          </p:val>
                                        </p:tav>
                                      </p:tavLst>
                                    </p:anim>
                                    <p:anim calcmode="lin" valueType="num">
                                      <p:cBhvr additive="base">
                                        <p:cTn id="8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1" presetClass="exit" presetSubtype="0" fill="hold" nodeType="clickEffect">
                                  <p:stCondLst>
                                    <p:cond delay="0"/>
                                  </p:stCondLst>
                                  <p:childTnLst>
                                    <p:set>
                                      <p:cBhvr>
                                        <p:cTn id="84" dur="1" fill="hold">
                                          <p:stCondLst>
                                            <p:cond delay="0"/>
                                          </p:stCondLst>
                                        </p:cTn>
                                        <p:tgtEl>
                                          <p:spTgt spid="10"/>
                                        </p:tgtEl>
                                        <p:attrNameLst>
                                          <p:attrName>style.visibility</p:attrName>
                                        </p:attrNameLst>
                                      </p:cBhvr>
                                      <p:to>
                                        <p:strVal val="hidden"/>
                                      </p:to>
                                    </p:set>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additive="base">
                                        <p:cTn id="89" dur="500" fill="hold"/>
                                        <p:tgtEl>
                                          <p:spTgt spid="11"/>
                                        </p:tgtEl>
                                        <p:attrNameLst>
                                          <p:attrName>ppt_x</p:attrName>
                                        </p:attrNameLst>
                                      </p:cBhvr>
                                      <p:tavLst>
                                        <p:tav tm="0">
                                          <p:val>
                                            <p:strVal val="#ppt_x"/>
                                          </p:val>
                                        </p:tav>
                                        <p:tav tm="100000">
                                          <p:val>
                                            <p:strVal val="#ppt_x"/>
                                          </p:val>
                                        </p:tav>
                                      </p:tavLst>
                                    </p:anim>
                                    <p:anim calcmode="lin" valueType="num">
                                      <p:cBhvr additive="base">
                                        <p:cTn id="9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xit" presetSubtype="4" fill="hold" nodeType="clickEffect">
                                  <p:stCondLst>
                                    <p:cond delay="0"/>
                                  </p:stCondLst>
                                  <p:childTnLst>
                                    <p:anim calcmode="lin" valueType="num">
                                      <p:cBhvr additive="base">
                                        <p:cTn id="94" dur="500"/>
                                        <p:tgtEl>
                                          <p:spTgt spid="11"/>
                                        </p:tgtEl>
                                        <p:attrNameLst>
                                          <p:attrName>ppt_x</p:attrName>
                                        </p:attrNameLst>
                                      </p:cBhvr>
                                      <p:tavLst>
                                        <p:tav tm="0">
                                          <p:val>
                                            <p:strVal val="ppt_x"/>
                                          </p:val>
                                        </p:tav>
                                        <p:tav tm="100000">
                                          <p:val>
                                            <p:strVal val="ppt_x"/>
                                          </p:val>
                                        </p:tav>
                                      </p:tavLst>
                                    </p:anim>
                                    <p:anim calcmode="lin" valueType="num">
                                      <p:cBhvr additive="base">
                                        <p:cTn id="95" dur="500"/>
                                        <p:tgtEl>
                                          <p:spTgt spid="11"/>
                                        </p:tgtEl>
                                        <p:attrNameLst>
                                          <p:attrName>ppt_y</p:attrName>
                                        </p:attrNameLst>
                                      </p:cBhvr>
                                      <p:tavLst>
                                        <p:tav tm="0">
                                          <p:val>
                                            <p:strVal val="ppt_y"/>
                                          </p:val>
                                        </p:tav>
                                        <p:tav tm="100000">
                                          <p:val>
                                            <p:strVal val="1+ppt_h/2"/>
                                          </p:val>
                                        </p:tav>
                                      </p:tavLst>
                                    </p:anim>
                                    <p:set>
                                      <p:cBhvr>
                                        <p:cTn id="96"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46903" y="881181"/>
            <a:ext cx="9144000" cy="4476004"/>
          </a:xfrm>
        </p:spPr>
        <p:txBody>
          <a:bodyPr>
            <a:normAutofit/>
          </a:bodyPr>
          <a:lstStyle/>
          <a:p>
            <a:r>
              <a:rPr lang="en-GB" sz="4500" dirty="0" smtClean="0">
                <a:latin typeface="Twinkl Precursive" panose="02000000000000000000" pitchFamily="2" charset="0"/>
              </a:rPr>
              <a:t>LO: </a:t>
            </a:r>
            <a:r>
              <a:rPr lang="en-GB" sz="4500" dirty="0" smtClean="0">
                <a:latin typeface="Twinkl Precursive" panose="02000000000000000000" pitchFamily="2" charset="0"/>
              </a:rPr>
              <a:t>write a description of the Beast’s journey under the sea. </a:t>
            </a:r>
            <a:r>
              <a:rPr lang="en-GB" sz="4500" dirty="0" smtClean="0">
                <a:latin typeface="Twinkl Precursive" panose="02000000000000000000" pitchFamily="2" charset="0"/>
              </a:rPr>
              <a:t/>
            </a:r>
            <a:br>
              <a:rPr lang="en-GB" sz="4500" dirty="0" smtClean="0">
                <a:latin typeface="Twinkl Precursive" panose="02000000000000000000" pitchFamily="2" charset="0"/>
              </a:rPr>
            </a:br>
            <a:r>
              <a:rPr lang="en-GB" sz="4500" dirty="0">
                <a:latin typeface="Twinkl Precursive" panose="02000000000000000000" pitchFamily="2" charset="0"/>
              </a:rPr>
              <a:t/>
            </a:r>
            <a:br>
              <a:rPr lang="en-GB" sz="4500" dirty="0">
                <a:latin typeface="Twinkl Precursive" panose="02000000000000000000" pitchFamily="2" charset="0"/>
              </a:rPr>
            </a:br>
            <a:r>
              <a:rPr lang="en-GB" sz="4500" dirty="0" smtClean="0">
                <a:latin typeface="Twinkl Precursive" panose="02000000000000000000" pitchFamily="2" charset="0"/>
              </a:rPr>
              <a:t>Wednesday 23</a:t>
            </a:r>
            <a:r>
              <a:rPr lang="en-GB" sz="4500" baseline="30000" dirty="0" smtClean="0">
                <a:latin typeface="Twinkl Precursive" panose="02000000000000000000" pitchFamily="2" charset="0"/>
              </a:rPr>
              <a:t>rd</a:t>
            </a:r>
            <a:r>
              <a:rPr lang="en-GB" sz="4500" dirty="0" smtClean="0">
                <a:latin typeface="Twinkl Precursive" panose="02000000000000000000" pitchFamily="2" charset="0"/>
              </a:rPr>
              <a:t> </a:t>
            </a:r>
            <a:r>
              <a:rPr lang="en-GB" sz="4500" dirty="0" smtClean="0">
                <a:latin typeface="Twinkl Precursive" panose="02000000000000000000" pitchFamily="2" charset="0"/>
              </a:rPr>
              <a:t>June 2021 </a:t>
            </a:r>
            <a:endParaRPr lang="en-GB" sz="4500" dirty="0">
              <a:latin typeface="Twinkl Precursive" panose="02000000000000000000" pitchFamily="2" charset="0"/>
            </a:endParaRPr>
          </a:p>
        </p:txBody>
      </p:sp>
    </p:spTree>
    <p:extLst>
      <p:ext uri="{BB962C8B-B14F-4D97-AF65-F5344CB8AC3E}">
        <p14:creationId xmlns:p14="http://schemas.microsoft.com/office/powerpoint/2010/main" val="9805662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About this story. </a:t>
            </a:r>
            <a:endParaRPr lang="en-GB" dirty="0">
              <a:latin typeface="Twinkl Precursive" panose="02000000000000000000" pitchFamily="2" charset="0"/>
            </a:endParaRPr>
          </a:p>
        </p:txBody>
      </p:sp>
      <p:sp>
        <p:nvSpPr>
          <p:cNvPr id="3" name="Content Placeholder 2"/>
          <p:cNvSpPr>
            <a:spLocks noGrp="1"/>
          </p:cNvSpPr>
          <p:nvPr>
            <p:ph idx="1"/>
          </p:nvPr>
        </p:nvSpPr>
        <p:spPr/>
        <p:txBody>
          <a:bodyPr>
            <a:normAutofit/>
          </a:bodyPr>
          <a:lstStyle/>
          <a:p>
            <a:pPr marL="0" indent="0">
              <a:buNone/>
            </a:pPr>
            <a:r>
              <a:rPr lang="en-GB" sz="3500" dirty="0" smtClean="0">
                <a:latin typeface="Twinkl Precursive" panose="02000000000000000000" pitchFamily="2" charset="0"/>
              </a:rPr>
              <a:t>Have you heard of the Beasts? No. not many have. That’s because they are very rare. This is the tale of one such beast. Whose determination to overcome his loneliness leads him to undertake a daring and dangerous quest to find others like him. </a:t>
            </a:r>
            <a:endParaRPr lang="en-GB" sz="3500" dirty="0">
              <a:latin typeface="Twinkl Precursive" panose="02000000000000000000" pitchFamily="2" charset="0"/>
            </a:endParaRPr>
          </a:p>
        </p:txBody>
      </p:sp>
    </p:spTree>
    <p:extLst>
      <p:ext uri="{BB962C8B-B14F-4D97-AF65-F5344CB8AC3E}">
        <p14:creationId xmlns:p14="http://schemas.microsoft.com/office/powerpoint/2010/main" val="10584311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Your Task</a:t>
            </a:r>
            <a:endParaRPr lang="en-GB" dirty="0">
              <a:latin typeface="Twinkl Precursive" panose="02000000000000000000" pitchFamily="2" charset="0"/>
            </a:endParaRPr>
          </a:p>
        </p:txBody>
      </p:sp>
      <p:sp>
        <p:nvSpPr>
          <p:cNvPr id="3" name="Content Placeholder 2"/>
          <p:cNvSpPr>
            <a:spLocks noGrp="1"/>
          </p:cNvSpPr>
          <p:nvPr>
            <p:ph idx="1"/>
          </p:nvPr>
        </p:nvSpPr>
        <p:spPr/>
        <p:txBody>
          <a:bodyPr>
            <a:normAutofit/>
          </a:bodyPr>
          <a:lstStyle/>
          <a:p>
            <a:pPr marL="0" indent="0">
              <a:buNone/>
            </a:pPr>
            <a:r>
              <a:rPr lang="en-GB" sz="3500" dirty="0" smtClean="0">
                <a:latin typeface="Twinkl Precursive" panose="02000000000000000000" pitchFamily="2" charset="0"/>
              </a:rPr>
              <a:t>You have sequenced the story already and thought of time words you can use and adjectives to describe the creatures he meets. </a:t>
            </a:r>
            <a:endParaRPr lang="en-GB" sz="3500" dirty="0" smtClean="0">
              <a:latin typeface="Twinkl Precursive" panose="02000000000000000000" pitchFamily="2" charset="0"/>
            </a:endParaRPr>
          </a:p>
          <a:p>
            <a:pPr marL="0" indent="0">
              <a:buNone/>
            </a:pPr>
            <a:endParaRPr lang="en-GB" sz="3500" dirty="0">
              <a:latin typeface="Twinkl Precursive" panose="02000000000000000000" pitchFamily="2" charset="0"/>
            </a:endParaRPr>
          </a:p>
          <a:p>
            <a:pPr marL="0" indent="0">
              <a:buNone/>
            </a:pPr>
            <a:r>
              <a:rPr lang="en-GB" sz="3500" dirty="0" smtClean="0">
                <a:latin typeface="Twinkl Precursive" panose="02000000000000000000" pitchFamily="2" charset="0"/>
              </a:rPr>
              <a:t>Today you will be writing about his journey from his viewpoint. Use I (the first person)</a:t>
            </a:r>
            <a:endParaRPr lang="en-GB" sz="3500" dirty="0">
              <a:latin typeface="Twinkl Precursive" panose="02000000000000000000" pitchFamily="2" charset="0"/>
            </a:endParaRPr>
          </a:p>
        </p:txBody>
      </p:sp>
    </p:spTree>
    <p:extLst>
      <p:ext uri="{BB962C8B-B14F-4D97-AF65-F5344CB8AC3E}">
        <p14:creationId xmlns:p14="http://schemas.microsoft.com/office/powerpoint/2010/main" val="6958235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You will need to use ‘</a:t>
            </a:r>
            <a:r>
              <a:rPr lang="en-GB" dirty="0" err="1" smtClean="0">
                <a:latin typeface="Twinkl Precursive" panose="02000000000000000000" pitchFamily="2" charset="0"/>
              </a:rPr>
              <a:t>ing</a:t>
            </a:r>
            <a:r>
              <a:rPr lang="en-GB" dirty="0" smtClean="0">
                <a:latin typeface="Twinkl Precursive" panose="02000000000000000000" pitchFamily="2" charset="0"/>
              </a:rPr>
              <a:t>’ endings on your verbs. </a:t>
            </a:r>
            <a:endParaRPr lang="en-GB" dirty="0">
              <a:latin typeface="Twinkl Precursive" panose="02000000000000000000" pitchFamily="2" charset="0"/>
            </a:endParaRPr>
          </a:p>
        </p:txBody>
      </p:sp>
      <p:sp>
        <p:nvSpPr>
          <p:cNvPr id="3" name="TextBox 2"/>
          <p:cNvSpPr txBox="1"/>
          <p:nvPr/>
        </p:nvSpPr>
        <p:spPr>
          <a:xfrm>
            <a:off x="838200" y="2078182"/>
            <a:ext cx="9698181" cy="1785104"/>
          </a:xfrm>
          <a:prstGeom prst="rect">
            <a:avLst/>
          </a:prstGeom>
          <a:noFill/>
        </p:spPr>
        <p:txBody>
          <a:bodyPr wrap="square" rtlCol="0">
            <a:spAutoFit/>
          </a:bodyPr>
          <a:lstStyle/>
          <a:p>
            <a:endParaRPr lang="en-GB" sz="2000" dirty="0" smtClean="0">
              <a:latin typeface="Twinkl Precursive" panose="02000000000000000000" pitchFamily="2" charset="0"/>
            </a:endParaRPr>
          </a:p>
          <a:p>
            <a:r>
              <a:rPr lang="en-GB" sz="3000" dirty="0" smtClean="0">
                <a:latin typeface="Twinkl Precursive" panose="02000000000000000000" pitchFamily="2" charset="0"/>
              </a:rPr>
              <a:t>What do each of the creatures do? How do they move? How do they act? </a:t>
            </a:r>
          </a:p>
          <a:p>
            <a:endParaRPr lang="en-GB" sz="3000" dirty="0">
              <a:latin typeface="Twinkl Precursive" panose="02000000000000000000" pitchFamily="2" charset="0"/>
            </a:endParaRPr>
          </a:p>
        </p:txBody>
      </p:sp>
      <p:pic>
        <p:nvPicPr>
          <p:cNvPr id="6" name="Picture 5"/>
          <p:cNvPicPr>
            <a:picLocks noChangeAspect="1"/>
          </p:cNvPicPr>
          <p:nvPr/>
        </p:nvPicPr>
        <p:blipFill>
          <a:blip r:embed="rId2"/>
          <a:stretch>
            <a:fillRect/>
          </a:stretch>
        </p:blipFill>
        <p:spPr>
          <a:xfrm>
            <a:off x="5945133" y="3475408"/>
            <a:ext cx="1785704" cy="1550743"/>
          </a:xfrm>
          <a:prstGeom prst="rect">
            <a:avLst/>
          </a:prstGeom>
        </p:spPr>
      </p:pic>
      <p:pic>
        <p:nvPicPr>
          <p:cNvPr id="7" name="Picture 6"/>
          <p:cNvPicPr>
            <a:picLocks noChangeAspect="1"/>
          </p:cNvPicPr>
          <p:nvPr/>
        </p:nvPicPr>
        <p:blipFill>
          <a:blip r:embed="rId3"/>
          <a:stretch>
            <a:fillRect/>
          </a:stretch>
        </p:blipFill>
        <p:spPr>
          <a:xfrm>
            <a:off x="3155861" y="3547920"/>
            <a:ext cx="1826051" cy="1478231"/>
          </a:xfrm>
          <a:prstGeom prst="rect">
            <a:avLst/>
          </a:prstGeom>
        </p:spPr>
      </p:pic>
      <p:pic>
        <p:nvPicPr>
          <p:cNvPr id="8" name="Picture 7"/>
          <p:cNvPicPr>
            <a:picLocks noChangeAspect="1"/>
          </p:cNvPicPr>
          <p:nvPr/>
        </p:nvPicPr>
        <p:blipFill>
          <a:blip r:embed="rId4"/>
          <a:stretch>
            <a:fillRect/>
          </a:stretch>
        </p:blipFill>
        <p:spPr>
          <a:xfrm>
            <a:off x="884321" y="3543262"/>
            <a:ext cx="1467131" cy="1573831"/>
          </a:xfrm>
          <a:prstGeom prst="rect">
            <a:avLst/>
          </a:prstGeom>
        </p:spPr>
      </p:pic>
      <p:pic>
        <p:nvPicPr>
          <p:cNvPr id="9" name="Picture 8"/>
          <p:cNvPicPr>
            <a:picLocks noChangeAspect="1"/>
          </p:cNvPicPr>
          <p:nvPr/>
        </p:nvPicPr>
        <p:blipFill>
          <a:blip r:embed="rId5"/>
          <a:stretch>
            <a:fillRect/>
          </a:stretch>
        </p:blipFill>
        <p:spPr>
          <a:xfrm>
            <a:off x="9011777" y="3384466"/>
            <a:ext cx="2134844" cy="1732627"/>
          </a:xfrm>
          <a:prstGeom prst="rect">
            <a:avLst/>
          </a:prstGeom>
        </p:spPr>
      </p:pic>
      <p:sp>
        <p:nvSpPr>
          <p:cNvPr id="10" name="TextBox 9"/>
          <p:cNvSpPr txBox="1"/>
          <p:nvPr/>
        </p:nvSpPr>
        <p:spPr>
          <a:xfrm>
            <a:off x="337512" y="5482185"/>
            <a:ext cx="2560748" cy="1015663"/>
          </a:xfrm>
          <a:prstGeom prst="rect">
            <a:avLst/>
          </a:prstGeom>
          <a:solidFill>
            <a:schemeClr val="bg1"/>
          </a:solidFill>
          <a:ln>
            <a:solidFill>
              <a:schemeClr val="tx1"/>
            </a:solidFill>
          </a:ln>
        </p:spPr>
        <p:txBody>
          <a:bodyPr wrap="square" rtlCol="0">
            <a:spAutoFit/>
          </a:bodyPr>
          <a:lstStyle/>
          <a:p>
            <a:r>
              <a:rPr lang="en-GB" sz="3000" dirty="0">
                <a:solidFill>
                  <a:srgbClr val="0070C0"/>
                </a:solidFill>
                <a:latin typeface="Twinkl Precursive" panose="02000000000000000000" pitchFamily="2" charset="0"/>
              </a:rPr>
              <a:t>f</a:t>
            </a:r>
            <a:r>
              <a:rPr lang="en-GB" sz="3000" dirty="0" smtClean="0">
                <a:solidFill>
                  <a:srgbClr val="0070C0"/>
                </a:solidFill>
                <a:latin typeface="Twinkl Precursive" panose="02000000000000000000" pitchFamily="2" charset="0"/>
              </a:rPr>
              <a:t>lapp</a:t>
            </a:r>
            <a:r>
              <a:rPr lang="en-GB" sz="3000" dirty="0" smtClean="0">
                <a:solidFill>
                  <a:srgbClr val="00B050"/>
                </a:solidFill>
                <a:latin typeface="Twinkl Precursive" panose="02000000000000000000" pitchFamily="2" charset="0"/>
              </a:rPr>
              <a:t>ing</a:t>
            </a:r>
          </a:p>
          <a:p>
            <a:r>
              <a:rPr lang="en-GB" sz="3000" dirty="0" smtClean="0">
                <a:solidFill>
                  <a:srgbClr val="0070C0"/>
                </a:solidFill>
                <a:latin typeface="Twinkl Precursive" panose="02000000000000000000" pitchFamily="2" charset="0"/>
              </a:rPr>
              <a:t>glid</a:t>
            </a:r>
            <a:r>
              <a:rPr lang="en-GB" sz="3000" dirty="0" smtClean="0">
                <a:solidFill>
                  <a:srgbClr val="00B050"/>
                </a:solidFill>
                <a:latin typeface="Twinkl Precursive" panose="02000000000000000000" pitchFamily="2" charset="0"/>
              </a:rPr>
              <a:t>ing</a:t>
            </a:r>
            <a:endParaRPr lang="en-GB" sz="3000" dirty="0">
              <a:solidFill>
                <a:srgbClr val="00B050"/>
              </a:solidFill>
              <a:latin typeface="Twinkl Precursive" panose="02000000000000000000" pitchFamily="2" charset="0"/>
            </a:endParaRPr>
          </a:p>
        </p:txBody>
      </p:sp>
      <p:sp>
        <p:nvSpPr>
          <p:cNvPr id="11" name="TextBox 10"/>
          <p:cNvSpPr txBox="1"/>
          <p:nvPr/>
        </p:nvSpPr>
        <p:spPr>
          <a:xfrm>
            <a:off x="3122721" y="5482185"/>
            <a:ext cx="2560748" cy="1015663"/>
          </a:xfrm>
          <a:prstGeom prst="rect">
            <a:avLst/>
          </a:prstGeom>
          <a:solidFill>
            <a:schemeClr val="bg1"/>
          </a:solidFill>
          <a:ln>
            <a:solidFill>
              <a:schemeClr val="tx1"/>
            </a:solidFill>
          </a:ln>
        </p:spPr>
        <p:txBody>
          <a:bodyPr wrap="square" rtlCol="0">
            <a:spAutoFit/>
          </a:bodyPr>
          <a:lstStyle/>
          <a:p>
            <a:r>
              <a:rPr lang="en-GB" sz="3000" dirty="0">
                <a:solidFill>
                  <a:srgbClr val="0070C0"/>
                </a:solidFill>
                <a:latin typeface="Twinkl Precursive" panose="02000000000000000000" pitchFamily="2" charset="0"/>
              </a:rPr>
              <a:t>h</a:t>
            </a:r>
            <a:r>
              <a:rPr lang="en-GB" sz="3000" dirty="0" smtClean="0">
                <a:solidFill>
                  <a:srgbClr val="0070C0"/>
                </a:solidFill>
                <a:latin typeface="Twinkl Precursive" panose="02000000000000000000" pitchFamily="2" charset="0"/>
              </a:rPr>
              <a:t>old</a:t>
            </a:r>
            <a:r>
              <a:rPr lang="en-GB" sz="3000" dirty="0" smtClean="0">
                <a:solidFill>
                  <a:srgbClr val="00B050"/>
                </a:solidFill>
                <a:latin typeface="Twinkl Precursive" panose="02000000000000000000" pitchFamily="2" charset="0"/>
              </a:rPr>
              <a:t>ing</a:t>
            </a:r>
          </a:p>
          <a:p>
            <a:r>
              <a:rPr lang="en-GB" sz="3000" dirty="0" smtClean="0">
                <a:solidFill>
                  <a:srgbClr val="0070C0"/>
                </a:solidFill>
                <a:latin typeface="Twinkl Precursive" panose="02000000000000000000" pitchFamily="2" charset="0"/>
              </a:rPr>
              <a:t>clos</a:t>
            </a:r>
            <a:r>
              <a:rPr lang="en-GB" sz="3000" dirty="0" smtClean="0">
                <a:solidFill>
                  <a:srgbClr val="00B050"/>
                </a:solidFill>
                <a:latin typeface="Twinkl Precursive" panose="02000000000000000000" pitchFamily="2" charset="0"/>
              </a:rPr>
              <a:t>ing</a:t>
            </a:r>
            <a:endParaRPr lang="en-GB" sz="3000" dirty="0">
              <a:solidFill>
                <a:srgbClr val="00B050"/>
              </a:solidFill>
              <a:latin typeface="Twinkl Precursive" panose="02000000000000000000" pitchFamily="2" charset="0"/>
            </a:endParaRPr>
          </a:p>
        </p:txBody>
      </p:sp>
      <p:sp>
        <p:nvSpPr>
          <p:cNvPr id="12" name="TextBox 11"/>
          <p:cNvSpPr txBox="1"/>
          <p:nvPr/>
        </p:nvSpPr>
        <p:spPr>
          <a:xfrm>
            <a:off x="5945133" y="5482185"/>
            <a:ext cx="2560748" cy="1015663"/>
          </a:xfrm>
          <a:prstGeom prst="rect">
            <a:avLst/>
          </a:prstGeom>
          <a:solidFill>
            <a:schemeClr val="bg1"/>
          </a:solidFill>
          <a:ln>
            <a:solidFill>
              <a:schemeClr val="tx1"/>
            </a:solidFill>
          </a:ln>
        </p:spPr>
        <p:txBody>
          <a:bodyPr wrap="square" rtlCol="0">
            <a:spAutoFit/>
          </a:bodyPr>
          <a:lstStyle/>
          <a:p>
            <a:r>
              <a:rPr lang="en-GB" sz="3000" dirty="0">
                <a:solidFill>
                  <a:srgbClr val="0070C0"/>
                </a:solidFill>
                <a:latin typeface="Twinkl Precursive" panose="02000000000000000000" pitchFamily="2" charset="0"/>
              </a:rPr>
              <a:t>s</a:t>
            </a:r>
            <a:r>
              <a:rPr lang="en-GB" sz="3000" dirty="0" smtClean="0">
                <a:solidFill>
                  <a:srgbClr val="0070C0"/>
                </a:solidFill>
                <a:latin typeface="Twinkl Precursive" panose="02000000000000000000" pitchFamily="2" charset="0"/>
              </a:rPr>
              <a:t>ting</a:t>
            </a:r>
            <a:r>
              <a:rPr lang="en-GB" sz="3000" dirty="0" smtClean="0">
                <a:solidFill>
                  <a:srgbClr val="00B050"/>
                </a:solidFill>
                <a:latin typeface="Twinkl Precursive" panose="02000000000000000000" pitchFamily="2" charset="0"/>
              </a:rPr>
              <a:t>ing</a:t>
            </a:r>
          </a:p>
          <a:p>
            <a:r>
              <a:rPr lang="en-GB" sz="3000" dirty="0" smtClean="0">
                <a:solidFill>
                  <a:srgbClr val="0070C0"/>
                </a:solidFill>
                <a:latin typeface="Twinkl Precursive" panose="02000000000000000000" pitchFamily="2" charset="0"/>
              </a:rPr>
              <a:t>swirl</a:t>
            </a:r>
            <a:r>
              <a:rPr lang="en-GB" sz="3000" dirty="0" smtClean="0">
                <a:solidFill>
                  <a:srgbClr val="00B050"/>
                </a:solidFill>
                <a:latin typeface="Twinkl Precursive" panose="02000000000000000000" pitchFamily="2" charset="0"/>
              </a:rPr>
              <a:t>ing</a:t>
            </a:r>
            <a:endParaRPr lang="en-GB" sz="3000" dirty="0">
              <a:solidFill>
                <a:srgbClr val="00B050"/>
              </a:solidFill>
              <a:latin typeface="Twinkl Precursive" panose="02000000000000000000" pitchFamily="2" charset="0"/>
            </a:endParaRPr>
          </a:p>
        </p:txBody>
      </p:sp>
      <p:sp>
        <p:nvSpPr>
          <p:cNvPr id="13" name="TextBox 12"/>
          <p:cNvSpPr txBox="1"/>
          <p:nvPr/>
        </p:nvSpPr>
        <p:spPr>
          <a:xfrm>
            <a:off x="8895868" y="5482185"/>
            <a:ext cx="3281025" cy="1015663"/>
          </a:xfrm>
          <a:prstGeom prst="rect">
            <a:avLst/>
          </a:prstGeom>
          <a:solidFill>
            <a:schemeClr val="bg1"/>
          </a:solidFill>
          <a:ln>
            <a:solidFill>
              <a:schemeClr val="tx1"/>
            </a:solidFill>
          </a:ln>
        </p:spPr>
        <p:txBody>
          <a:bodyPr wrap="square" rtlCol="0">
            <a:spAutoFit/>
          </a:bodyPr>
          <a:lstStyle/>
          <a:p>
            <a:r>
              <a:rPr lang="en-GB" sz="3000" dirty="0">
                <a:solidFill>
                  <a:srgbClr val="0070C0"/>
                </a:solidFill>
                <a:latin typeface="Twinkl Precursive" panose="02000000000000000000" pitchFamily="2" charset="0"/>
              </a:rPr>
              <a:t>c</a:t>
            </a:r>
            <a:r>
              <a:rPr lang="en-GB" sz="3000" dirty="0" smtClean="0">
                <a:solidFill>
                  <a:srgbClr val="0070C0"/>
                </a:solidFill>
                <a:latin typeface="Twinkl Precursive" panose="02000000000000000000" pitchFamily="2" charset="0"/>
              </a:rPr>
              <a:t>oast</a:t>
            </a:r>
            <a:r>
              <a:rPr lang="en-GB" sz="3000" dirty="0" smtClean="0">
                <a:solidFill>
                  <a:srgbClr val="00B050"/>
                </a:solidFill>
                <a:latin typeface="Twinkl Precursive" panose="02000000000000000000" pitchFamily="2" charset="0"/>
              </a:rPr>
              <a:t>ing</a:t>
            </a:r>
          </a:p>
          <a:p>
            <a:r>
              <a:rPr lang="en-GB" sz="3000" dirty="0" smtClean="0">
                <a:solidFill>
                  <a:srgbClr val="0070C0"/>
                </a:solidFill>
                <a:latin typeface="Twinkl Precursive" panose="02000000000000000000" pitchFamily="2" charset="0"/>
              </a:rPr>
              <a:t>adventur</a:t>
            </a:r>
            <a:r>
              <a:rPr lang="en-GB" sz="3000" dirty="0" smtClean="0">
                <a:solidFill>
                  <a:srgbClr val="00B050"/>
                </a:solidFill>
                <a:latin typeface="Twinkl Precursive" panose="02000000000000000000" pitchFamily="2" charset="0"/>
              </a:rPr>
              <a:t>ing</a:t>
            </a:r>
            <a:endParaRPr lang="en-GB" sz="3000" dirty="0">
              <a:solidFill>
                <a:srgbClr val="00B050"/>
              </a:solidFill>
              <a:latin typeface="Twinkl Precursive" panose="02000000000000000000" pitchFamily="2" charset="0"/>
            </a:endParaRPr>
          </a:p>
        </p:txBody>
      </p:sp>
    </p:spTree>
    <p:extLst>
      <p:ext uri="{BB962C8B-B14F-4D97-AF65-F5344CB8AC3E}">
        <p14:creationId xmlns:p14="http://schemas.microsoft.com/office/powerpoint/2010/main" val="1367872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7186" y="106528"/>
            <a:ext cx="10515600" cy="1325563"/>
          </a:xfrm>
        </p:spPr>
        <p:txBody>
          <a:bodyPr>
            <a:normAutofit/>
          </a:bodyPr>
          <a:lstStyle/>
          <a:p>
            <a:r>
              <a:rPr lang="en-GB" dirty="0" smtClean="0">
                <a:latin typeface="Twinkl Precursive" panose="02000000000000000000" pitchFamily="2" charset="0"/>
              </a:rPr>
              <a:t>Look at these examples. </a:t>
            </a:r>
            <a:endParaRPr lang="en-GB" dirty="0">
              <a:latin typeface="Twinkl Precursive" panose="02000000000000000000" pitchFamily="2" charset="0"/>
            </a:endParaRPr>
          </a:p>
        </p:txBody>
      </p:sp>
      <p:sp>
        <p:nvSpPr>
          <p:cNvPr id="8" name="TextBox 7"/>
          <p:cNvSpPr txBox="1"/>
          <p:nvPr/>
        </p:nvSpPr>
        <p:spPr>
          <a:xfrm>
            <a:off x="344099" y="3922850"/>
            <a:ext cx="5500887" cy="1477328"/>
          </a:xfrm>
          <a:prstGeom prst="rect">
            <a:avLst/>
          </a:prstGeom>
          <a:solidFill>
            <a:schemeClr val="bg1"/>
          </a:solidFill>
          <a:ln>
            <a:solidFill>
              <a:schemeClr val="tx1"/>
            </a:solidFill>
          </a:ln>
        </p:spPr>
        <p:txBody>
          <a:bodyPr wrap="square" rtlCol="0">
            <a:spAutoFit/>
          </a:bodyPr>
          <a:lstStyle/>
          <a:p>
            <a:r>
              <a:rPr lang="en-GB" sz="3000" dirty="0" smtClean="0">
                <a:solidFill>
                  <a:srgbClr val="FFC000"/>
                </a:solidFill>
                <a:latin typeface="Twinkl Precursive" panose="02000000000000000000" pitchFamily="2" charset="0"/>
              </a:rPr>
              <a:t>First</a:t>
            </a:r>
            <a:r>
              <a:rPr lang="en-GB" sz="3000" dirty="0" smtClean="0">
                <a:latin typeface="Twinkl Precursive" panose="02000000000000000000" pitchFamily="2" charset="0"/>
              </a:rPr>
              <a:t> </a:t>
            </a:r>
            <a:r>
              <a:rPr lang="en-GB" sz="3000" dirty="0" smtClean="0">
                <a:latin typeface="Twinkl Precursive" panose="02000000000000000000" pitchFamily="2" charset="0"/>
              </a:rPr>
              <a:t>a </a:t>
            </a:r>
            <a:r>
              <a:rPr lang="en-GB" sz="3000" dirty="0" smtClean="0">
                <a:solidFill>
                  <a:srgbClr val="FF0000"/>
                </a:solidFill>
                <a:latin typeface="Twinkl Precursive" panose="02000000000000000000" pitchFamily="2" charset="0"/>
              </a:rPr>
              <a:t>naughty</a:t>
            </a:r>
            <a:r>
              <a:rPr lang="en-GB" sz="3000" dirty="0" smtClean="0">
                <a:latin typeface="Twinkl Precursive" panose="02000000000000000000" pitchFamily="2" charset="0"/>
              </a:rPr>
              <a:t> seagull was </a:t>
            </a:r>
            <a:r>
              <a:rPr lang="en-GB" sz="3000" dirty="0" smtClean="0">
                <a:solidFill>
                  <a:schemeClr val="tx2"/>
                </a:solidFill>
                <a:latin typeface="Twinkl Precursive" panose="02000000000000000000" pitchFamily="2" charset="0"/>
              </a:rPr>
              <a:t>flapp</a:t>
            </a:r>
            <a:r>
              <a:rPr lang="en-GB" sz="3000" dirty="0" smtClean="0">
                <a:solidFill>
                  <a:srgbClr val="00B050"/>
                </a:solidFill>
                <a:latin typeface="Twinkl Precursive" panose="02000000000000000000" pitchFamily="2" charset="0"/>
              </a:rPr>
              <a:t>ing</a:t>
            </a:r>
            <a:r>
              <a:rPr lang="en-GB" sz="3000" dirty="0" smtClean="0">
                <a:latin typeface="Twinkl Precursive" panose="02000000000000000000" pitchFamily="2" charset="0"/>
              </a:rPr>
              <a:t> around my head. </a:t>
            </a:r>
            <a:endParaRPr lang="en-GB" sz="3000" dirty="0">
              <a:latin typeface="Twinkl Precursive" panose="02000000000000000000" pitchFamily="2" charset="0"/>
            </a:endParaRPr>
          </a:p>
        </p:txBody>
      </p:sp>
      <p:pic>
        <p:nvPicPr>
          <p:cNvPr id="43" name="Picture 42"/>
          <p:cNvPicPr>
            <a:picLocks noChangeAspect="1"/>
          </p:cNvPicPr>
          <p:nvPr/>
        </p:nvPicPr>
        <p:blipFill>
          <a:blip r:embed="rId2"/>
          <a:stretch>
            <a:fillRect/>
          </a:stretch>
        </p:blipFill>
        <p:spPr>
          <a:xfrm>
            <a:off x="620451" y="1518012"/>
            <a:ext cx="2053476" cy="1990615"/>
          </a:xfrm>
          <a:prstGeom prst="rect">
            <a:avLst/>
          </a:prstGeom>
        </p:spPr>
      </p:pic>
      <p:pic>
        <p:nvPicPr>
          <p:cNvPr id="44" name="Picture 43"/>
          <p:cNvPicPr>
            <a:picLocks noChangeAspect="1"/>
          </p:cNvPicPr>
          <p:nvPr/>
        </p:nvPicPr>
        <p:blipFill>
          <a:blip r:embed="rId3"/>
          <a:stretch>
            <a:fillRect/>
          </a:stretch>
        </p:blipFill>
        <p:spPr>
          <a:xfrm>
            <a:off x="7435842" y="1469652"/>
            <a:ext cx="2228663" cy="2087333"/>
          </a:xfrm>
          <a:prstGeom prst="rect">
            <a:avLst/>
          </a:prstGeom>
        </p:spPr>
      </p:pic>
      <p:sp>
        <p:nvSpPr>
          <p:cNvPr id="49" name="Cloud Callout 48"/>
          <p:cNvSpPr/>
          <p:nvPr/>
        </p:nvSpPr>
        <p:spPr>
          <a:xfrm>
            <a:off x="3086427" y="1323216"/>
            <a:ext cx="2349306" cy="1744394"/>
          </a:xfrm>
          <a:prstGeom prst="cloudCallout">
            <a:avLst>
              <a:gd name="adj1" fmla="val -64315"/>
              <a:gd name="adj2" fmla="val 44080"/>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How could we describe the seagull? </a:t>
            </a:r>
            <a:endParaRPr lang="en-GB" dirty="0">
              <a:solidFill>
                <a:schemeClr val="tx1"/>
              </a:solidFill>
              <a:latin typeface="Twinkl Precursive" panose="02000000000000000000" pitchFamily="2" charset="0"/>
            </a:endParaRPr>
          </a:p>
        </p:txBody>
      </p:sp>
      <p:sp>
        <p:nvSpPr>
          <p:cNvPr id="50" name="Cloud Callout 49"/>
          <p:cNvSpPr/>
          <p:nvPr/>
        </p:nvSpPr>
        <p:spPr>
          <a:xfrm>
            <a:off x="9603406" y="695351"/>
            <a:ext cx="2527495" cy="1817967"/>
          </a:xfrm>
          <a:prstGeom prst="cloudCallout">
            <a:avLst>
              <a:gd name="adj1" fmla="val -53700"/>
              <a:gd name="adj2" fmla="val 57582"/>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How could we describe the dolphins? </a:t>
            </a:r>
            <a:endParaRPr lang="en-GB" dirty="0">
              <a:solidFill>
                <a:schemeClr val="tx1"/>
              </a:solidFill>
              <a:latin typeface="Twinkl Precursive" panose="02000000000000000000" pitchFamily="2" charset="0"/>
            </a:endParaRPr>
          </a:p>
        </p:txBody>
      </p:sp>
      <p:sp>
        <p:nvSpPr>
          <p:cNvPr id="9" name="TextBox 8"/>
          <p:cNvSpPr txBox="1"/>
          <p:nvPr/>
        </p:nvSpPr>
        <p:spPr>
          <a:xfrm>
            <a:off x="6251874" y="3961319"/>
            <a:ext cx="5500887" cy="1938992"/>
          </a:xfrm>
          <a:prstGeom prst="rect">
            <a:avLst/>
          </a:prstGeom>
          <a:solidFill>
            <a:schemeClr val="bg1"/>
          </a:solidFill>
          <a:ln>
            <a:solidFill>
              <a:schemeClr val="tx1"/>
            </a:solidFill>
          </a:ln>
        </p:spPr>
        <p:txBody>
          <a:bodyPr wrap="square" rtlCol="0">
            <a:spAutoFit/>
          </a:bodyPr>
          <a:lstStyle/>
          <a:p>
            <a:r>
              <a:rPr lang="en-GB" sz="3000" dirty="0" smtClean="0">
                <a:solidFill>
                  <a:srgbClr val="FFC000"/>
                </a:solidFill>
                <a:latin typeface="Twinkl Precursive" panose="02000000000000000000" pitchFamily="2" charset="0"/>
              </a:rPr>
              <a:t>Then</a:t>
            </a:r>
            <a:r>
              <a:rPr lang="en-GB" sz="3000" dirty="0" smtClean="0">
                <a:latin typeface="Twinkl Precursive" panose="02000000000000000000" pitchFamily="2" charset="0"/>
              </a:rPr>
              <a:t> </a:t>
            </a:r>
            <a:r>
              <a:rPr lang="en-GB" sz="3000" dirty="0" smtClean="0">
                <a:latin typeface="Twinkl Precursive" panose="02000000000000000000" pitchFamily="2" charset="0"/>
              </a:rPr>
              <a:t>some</a:t>
            </a:r>
            <a:r>
              <a:rPr lang="en-GB" sz="3000" dirty="0" smtClean="0">
                <a:latin typeface="Twinkl Precursive" panose="02000000000000000000" pitchFamily="2" charset="0"/>
              </a:rPr>
              <a:t> </a:t>
            </a:r>
            <a:r>
              <a:rPr lang="en-GB" sz="3000" dirty="0" smtClean="0">
                <a:solidFill>
                  <a:srgbClr val="FF0000"/>
                </a:solidFill>
                <a:latin typeface="Twinkl Precursive" panose="02000000000000000000" pitchFamily="2" charset="0"/>
              </a:rPr>
              <a:t>sleek</a:t>
            </a:r>
            <a:r>
              <a:rPr lang="en-GB" sz="3000" dirty="0" smtClean="0">
                <a:latin typeface="Twinkl Precursive" panose="02000000000000000000" pitchFamily="2" charset="0"/>
              </a:rPr>
              <a:t> dolphins were </a:t>
            </a:r>
            <a:r>
              <a:rPr lang="en-GB" sz="3000" dirty="0" smtClean="0">
                <a:solidFill>
                  <a:schemeClr val="tx2"/>
                </a:solidFill>
                <a:latin typeface="Twinkl Precursive" panose="02000000000000000000" pitchFamily="2" charset="0"/>
              </a:rPr>
              <a:t>jump</a:t>
            </a:r>
            <a:r>
              <a:rPr lang="en-GB" sz="3000" dirty="0" smtClean="0">
                <a:solidFill>
                  <a:srgbClr val="00B050"/>
                </a:solidFill>
                <a:latin typeface="Twinkl Precursive" panose="02000000000000000000" pitchFamily="2" charset="0"/>
              </a:rPr>
              <a:t>ing</a:t>
            </a:r>
            <a:r>
              <a:rPr lang="en-GB" sz="3000" dirty="0" smtClean="0">
                <a:latin typeface="Twinkl Precursive" panose="02000000000000000000" pitchFamily="2" charset="0"/>
              </a:rPr>
              <a:t> in the water with me. </a:t>
            </a:r>
            <a:endParaRPr lang="en-GB" sz="3000" dirty="0">
              <a:latin typeface="Twinkl Precursive" panose="02000000000000000000" pitchFamily="2" charset="0"/>
            </a:endParaRPr>
          </a:p>
        </p:txBody>
      </p:sp>
    </p:spTree>
    <p:extLst>
      <p:ext uri="{BB962C8B-B14F-4D97-AF65-F5344CB8AC3E}">
        <p14:creationId xmlns:p14="http://schemas.microsoft.com/office/powerpoint/2010/main" val="382637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additive="base">
                                        <p:cTn id="13" dur="500" fill="hold"/>
                                        <p:tgtEl>
                                          <p:spTgt spid="49"/>
                                        </p:tgtEl>
                                        <p:attrNameLst>
                                          <p:attrName>ppt_x</p:attrName>
                                        </p:attrNameLst>
                                      </p:cBhvr>
                                      <p:tavLst>
                                        <p:tav tm="0">
                                          <p:val>
                                            <p:strVal val="#ppt_x"/>
                                          </p:val>
                                        </p:tav>
                                        <p:tav tm="100000">
                                          <p:val>
                                            <p:strVal val="#ppt_x"/>
                                          </p:val>
                                        </p:tav>
                                      </p:tavLst>
                                    </p:anim>
                                    <p:anim calcmode="lin" valueType="num">
                                      <p:cBhvr additive="base">
                                        <p:cTn id="14"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500" fill="hold"/>
                                        <p:tgtEl>
                                          <p:spTgt spid="50"/>
                                        </p:tgtEl>
                                        <p:attrNameLst>
                                          <p:attrName>ppt_x</p:attrName>
                                        </p:attrNameLst>
                                      </p:cBhvr>
                                      <p:tavLst>
                                        <p:tav tm="0">
                                          <p:val>
                                            <p:strVal val="#ppt_x"/>
                                          </p:val>
                                        </p:tav>
                                        <p:tav tm="100000">
                                          <p:val>
                                            <p:strVal val="#ppt_x"/>
                                          </p:val>
                                        </p:tav>
                                      </p:tavLst>
                                    </p:anim>
                                    <p:anim calcmode="lin" valueType="num">
                                      <p:cBhvr additive="base">
                                        <p:cTn id="20"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9" grpId="0" animBg="1"/>
      <p:bldP spid="50"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
          <p:cNvPicPr>
            <a:picLocks noChangeAspect="1"/>
          </p:cNvPicPr>
          <p:nvPr/>
        </p:nvPicPr>
        <p:blipFill>
          <a:blip r:embed="rId2"/>
          <a:stretch>
            <a:fillRect/>
          </a:stretch>
        </p:blipFill>
        <p:spPr>
          <a:xfrm>
            <a:off x="196947" y="359081"/>
            <a:ext cx="6638925" cy="2295525"/>
          </a:xfrm>
          <a:prstGeom prst="rect">
            <a:avLst/>
          </a:prstGeom>
        </p:spPr>
      </p:pic>
      <p:sp>
        <p:nvSpPr>
          <p:cNvPr id="7" name="Cloud Callout 6"/>
          <p:cNvSpPr/>
          <p:nvPr/>
        </p:nvSpPr>
        <p:spPr>
          <a:xfrm>
            <a:off x="-9301" y="3350711"/>
            <a:ext cx="2523901" cy="1810752"/>
          </a:xfrm>
          <a:prstGeom prst="cloudCallout">
            <a:avLst>
              <a:gd name="adj1" fmla="val -14018"/>
              <a:gd name="adj2" fmla="val -98314"/>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What word describes the octopus?</a:t>
            </a:r>
            <a:endParaRPr lang="en-GB" dirty="0">
              <a:solidFill>
                <a:schemeClr val="tx1"/>
              </a:solidFill>
              <a:latin typeface="Twinkl Precursive" panose="02000000000000000000" pitchFamily="2" charset="0"/>
            </a:endParaRPr>
          </a:p>
        </p:txBody>
      </p:sp>
      <p:sp>
        <p:nvSpPr>
          <p:cNvPr id="9" name="Cloud Callout 8"/>
          <p:cNvSpPr/>
          <p:nvPr/>
        </p:nvSpPr>
        <p:spPr>
          <a:xfrm>
            <a:off x="7207764" y="55852"/>
            <a:ext cx="2490418" cy="1798010"/>
          </a:xfrm>
          <a:prstGeom prst="cloudCallout">
            <a:avLst>
              <a:gd name="adj1" fmla="val -65367"/>
              <a:gd name="adj2" fmla="val 40457"/>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How could we describe the jellyfish? </a:t>
            </a:r>
            <a:endParaRPr lang="en-GB" dirty="0">
              <a:solidFill>
                <a:schemeClr val="tx1"/>
              </a:solidFill>
              <a:latin typeface="Twinkl Precursive" panose="02000000000000000000" pitchFamily="2" charset="0"/>
            </a:endParaRPr>
          </a:p>
        </p:txBody>
      </p:sp>
      <p:sp>
        <p:nvSpPr>
          <p:cNvPr id="10" name="TextBox 9"/>
          <p:cNvSpPr txBox="1"/>
          <p:nvPr/>
        </p:nvSpPr>
        <p:spPr>
          <a:xfrm>
            <a:off x="2542309" y="2778759"/>
            <a:ext cx="5500887" cy="1477328"/>
          </a:xfrm>
          <a:prstGeom prst="rect">
            <a:avLst/>
          </a:prstGeom>
          <a:solidFill>
            <a:schemeClr val="bg1"/>
          </a:solidFill>
          <a:ln>
            <a:solidFill>
              <a:schemeClr val="tx1"/>
            </a:solidFill>
          </a:ln>
        </p:spPr>
        <p:txBody>
          <a:bodyPr wrap="square" rtlCol="0">
            <a:spAutoFit/>
          </a:bodyPr>
          <a:lstStyle/>
          <a:p>
            <a:r>
              <a:rPr lang="en-GB" sz="3000" dirty="0" smtClean="0">
                <a:solidFill>
                  <a:srgbClr val="FFC000"/>
                </a:solidFill>
                <a:latin typeface="Twinkl Precursive" panose="02000000000000000000" pitchFamily="2" charset="0"/>
              </a:rPr>
              <a:t>Next</a:t>
            </a:r>
            <a:r>
              <a:rPr lang="en-GB" sz="3000" dirty="0" smtClean="0">
                <a:latin typeface="Twinkl Precursive" panose="02000000000000000000" pitchFamily="2" charset="0"/>
              </a:rPr>
              <a:t> </a:t>
            </a:r>
            <a:r>
              <a:rPr lang="en-GB" sz="3000" dirty="0" smtClean="0">
                <a:latin typeface="Twinkl Precursive" panose="02000000000000000000" pitchFamily="2" charset="0"/>
              </a:rPr>
              <a:t>a </a:t>
            </a:r>
            <a:r>
              <a:rPr lang="en-GB" sz="3000" dirty="0" smtClean="0">
                <a:solidFill>
                  <a:srgbClr val="FF0000"/>
                </a:solidFill>
                <a:latin typeface="Twinkl Precursive" panose="02000000000000000000" pitchFamily="2" charset="0"/>
              </a:rPr>
              <a:t>purple</a:t>
            </a:r>
            <a:r>
              <a:rPr lang="en-GB" sz="3000" dirty="0" smtClean="0">
                <a:latin typeface="Twinkl Precursive" panose="02000000000000000000" pitchFamily="2" charset="0"/>
              </a:rPr>
              <a:t> octopus was </a:t>
            </a:r>
            <a:r>
              <a:rPr lang="en-GB" sz="3000" dirty="0" smtClean="0">
                <a:solidFill>
                  <a:schemeClr val="tx2"/>
                </a:solidFill>
                <a:latin typeface="Twinkl Precursive" panose="02000000000000000000" pitchFamily="2" charset="0"/>
              </a:rPr>
              <a:t>creep</a:t>
            </a:r>
            <a:r>
              <a:rPr lang="en-GB" sz="3000" dirty="0" smtClean="0">
                <a:solidFill>
                  <a:srgbClr val="00B050"/>
                </a:solidFill>
                <a:latin typeface="Twinkl Precursive" panose="02000000000000000000" pitchFamily="2" charset="0"/>
              </a:rPr>
              <a:t>ing</a:t>
            </a:r>
            <a:r>
              <a:rPr lang="en-GB" sz="3000" dirty="0" smtClean="0">
                <a:latin typeface="Twinkl Precursive" panose="02000000000000000000" pitchFamily="2" charset="0"/>
              </a:rPr>
              <a:t> towards me. </a:t>
            </a:r>
            <a:endParaRPr lang="en-GB" sz="3000" dirty="0">
              <a:latin typeface="Twinkl Precursive" panose="02000000000000000000" pitchFamily="2" charset="0"/>
            </a:endParaRPr>
          </a:p>
        </p:txBody>
      </p:sp>
      <p:sp>
        <p:nvSpPr>
          <p:cNvPr id="11" name="TextBox 10"/>
          <p:cNvSpPr txBox="1"/>
          <p:nvPr/>
        </p:nvSpPr>
        <p:spPr>
          <a:xfrm>
            <a:off x="2537505" y="2778759"/>
            <a:ext cx="5500887" cy="1477328"/>
          </a:xfrm>
          <a:prstGeom prst="rect">
            <a:avLst/>
          </a:prstGeom>
          <a:solidFill>
            <a:schemeClr val="bg1"/>
          </a:solidFill>
          <a:ln>
            <a:solidFill>
              <a:schemeClr val="tx1"/>
            </a:solidFill>
          </a:ln>
        </p:spPr>
        <p:txBody>
          <a:bodyPr wrap="square" rtlCol="0">
            <a:spAutoFit/>
          </a:bodyPr>
          <a:lstStyle/>
          <a:p>
            <a:r>
              <a:rPr lang="en-GB" sz="3000" dirty="0" smtClean="0">
                <a:solidFill>
                  <a:srgbClr val="FFC000"/>
                </a:solidFill>
                <a:latin typeface="Twinkl Precursive" panose="02000000000000000000" pitchFamily="2" charset="0"/>
              </a:rPr>
              <a:t>Next</a:t>
            </a:r>
            <a:r>
              <a:rPr lang="en-GB" sz="3000" dirty="0" smtClean="0">
                <a:latin typeface="Twinkl Precursive" panose="02000000000000000000" pitchFamily="2" charset="0"/>
              </a:rPr>
              <a:t> </a:t>
            </a:r>
            <a:r>
              <a:rPr lang="en-GB" sz="3000" dirty="0" smtClean="0">
                <a:latin typeface="Twinkl Precursive" panose="02000000000000000000" pitchFamily="2" charset="0"/>
              </a:rPr>
              <a:t>a </a:t>
            </a:r>
            <a:r>
              <a:rPr lang="en-GB" sz="3000" dirty="0" smtClean="0">
                <a:solidFill>
                  <a:srgbClr val="FF0000"/>
                </a:solidFill>
                <a:latin typeface="Twinkl Precursive" panose="02000000000000000000" pitchFamily="2" charset="0"/>
              </a:rPr>
              <a:t>purple</a:t>
            </a:r>
            <a:r>
              <a:rPr lang="en-GB" sz="3000" dirty="0" smtClean="0">
                <a:latin typeface="Twinkl Precursive" panose="02000000000000000000" pitchFamily="2" charset="0"/>
              </a:rPr>
              <a:t> octopus was </a:t>
            </a:r>
            <a:r>
              <a:rPr lang="en-GB" sz="3000" dirty="0" smtClean="0">
                <a:solidFill>
                  <a:schemeClr val="tx2"/>
                </a:solidFill>
                <a:latin typeface="Twinkl Precursive" panose="02000000000000000000" pitchFamily="2" charset="0"/>
              </a:rPr>
              <a:t>creep</a:t>
            </a:r>
            <a:r>
              <a:rPr lang="en-GB" sz="3000" dirty="0" smtClean="0">
                <a:solidFill>
                  <a:srgbClr val="00B050"/>
                </a:solidFill>
                <a:latin typeface="Twinkl Precursive" panose="02000000000000000000" pitchFamily="2" charset="0"/>
              </a:rPr>
              <a:t>ing</a:t>
            </a:r>
            <a:r>
              <a:rPr lang="en-GB" sz="3000" dirty="0" smtClean="0">
                <a:latin typeface="Twinkl Precursive" panose="02000000000000000000" pitchFamily="2" charset="0"/>
              </a:rPr>
              <a:t> towards me. </a:t>
            </a:r>
            <a:endParaRPr lang="en-GB" sz="3000" dirty="0">
              <a:latin typeface="Twinkl Precursive" panose="02000000000000000000" pitchFamily="2" charset="0"/>
            </a:endParaRPr>
          </a:p>
        </p:txBody>
      </p:sp>
      <p:sp>
        <p:nvSpPr>
          <p:cNvPr id="12" name="TextBox 11"/>
          <p:cNvSpPr txBox="1"/>
          <p:nvPr/>
        </p:nvSpPr>
        <p:spPr>
          <a:xfrm>
            <a:off x="6096000" y="4736773"/>
            <a:ext cx="5500887" cy="1477328"/>
          </a:xfrm>
          <a:prstGeom prst="rect">
            <a:avLst/>
          </a:prstGeom>
          <a:solidFill>
            <a:schemeClr val="bg1"/>
          </a:solidFill>
          <a:ln>
            <a:solidFill>
              <a:schemeClr val="tx1"/>
            </a:solidFill>
          </a:ln>
        </p:spPr>
        <p:txBody>
          <a:bodyPr wrap="square" rtlCol="0">
            <a:spAutoFit/>
          </a:bodyPr>
          <a:lstStyle/>
          <a:p>
            <a:r>
              <a:rPr lang="en-GB" sz="3000" dirty="0" smtClean="0">
                <a:solidFill>
                  <a:srgbClr val="FFC000"/>
                </a:solidFill>
                <a:latin typeface="Twinkl Precursive" panose="02000000000000000000" pitchFamily="2" charset="0"/>
              </a:rPr>
              <a:t>After that</a:t>
            </a:r>
            <a:r>
              <a:rPr lang="en-GB" sz="3000" dirty="0" smtClean="0">
                <a:latin typeface="Twinkl Precursive" panose="02000000000000000000" pitchFamily="2" charset="0"/>
              </a:rPr>
              <a:t> </a:t>
            </a:r>
            <a:r>
              <a:rPr lang="en-GB" sz="3000" dirty="0" smtClean="0">
                <a:latin typeface="Twinkl Precursive" panose="02000000000000000000" pitchFamily="2" charset="0"/>
              </a:rPr>
              <a:t>some</a:t>
            </a:r>
            <a:r>
              <a:rPr lang="en-GB" sz="3000" dirty="0" smtClean="0">
                <a:latin typeface="Twinkl Precursive" panose="02000000000000000000" pitchFamily="2" charset="0"/>
              </a:rPr>
              <a:t> </a:t>
            </a:r>
            <a:r>
              <a:rPr lang="en-GB" sz="3000" dirty="0" smtClean="0">
                <a:solidFill>
                  <a:srgbClr val="FF0000"/>
                </a:solidFill>
                <a:latin typeface="Twinkl Precursive" panose="02000000000000000000" pitchFamily="2" charset="0"/>
              </a:rPr>
              <a:t>slimy</a:t>
            </a:r>
            <a:r>
              <a:rPr lang="en-GB" sz="3000" dirty="0" smtClean="0">
                <a:latin typeface="Twinkl Precursive" panose="02000000000000000000" pitchFamily="2" charset="0"/>
              </a:rPr>
              <a:t> jellyfish were </a:t>
            </a:r>
            <a:r>
              <a:rPr lang="en-GB" sz="3000" dirty="0" smtClean="0">
                <a:solidFill>
                  <a:schemeClr val="tx2"/>
                </a:solidFill>
                <a:latin typeface="Twinkl Precursive" panose="02000000000000000000" pitchFamily="2" charset="0"/>
              </a:rPr>
              <a:t>sting</a:t>
            </a:r>
            <a:r>
              <a:rPr lang="en-GB" sz="3000" dirty="0" smtClean="0">
                <a:solidFill>
                  <a:srgbClr val="00B050"/>
                </a:solidFill>
                <a:latin typeface="Twinkl Precursive" panose="02000000000000000000" pitchFamily="2" charset="0"/>
              </a:rPr>
              <a:t>ing</a:t>
            </a:r>
            <a:r>
              <a:rPr lang="en-GB" sz="3000" dirty="0" smtClean="0">
                <a:latin typeface="Twinkl Precursive" panose="02000000000000000000" pitchFamily="2" charset="0"/>
              </a:rPr>
              <a:t> me!</a:t>
            </a:r>
            <a:endParaRPr lang="en-GB" sz="3000" dirty="0">
              <a:latin typeface="Twinkl Precursive" panose="02000000000000000000" pitchFamily="2" charset="0"/>
            </a:endParaRPr>
          </a:p>
        </p:txBody>
      </p:sp>
    </p:spTree>
    <p:extLst>
      <p:ext uri="{BB962C8B-B14F-4D97-AF65-F5344CB8AC3E}">
        <p14:creationId xmlns:p14="http://schemas.microsoft.com/office/powerpoint/2010/main" val="1833537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latin typeface="Twinkl Precursive" panose="02000000000000000000" pitchFamily="2" charset="0"/>
              </a:rPr>
              <a:t>How can we order the events?</a:t>
            </a:r>
            <a:endParaRPr lang="en-GB" dirty="0">
              <a:latin typeface="Twinkl Precursive" panose="02000000000000000000" pitchFamily="2" charset="0"/>
            </a:endParaRPr>
          </a:p>
        </p:txBody>
      </p:sp>
      <p:sp>
        <p:nvSpPr>
          <p:cNvPr id="6" name="Content Placeholder 5"/>
          <p:cNvSpPr>
            <a:spLocks noGrp="1"/>
          </p:cNvSpPr>
          <p:nvPr>
            <p:ph idx="1"/>
          </p:nvPr>
        </p:nvSpPr>
        <p:spPr>
          <a:xfrm>
            <a:off x="274068" y="1884870"/>
            <a:ext cx="8065260" cy="4351338"/>
          </a:xfrm>
        </p:spPr>
        <p:txBody>
          <a:bodyPr>
            <a:normAutofit/>
          </a:bodyPr>
          <a:lstStyle/>
          <a:p>
            <a:r>
              <a:rPr lang="en-GB" dirty="0" smtClean="0">
                <a:latin typeface="Twinkl Precursive" panose="02000000000000000000" pitchFamily="2" charset="0"/>
              </a:rPr>
              <a:t>Remember to use the time words … </a:t>
            </a:r>
          </a:p>
          <a:p>
            <a:pPr lvl="1"/>
            <a:r>
              <a:rPr lang="en-GB" dirty="0" smtClean="0">
                <a:latin typeface="Twinkl Precursive" panose="02000000000000000000" pitchFamily="2" charset="0"/>
              </a:rPr>
              <a:t>First</a:t>
            </a:r>
          </a:p>
          <a:p>
            <a:pPr lvl="1"/>
            <a:r>
              <a:rPr lang="en-GB" dirty="0">
                <a:latin typeface="Twinkl Precursive" panose="02000000000000000000" pitchFamily="2" charset="0"/>
              </a:rPr>
              <a:t>Then </a:t>
            </a:r>
            <a:endParaRPr lang="en-GB" dirty="0" smtClean="0">
              <a:latin typeface="Twinkl Precursive" panose="02000000000000000000" pitchFamily="2" charset="0"/>
            </a:endParaRPr>
          </a:p>
          <a:p>
            <a:pPr lvl="1"/>
            <a:r>
              <a:rPr lang="en-GB" dirty="0">
                <a:latin typeface="Twinkl Precursive" panose="02000000000000000000" pitchFamily="2" charset="0"/>
              </a:rPr>
              <a:t>After that </a:t>
            </a:r>
            <a:endParaRPr lang="en-GB" dirty="0" smtClean="0">
              <a:latin typeface="Twinkl Precursive" panose="02000000000000000000" pitchFamily="2" charset="0"/>
            </a:endParaRPr>
          </a:p>
          <a:p>
            <a:pPr lvl="1"/>
            <a:r>
              <a:rPr lang="en-GB" dirty="0">
                <a:latin typeface="Twinkl Precursive" panose="02000000000000000000" pitchFamily="2" charset="0"/>
              </a:rPr>
              <a:t>Next </a:t>
            </a:r>
            <a:endParaRPr lang="en-GB" dirty="0" smtClean="0">
              <a:latin typeface="Twinkl Precursive" panose="02000000000000000000" pitchFamily="2" charset="0"/>
            </a:endParaRPr>
          </a:p>
          <a:p>
            <a:pPr lvl="1"/>
            <a:r>
              <a:rPr lang="en-GB" dirty="0">
                <a:latin typeface="Twinkl Precursive" panose="02000000000000000000" pitchFamily="2" charset="0"/>
              </a:rPr>
              <a:t>Just </a:t>
            </a:r>
            <a:r>
              <a:rPr lang="en-GB" dirty="0" smtClean="0">
                <a:latin typeface="Twinkl Precursive" panose="02000000000000000000" pitchFamily="2" charset="0"/>
              </a:rPr>
              <a:t>then</a:t>
            </a:r>
          </a:p>
          <a:p>
            <a:pPr lvl="1"/>
            <a:r>
              <a:rPr lang="en-GB" dirty="0" smtClean="0">
                <a:latin typeface="Twinkl Precursive" panose="02000000000000000000" pitchFamily="2" charset="0"/>
              </a:rPr>
              <a:t>Suddenly</a:t>
            </a:r>
          </a:p>
          <a:p>
            <a:pPr lvl="1"/>
            <a:r>
              <a:rPr lang="en-GB" dirty="0" smtClean="0">
                <a:latin typeface="Twinkl Precursive" panose="02000000000000000000" pitchFamily="2" charset="0"/>
              </a:rPr>
              <a:t>After </a:t>
            </a:r>
            <a:r>
              <a:rPr lang="en-GB" dirty="0">
                <a:latin typeface="Twinkl Precursive" panose="02000000000000000000" pitchFamily="2" charset="0"/>
              </a:rPr>
              <a:t>that </a:t>
            </a:r>
            <a:endParaRPr lang="en-GB" dirty="0" smtClean="0">
              <a:latin typeface="Twinkl Precursive" panose="02000000000000000000" pitchFamily="2" charset="0"/>
            </a:endParaRPr>
          </a:p>
          <a:p>
            <a:pPr lvl="1"/>
            <a:r>
              <a:rPr lang="en-GB" dirty="0">
                <a:latin typeface="Twinkl Precursive" panose="02000000000000000000" pitchFamily="2" charset="0"/>
              </a:rPr>
              <a:t>Just </a:t>
            </a:r>
            <a:r>
              <a:rPr lang="en-GB" dirty="0" smtClean="0">
                <a:latin typeface="Twinkl Precursive" panose="02000000000000000000" pitchFamily="2" charset="0"/>
              </a:rPr>
              <a:t>when</a:t>
            </a:r>
          </a:p>
          <a:p>
            <a:pPr lvl="1"/>
            <a:r>
              <a:rPr lang="en-GB" dirty="0">
                <a:latin typeface="Twinkl Precursive" panose="02000000000000000000" pitchFamily="2" charset="0"/>
              </a:rPr>
              <a:t>At last</a:t>
            </a:r>
            <a:endParaRPr lang="en-GB" dirty="0" smtClean="0">
              <a:latin typeface="Twinkl Precursive" panose="02000000000000000000" pitchFamily="2" charset="0"/>
            </a:endParaRPr>
          </a:p>
          <a:p>
            <a:pPr lvl="1"/>
            <a:endParaRPr lang="en-GB" dirty="0" smtClean="0">
              <a:latin typeface="Twinkl Precursive" panose="02000000000000000000" pitchFamily="2" charset="0"/>
            </a:endParaRPr>
          </a:p>
        </p:txBody>
      </p:sp>
    </p:spTree>
    <p:extLst>
      <p:ext uri="{BB962C8B-B14F-4D97-AF65-F5344CB8AC3E}">
        <p14:creationId xmlns:p14="http://schemas.microsoft.com/office/powerpoint/2010/main" val="4832090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Your Task: </a:t>
            </a:r>
            <a:endParaRPr lang="en-GB" dirty="0">
              <a:latin typeface="Twinkl Precursive" panose="02000000000000000000" pitchFamily="2" charset="0"/>
            </a:endParaRPr>
          </a:p>
        </p:txBody>
      </p:sp>
      <p:sp>
        <p:nvSpPr>
          <p:cNvPr id="3" name="Content Placeholder 2"/>
          <p:cNvSpPr>
            <a:spLocks noGrp="1"/>
          </p:cNvSpPr>
          <p:nvPr>
            <p:ph idx="1"/>
          </p:nvPr>
        </p:nvSpPr>
        <p:spPr/>
        <p:txBody>
          <a:bodyPr/>
          <a:lstStyle/>
          <a:p>
            <a:pPr marL="0" indent="0">
              <a:buNone/>
            </a:pPr>
            <a:r>
              <a:rPr lang="en-GB" dirty="0" smtClean="0">
                <a:latin typeface="Twinkl Precursive" panose="02000000000000000000" pitchFamily="2" charset="0"/>
              </a:rPr>
              <a:t>Option 1 – </a:t>
            </a:r>
            <a:r>
              <a:rPr lang="en-GB" dirty="0" smtClean="0">
                <a:latin typeface="Twinkl Precursive" panose="02000000000000000000" pitchFamily="2" charset="0"/>
              </a:rPr>
              <a:t>Use adjectives and verbs with ‘</a:t>
            </a:r>
            <a:r>
              <a:rPr lang="en-GB" dirty="0" err="1" smtClean="0">
                <a:latin typeface="Twinkl Precursive" panose="02000000000000000000" pitchFamily="2" charset="0"/>
              </a:rPr>
              <a:t>ing</a:t>
            </a:r>
            <a:r>
              <a:rPr lang="en-GB" dirty="0" smtClean="0">
                <a:latin typeface="Twinkl Precursive" panose="02000000000000000000" pitchFamily="2" charset="0"/>
              </a:rPr>
              <a:t>’ endings</a:t>
            </a:r>
            <a:r>
              <a:rPr lang="en-GB" dirty="0" smtClean="0">
                <a:latin typeface="Twinkl Precursive" panose="02000000000000000000" pitchFamily="2" charset="0"/>
              </a:rPr>
              <a:t>.</a:t>
            </a:r>
            <a:endParaRPr lang="en-GB" dirty="0">
              <a:latin typeface="Twinkl Precursive" panose="02000000000000000000" pitchFamily="2" charset="0"/>
            </a:endParaRPr>
          </a:p>
          <a:p>
            <a:pPr marL="0" indent="0">
              <a:buNone/>
            </a:pPr>
            <a:endParaRPr lang="en-GB" dirty="0" smtClean="0">
              <a:latin typeface="Twinkl Precursive" panose="02000000000000000000" pitchFamily="2" charset="0"/>
            </a:endParaRPr>
          </a:p>
          <a:p>
            <a:pPr marL="0" indent="0">
              <a:buNone/>
            </a:pPr>
            <a:r>
              <a:rPr lang="en-GB" dirty="0" smtClean="0">
                <a:latin typeface="Twinkl Precursive" panose="02000000000000000000" pitchFamily="2" charset="0"/>
              </a:rPr>
              <a:t>Option 2 </a:t>
            </a:r>
            <a:r>
              <a:rPr lang="en-GB" dirty="0" smtClean="0">
                <a:latin typeface="Twinkl Precursive" panose="02000000000000000000" pitchFamily="2" charset="0"/>
              </a:rPr>
              <a:t>– Use time words to order events, adjectives and ‘verbs with ‘</a:t>
            </a:r>
            <a:r>
              <a:rPr lang="en-GB" dirty="0" err="1" smtClean="0">
                <a:latin typeface="Twinkl Precursive" panose="02000000000000000000" pitchFamily="2" charset="0"/>
              </a:rPr>
              <a:t>ing</a:t>
            </a:r>
            <a:r>
              <a:rPr lang="en-GB" dirty="0" smtClean="0">
                <a:latin typeface="Twinkl Precursive" panose="02000000000000000000" pitchFamily="2" charset="0"/>
              </a:rPr>
              <a:t>’ endings.</a:t>
            </a:r>
            <a:endParaRPr lang="en-GB" dirty="0">
              <a:latin typeface="Twinkl Precursive" panose="02000000000000000000" pitchFamily="2" charset="0"/>
            </a:endParaRPr>
          </a:p>
          <a:p>
            <a:pPr marL="0" indent="0">
              <a:buNone/>
            </a:pPr>
            <a:endParaRPr lang="en-GB" dirty="0">
              <a:latin typeface="Twinkl Precursive" panose="02000000000000000000" pitchFamily="2" charset="0"/>
            </a:endParaRPr>
          </a:p>
        </p:txBody>
      </p:sp>
    </p:spTree>
    <p:extLst>
      <p:ext uri="{BB962C8B-B14F-4D97-AF65-F5344CB8AC3E}">
        <p14:creationId xmlns:p14="http://schemas.microsoft.com/office/powerpoint/2010/main" val="261137116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1143</TotalTime>
  <Words>301</Words>
  <Application>Microsoft Office PowerPoint</Application>
  <PresentationFormat>Widescreen</PresentationFormat>
  <Paragraphs>43</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Twinkl Precursive</vt:lpstr>
      <vt:lpstr>Office Theme</vt:lpstr>
      <vt:lpstr>PowerPoint Presentation</vt:lpstr>
      <vt:lpstr>LO: write a description of the Beast’s journey under the sea.   Wednesday 23rd June 2021 </vt:lpstr>
      <vt:lpstr>About this story. </vt:lpstr>
      <vt:lpstr>Your Task</vt:lpstr>
      <vt:lpstr>You will need to use ‘ing’ endings on your verbs. </vt:lpstr>
      <vt:lpstr>Look at these examples. </vt:lpstr>
      <vt:lpstr>PowerPoint Presentation</vt:lpstr>
      <vt:lpstr>How can we order the events?</vt:lpstr>
      <vt:lpstr>Your Task: </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write about why the snail wishes to travel.   Tuesday 8th June 2021</dc:title>
  <dc:creator>J Geals BTP</dc:creator>
  <cp:lastModifiedBy>J Geals BTP</cp:lastModifiedBy>
  <cp:revision>26</cp:revision>
  <dcterms:created xsi:type="dcterms:W3CDTF">2021-06-03T14:27:07Z</dcterms:created>
  <dcterms:modified xsi:type="dcterms:W3CDTF">2021-06-15T17:39:38Z</dcterms:modified>
</cp:coreProperties>
</file>