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71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59" r:id="rId15"/>
    <p:sldId id="256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4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67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84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740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14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04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68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80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524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070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415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1222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586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5362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314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249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22BE7-BB30-4ACE-9310-F23F0AB050DC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7C027-9974-4320-BF33-2907A9F75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13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KemmLn2-Lcc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8" y="258943"/>
            <a:ext cx="4648200" cy="3152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932" y="333012"/>
            <a:ext cx="4724400" cy="3038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2440" y="213949"/>
            <a:ext cx="4552950" cy="327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42" y="2317433"/>
            <a:ext cx="4648200" cy="3133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6061" y="2291648"/>
            <a:ext cx="4667250" cy="3028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1804" y="2393633"/>
            <a:ext cx="4657725" cy="30575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928" y="3530781"/>
            <a:ext cx="4733925" cy="3228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0735" y="3474709"/>
            <a:ext cx="47434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1787" y="421985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oo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oo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20665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ew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gr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ew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665" y="438150"/>
            <a:ext cx="2952154" cy="29653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909" y="371718"/>
            <a:ext cx="2581971" cy="3555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3552" y="309278"/>
            <a:ext cx="3178037" cy="316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99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263" y="91701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</a:t>
            </a:r>
            <a:r>
              <a:rPr lang="en-GB" dirty="0" smtClean="0"/>
              <a:t>….</a:t>
            </a:r>
            <a:r>
              <a:rPr lang="en-GB" sz="6000" dirty="0" err="1" smtClean="0">
                <a:latin typeface="Comic Sans MS" panose="030F0702030302020204" pitchFamily="66" charset="0"/>
              </a:rPr>
              <a:t>ew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     y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n  </a:t>
            </a:r>
            <a:endParaRPr lang="en-GB" sz="4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2102185"/>
            <a:ext cx="3772387" cy="3789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56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create language in the landscape of the mountains.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529501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sz="5400" dirty="0">
                <a:latin typeface="Twinkl Precursive" panose="02000000000000000000" pitchFamily="2" charset="0"/>
                <a:ea typeface="+mj-ea"/>
                <a:cs typeface="+mj-cs"/>
              </a:rPr>
              <a:t>Wednesday </a:t>
            </a:r>
            <a:endParaRPr lang="en-GB" sz="5400" dirty="0" smtClean="0">
              <a:latin typeface="Twinkl Precursive" panose="02000000000000000000" pitchFamily="2" charset="0"/>
              <a:ea typeface="+mj-ea"/>
              <a:cs typeface="+mj-cs"/>
            </a:endParaRPr>
          </a:p>
          <a:p>
            <a:r>
              <a:rPr lang="en-GB" sz="5400" dirty="0" smtClean="0">
                <a:latin typeface="Twinkl Precursive" panose="02000000000000000000" pitchFamily="2" charset="0"/>
                <a:ea typeface="+mj-ea"/>
                <a:cs typeface="+mj-cs"/>
              </a:rPr>
              <a:t>19th </a:t>
            </a:r>
            <a:r>
              <a:rPr lang="en-GB" sz="5400" dirty="0">
                <a:latin typeface="Twinkl Precursive" panose="02000000000000000000" pitchFamily="2" charset="0"/>
                <a:ea typeface="+mj-ea"/>
                <a:cs typeface="+mj-cs"/>
              </a:rPr>
              <a:t>May 2021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656" y="3541532"/>
            <a:ext cx="2643731" cy="264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3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finish the story…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  <a:hlinkClick r:id="rId2"/>
              </a:rPr>
              <a:t>Leaf</a:t>
            </a:r>
            <a:r>
              <a:rPr lang="en-GB" dirty="0" smtClean="0">
                <a:latin typeface="Twinkl Precursive" panose="02000000000000000000" pitchFamily="2" charset="0"/>
              </a:rPr>
              <a:t>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6263" y="1825625"/>
            <a:ext cx="6257785" cy="264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77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201" y="2908301"/>
            <a:ext cx="8220075" cy="995363"/>
          </a:xfrm>
        </p:spPr>
        <p:txBody>
          <a:bodyPr rtlCol="0"/>
          <a:lstStyle/>
          <a:p>
            <a:pPr>
              <a:defRPr/>
            </a:pPr>
            <a:r>
              <a:rPr lang="en-GB" sz="4500" dirty="0">
                <a:latin typeface="Twinkl Precursive" panose="02000000000000000000" pitchFamily="2" charset="0"/>
              </a:rPr>
              <a:t>An adjective is a </a:t>
            </a:r>
            <a:r>
              <a:rPr lang="en-GB" sz="4500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</a:rPr>
              <a:t>describing </a:t>
            </a:r>
            <a:r>
              <a:rPr lang="en-GB" sz="4500" dirty="0">
                <a:latin typeface="Twinkl Precursive" panose="02000000000000000000" pitchFamily="2" charset="0"/>
              </a:rPr>
              <a:t>word.</a:t>
            </a:r>
          </a:p>
        </p:txBody>
      </p:sp>
    </p:spTree>
    <p:extLst>
      <p:ext uri="{BB962C8B-B14F-4D97-AF65-F5344CB8AC3E}">
        <p14:creationId xmlns:p14="http://schemas.microsoft.com/office/powerpoint/2010/main" val="159375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038350" y="574675"/>
            <a:ext cx="4783138" cy="2127250"/>
          </a:xfrm>
        </p:spPr>
        <p:txBody>
          <a:bodyPr rtlCol="0"/>
          <a:lstStyle/>
          <a:p>
            <a:pPr>
              <a:defRPr/>
            </a:pPr>
            <a:r>
              <a:rPr lang="en-GB" sz="3200" dirty="0">
                <a:latin typeface="Twinkl Precursive" panose="02000000000000000000" pitchFamily="2" charset="0"/>
              </a:rPr>
              <a:t>There was a spider in the bathroom.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"/>
          <a:stretch>
            <a:fillRect/>
          </a:stretch>
        </p:blipFill>
        <p:spPr bwMode="auto">
          <a:xfrm>
            <a:off x="7013440" y="417800"/>
            <a:ext cx="3989387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52739" y="4271963"/>
            <a:ext cx="5862637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There was 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huge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hairy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 spider in the bathroom.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2738" y="2782889"/>
            <a:ext cx="3889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+ adjectives =</a:t>
            </a:r>
          </a:p>
        </p:txBody>
      </p:sp>
    </p:spTree>
    <p:extLst>
      <p:ext uri="{BB962C8B-B14F-4D97-AF65-F5344CB8AC3E}">
        <p14:creationId xmlns:p14="http://schemas.microsoft.com/office/powerpoint/2010/main" val="356185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9139" y="469900"/>
            <a:ext cx="8220075" cy="2306638"/>
          </a:xfrm>
        </p:spPr>
        <p:txBody>
          <a:bodyPr rtlCol="0"/>
          <a:lstStyle/>
          <a:p>
            <a:pPr>
              <a:defRPr/>
            </a:pPr>
            <a:r>
              <a:rPr lang="en-GB" sz="3200" dirty="0">
                <a:latin typeface="Twinkl Precursive" panose="02000000000000000000" pitchFamily="2" charset="0"/>
              </a:rPr>
              <a:t>A slug was in my kitchen.</a:t>
            </a:r>
            <a:br>
              <a:rPr lang="en-GB" sz="3200" dirty="0">
                <a:latin typeface="Twinkl Precursive" panose="02000000000000000000" pitchFamily="2" charset="0"/>
              </a:rPr>
            </a:br>
            <a:r>
              <a:rPr lang="en-GB" sz="3200" dirty="0">
                <a:latin typeface="Twinkl Precursive" panose="02000000000000000000" pitchFamily="2" charset="0"/>
              </a:rPr>
              <a:t/>
            </a:r>
            <a:br>
              <a:rPr lang="en-GB" sz="3200" dirty="0">
                <a:latin typeface="Twinkl Precursive" panose="02000000000000000000" pitchFamily="2" charset="0"/>
              </a:rPr>
            </a:br>
            <a:endParaRPr lang="en-GB" sz="3200" dirty="0">
              <a:latin typeface="Twinkl Precursive" panose="02000000000000000000" pitchFamily="2" charset="0"/>
            </a:endParaRP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75" y="3211514"/>
            <a:ext cx="2578100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62201" y="3151189"/>
            <a:ext cx="480536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A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slimy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, 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sticky</a:t>
            </a:r>
            <a:r>
              <a:rPr lang="en-GB" sz="3200" dirty="0">
                <a:solidFill>
                  <a:srgbClr val="1C1C1C"/>
                </a:solidFill>
                <a:latin typeface="Twinkl Precursive" panose="02000000000000000000" pitchFamily="2" charset="0"/>
                <a:ea typeface="+mj-ea"/>
                <a:cs typeface="+mj-cs"/>
              </a:rPr>
              <a:t> slug was in my kitchen.</a:t>
            </a:r>
          </a:p>
        </p:txBody>
      </p:sp>
      <p:sp>
        <p:nvSpPr>
          <p:cNvPr id="5" name="Rectangle 4"/>
          <p:cNvSpPr/>
          <p:nvPr/>
        </p:nvSpPr>
        <p:spPr>
          <a:xfrm>
            <a:off x="4722813" y="1884364"/>
            <a:ext cx="3889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Twinkl Precursive" panose="02000000000000000000" pitchFamily="2" charset="0"/>
                <a:ea typeface="+mj-ea"/>
                <a:cs typeface="+mj-cs"/>
              </a:rPr>
              <a:t>+ adjectives =</a:t>
            </a:r>
          </a:p>
        </p:txBody>
      </p:sp>
    </p:spTree>
    <p:extLst>
      <p:ext uri="{BB962C8B-B14F-4D97-AF65-F5344CB8AC3E}">
        <p14:creationId xmlns:p14="http://schemas.microsoft.com/office/powerpoint/2010/main" val="367271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969" y="4550569"/>
            <a:ext cx="4535488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89076" y="549276"/>
            <a:ext cx="9178925" cy="690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1524000" y="6016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Twinkl Precursive" panose="02000000000000000000" pitchFamily="2" charset="0"/>
                <a:cs typeface="Arial" panose="020B0604020202020204" pitchFamily="34" charset="0"/>
              </a:rPr>
              <a:t>Simile Reminder</a:t>
            </a:r>
          </a:p>
        </p:txBody>
      </p:sp>
      <p:sp>
        <p:nvSpPr>
          <p:cNvPr id="9" name="TextBox 3"/>
          <p:cNvSpPr txBox="1">
            <a:spLocks noChangeArrowheads="1"/>
          </p:cNvSpPr>
          <p:nvPr/>
        </p:nvSpPr>
        <p:spPr bwMode="auto">
          <a:xfrm>
            <a:off x="2100263" y="1448594"/>
            <a:ext cx="7956550" cy="4228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A simile is a way of describing something by comparing it to something else using ‘like’ or ‘as’.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 sz="2800" dirty="0">
              <a:solidFill>
                <a:schemeClr val="bg1"/>
              </a:solidFill>
              <a:latin typeface="Twinkl Precursive" panose="02000000000000000000" pitchFamily="2" charset="0"/>
              <a:cs typeface="Arial" panose="020B0604020202020204" pitchFamily="34" charset="0"/>
            </a:endParaRPr>
          </a:p>
          <a:p>
            <a:pPr marL="457200" indent="-457200"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Her eyes are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like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stars and her lips are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like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roses.</a:t>
            </a:r>
          </a:p>
          <a:p>
            <a:pPr marL="457200" indent="-457200">
              <a:defRPr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car was as fast </a:t>
            </a:r>
            <a:r>
              <a:rPr lang="en-GB" altLang="en-US" sz="2800" b="1" dirty="0">
                <a:latin typeface="Twinkl Precursive" panose="02000000000000000000" pitchFamily="2" charset="0"/>
                <a:cs typeface="Arial" panose="020B0604020202020204" pitchFamily="34" charset="0"/>
              </a:rPr>
              <a:t>as</a:t>
            </a: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 a cheetah</a:t>
            </a:r>
          </a:p>
          <a:p>
            <a:pPr marL="457200" indent="-457200">
              <a:spcBef>
                <a:spcPct val="0"/>
              </a:spcBef>
              <a:defRPr/>
            </a:pPr>
            <a:endParaRPr lang="en-GB" altLang="en-US" sz="2800" dirty="0">
              <a:solidFill>
                <a:schemeClr val="bg1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pic>
        <p:nvPicPr>
          <p:cNvPr id="6150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6" y="5241674"/>
            <a:ext cx="3689350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4696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89076" y="549276"/>
            <a:ext cx="9178925" cy="690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71" name="TextBox 3"/>
          <p:cNvSpPr txBox="1">
            <a:spLocks noChangeArrowheads="1"/>
          </p:cNvSpPr>
          <p:nvPr/>
        </p:nvSpPr>
        <p:spPr bwMode="auto">
          <a:xfrm>
            <a:off x="1524000" y="6016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3691CB"/>
                </a:solidFill>
                <a:latin typeface="Twinkl Precursive" panose="02000000000000000000" pitchFamily="2" charset="0"/>
                <a:cs typeface="Arial" panose="020B0604020202020204" pitchFamily="34" charset="0"/>
              </a:rPr>
              <a:t>Now you try…</a:t>
            </a:r>
          </a:p>
        </p:txBody>
      </p:sp>
      <p:sp>
        <p:nvSpPr>
          <p:cNvPr id="6149" name="TextBox 3"/>
          <p:cNvSpPr txBox="1">
            <a:spLocks noChangeArrowheads="1"/>
          </p:cNvSpPr>
          <p:nvPr/>
        </p:nvSpPr>
        <p:spPr bwMode="auto">
          <a:xfrm>
            <a:off x="1829255" y="2000705"/>
            <a:ext cx="8672195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solidFill>
                  <a:schemeClr val="bg1"/>
                </a:solidFill>
                <a:latin typeface="Twinkl" panose="020B0604020202020204" pitchFamily="2" charset="0"/>
                <a:cs typeface="Arial" panose="020B0604020202020204" pitchFamily="34" charset="0"/>
              </a:rPr>
              <a:t>Finish the similes: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2800" dirty="0">
              <a:solidFill>
                <a:schemeClr val="bg1"/>
              </a:solidFill>
              <a:latin typeface="Twinkl" panose="020B0604020202020204" pitchFamily="2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night was as black as ….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fireworks were colourful like 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book was as exciting as…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Greece was hot like …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2800" dirty="0">
                <a:latin typeface="Twinkl Precursive" panose="02000000000000000000" pitchFamily="2" charset="0"/>
                <a:cs typeface="Arial" panose="020B0604020202020204" pitchFamily="34" charset="0"/>
              </a:rPr>
              <a:t>The doll’s face was as smooth as …</a:t>
            </a:r>
          </a:p>
        </p:txBody>
      </p:sp>
      <p:pic>
        <p:nvPicPr>
          <p:cNvPr id="717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013" y="316707"/>
            <a:ext cx="2428875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88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65578" y="32295"/>
            <a:ext cx="10960100" cy="994306"/>
          </a:xfrm>
        </p:spPr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Metaphor</a:t>
            </a:r>
          </a:p>
        </p:txBody>
      </p:sp>
      <p:sp>
        <p:nvSpPr>
          <p:cNvPr id="5" name="Rectangle 4"/>
          <p:cNvSpPr/>
          <p:nvPr/>
        </p:nvSpPr>
        <p:spPr>
          <a:xfrm>
            <a:off x="1175657" y="2333096"/>
            <a:ext cx="9339943" cy="63784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Precursive" panose="02000000000000000000" pitchFamily="2" charset="0"/>
              </a:rPr>
              <a:t>Metaphor is </a:t>
            </a:r>
            <a:r>
              <a:rPr lang="en-GB" sz="1600" dirty="0" smtClean="0">
                <a:latin typeface="Twinkl Precursive" panose="02000000000000000000" pitchFamily="2" charset="0"/>
              </a:rPr>
              <a:t>the                             </a:t>
            </a:r>
            <a:r>
              <a:rPr lang="en-GB" sz="1600" dirty="0">
                <a:latin typeface="Twinkl Precursive" panose="02000000000000000000" pitchFamily="2" charset="0"/>
              </a:rPr>
              <a:t>device that compares something directly with something else in order to create a                    .</a:t>
            </a:r>
          </a:p>
        </p:txBody>
      </p:sp>
      <p:sp>
        <p:nvSpPr>
          <p:cNvPr id="2" name="Rectangle 1"/>
          <p:cNvSpPr/>
          <p:nvPr/>
        </p:nvSpPr>
        <p:spPr>
          <a:xfrm>
            <a:off x="3171648" y="2324499"/>
            <a:ext cx="1835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figurative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877373" y="798928"/>
            <a:ext cx="7575035" cy="1194511"/>
            <a:chOff x="1329306" y="427742"/>
            <a:chExt cx="7575035" cy="1194511"/>
          </a:xfrm>
        </p:grpSpPr>
        <p:sp>
          <p:nvSpPr>
            <p:cNvPr id="7" name="Isosceles Triangle 6"/>
            <p:cNvSpPr/>
            <p:nvPr/>
          </p:nvSpPr>
          <p:spPr>
            <a:xfrm rot="10800000">
              <a:off x="2682253" y="118020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329306" y="427742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Figurative </a:t>
              </a:r>
              <a:r>
                <a:rPr lang="en-GB" dirty="0">
                  <a:latin typeface="Twinkl Precursive" panose="02000000000000000000" pitchFamily="2" charset="0"/>
                </a:rPr>
                <a:t>– using or containing a non-literal sense of a word or words.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8161683" y="768388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6345074" y="2567814"/>
            <a:ext cx="22429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r</a:t>
            </a:r>
            <a:r>
              <a:rPr lang="en-GB" b="1" dirty="0" smtClean="0">
                <a:latin typeface="Twinkl Precursive" panose="02000000000000000000" pitchFamily="2" charset="0"/>
              </a:rPr>
              <a:t>esemblance.</a:t>
            </a:r>
            <a:endParaRPr lang="en-GB" b="1" dirty="0">
              <a:latin typeface="Twinkl Precursive" panose="02000000000000000000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275546" y="3164548"/>
            <a:ext cx="7768821" cy="1314450"/>
            <a:chOff x="751546" y="2345397"/>
            <a:chExt cx="7768821" cy="1314450"/>
          </a:xfrm>
        </p:grpSpPr>
        <p:sp>
          <p:nvSpPr>
            <p:cNvPr id="15" name="Isosceles Triangle 14"/>
            <p:cNvSpPr/>
            <p:nvPr/>
          </p:nvSpPr>
          <p:spPr>
            <a:xfrm>
              <a:off x="4947302" y="2450531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51546" y="2887740"/>
              <a:ext cx="757503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Resemblance</a:t>
              </a:r>
              <a:r>
                <a:rPr lang="en-GB" dirty="0">
                  <a:latin typeface="Twinkl Precursive" panose="02000000000000000000" pitchFamily="2" charset="0"/>
                </a:rPr>
                <a:t> – similar in appearance or quality to somebody or something else.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8185750" y="2345397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13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0" y="2025307"/>
            <a:ext cx="3057530" cy="26318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186" y="4202902"/>
            <a:ext cx="4453589" cy="71463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What Is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3991606" y="575831"/>
            <a:ext cx="8200394" cy="116106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“The moon was a ghostly galleon, tossed upon cloudy seas.”</a:t>
            </a: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‘The Highwayman’, Alfred Noyes.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90185" y="520170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We know that a ship can’t be a ghost, but using this metaphor forms the eerie         </a:t>
            </a:r>
            <a:r>
              <a:rPr lang="en-GB" dirty="0" smtClean="0">
                <a:latin typeface="Twinkl Precursive" panose="02000000000000000000" pitchFamily="2" charset="0"/>
              </a:rPr>
              <a:t>           that </a:t>
            </a:r>
            <a:r>
              <a:rPr lang="en-GB" dirty="0">
                <a:latin typeface="Twinkl Precursive" panose="02000000000000000000" pitchFamily="2" charset="0"/>
              </a:rPr>
              <a:t>Alfred Noyes wanted to create for the reader.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40670" y="4040577"/>
            <a:ext cx="3916983" cy="876960"/>
            <a:chOff x="755650" y="4466673"/>
            <a:chExt cx="3916983" cy="876960"/>
          </a:xfrm>
        </p:grpSpPr>
        <p:sp>
          <p:nvSpPr>
            <p:cNvPr id="19" name="Isosceles Triangle 18"/>
            <p:cNvSpPr/>
            <p:nvPr/>
          </p:nvSpPr>
          <p:spPr>
            <a:xfrm rot="10800000">
              <a:off x="1433675" y="4878492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55650" y="4571526"/>
              <a:ext cx="374967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Image</a:t>
              </a:r>
              <a:r>
                <a:rPr lang="en-GB" dirty="0">
                  <a:latin typeface="Twinkl Precursive" panose="02000000000000000000" pitchFamily="2" charset="0"/>
                </a:rPr>
                <a:t> – a picture of something.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4338016" y="4466673"/>
              <a:ext cx="334617" cy="334617"/>
            </a:xfrm>
            <a:prstGeom prst="ellipse">
              <a:avLst/>
            </a:prstGeom>
            <a:solidFill>
              <a:srgbClr val="73A4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36000" rtlCol="0" anchor="ctr"/>
            <a:lstStyle/>
            <a:p>
              <a:pPr algn="ctr"/>
              <a:r>
                <a:rPr lang="en-GB" sz="2400" b="1" dirty="0"/>
                <a:t>x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 rot="19431914">
            <a:off x="4299208" y="2445057"/>
            <a:ext cx="1620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>
                    <a:lumMod val="65000"/>
                  </a:schemeClr>
                </a:solidFill>
              </a:rPr>
              <a:t>ghostly galleon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51573" y="5505241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smtClean="0">
                <a:latin typeface="Twinkl Precursive" panose="02000000000000000000" pitchFamily="2" charset="0"/>
              </a:rPr>
              <a:t>image</a:t>
            </a:r>
            <a:endParaRPr lang="en-GB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7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9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9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24" grpId="0"/>
      <p:bldP spid="24" grpId="1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82345" y="333419"/>
            <a:ext cx="10960100" cy="994306"/>
          </a:xfrm>
        </p:spPr>
        <p:txBody>
          <a:bodyPr/>
          <a:lstStyle/>
          <a:p>
            <a:r>
              <a:rPr lang="en-GB" sz="3600" dirty="0">
                <a:latin typeface="Twinkl Precursive" panose="02000000000000000000" pitchFamily="2" charset="0"/>
              </a:rPr>
              <a:t>Why Use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408664" y="1460362"/>
            <a:ext cx="9449184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Using metaphors enables the writer </a:t>
            </a:r>
            <a:r>
              <a:rPr lang="en-GB" dirty="0" smtClean="0">
                <a:latin typeface="Twinkl Precursive" panose="02000000000000000000" pitchFamily="2" charset="0"/>
              </a:rPr>
              <a:t>to                                and                               add description </a:t>
            </a:r>
            <a:r>
              <a:rPr lang="en-GB" dirty="0">
                <a:latin typeface="Twinkl Precursive" panose="02000000000000000000" pitchFamily="2" charset="0"/>
              </a:rPr>
              <a:t>to </a:t>
            </a:r>
            <a:r>
              <a:rPr lang="en-GB" dirty="0" smtClean="0">
                <a:latin typeface="Twinkl Precursive" panose="02000000000000000000" pitchFamily="2" charset="0"/>
              </a:rPr>
              <a:t>something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79650" y="3936444"/>
            <a:ext cx="7632700" cy="495108"/>
          </a:xfrm>
          <a:prstGeom prst="rect">
            <a:avLst/>
          </a:prstGeom>
          <a:solidFill>
            <a:srgbClr val="D5B8E5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dirty="0"/>
              <a:t>“The road was a ribbon of moonlight over the purple moor,”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5962395" y="1474166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economically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8830721" y="1474166"/>
            <a:ext cx="1951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powerfully</a:t>
            </a:r>
          </a:p>
        </p:txBody>
      </p:sp>
      <p:sp>
        <p:nvSpPr>
          <p:cNvPr id="7" name="Rectangle 6"/>
          <p:cNvSpPr/>
          <p:nvPr/>
        </p:nvSpPr>
        <p:spPr>
          <a:xfrm>
            <a:off x="4781082" y="1752210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Twinkl Precursive" panose="02000000000000000000" pitchFamily="2" charset="0"/>
              </a:rPr>
              <a:t>s</a:t>
            </a:r>
            <a:r>
              <a:rPr lang="en-GB" b="1" dirty="0" smtClean="0">
                <a:latin typeface="Twinkl Precursive" panose="02000000000000000000" pitchFamily="2" charset="0"/>
              </a:rPr>
              <a:t>pecific.</a:t>
            </a:r>
            <a:endParaRPr lang="en-GB" b="1" dirty="0">
              <a:latin typeface="Twinkl Precursive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340298" y="324904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image does this extract from The Highwayman create for you: A or B? Tell me why.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547189" y="1889088"/>
            <a:ext cx="5131041" cy="1136007"/>
            <a:chOff x="2434149" y="1185265"/>
            <a:chExt cx="5026025" cy="1270405"/>
          </a:xfrm>
        </p:grpSpPr>
        <p:sp>
          <p:nvSpPr>
            <p:cNvPr id="19" name="Isosceles Triangle 18"/>
            <p:cNvSpPr/>
            <p:nvPr/>
          </p:nvSpPr>
          <p:spPr>
            <a:xfrm>
              <a:off x="5653627" y="1185265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434149" y="1592217"/>
              <a:ext cx="5026025" cy="863453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Economically</a:t>
              </a:r>
              <a:r>
                <a:rPr lang="en-GB" dirty="0">
                  <a:latin typeface="Twinkl Precursive" panose="02000000000000000000" pitchFamily="2" charset="0"/>
                </a:rPr>
                <a:t> – efficiently, briefly or carefully.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066182" y="467493"/>
            <a:ext cx="7125818" cy="1054453"/>
            <a:chOff x="783983" y="531460"/>
            <a:chExt cx="7871025" cy="1054453"/>
          </a:xfrm>
        </p:grpSpPr>
        <p:sp>
          <p:nvSpPr>
            <p:cNvPr id="26" name="Isosceles Triangle 25"/>
            <p:cNvSpPr/>
            <p:nvPr/>
          </p:nvSpPr>
          <p:spPr>
            <a:xfrm rot="10800000">
              <a:off x="4985277" y="1143867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3983" y="531460"/>
              <a:ext cx="7871025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Powerfully</a:t>
              </a:r>
              <a:r>
                <a:rPr lang="en-GB" dirty="0">
                  <a:latin typeface="Twinkl Precursive" panose="02000000000000000000" pitchFamily="2" charset="0"/>
                </a:rPr>
                <a:t> – able to produce a strong effect on people’s ideas or emotions.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17198" y="2045904"/>
            <a:ext cx="3616180" cy="1000731"/>
            <a:chOff x="1713589" y="1796288"/>
            <a:chExt cx="3616180" cy="1000731"/>
          </a:xfrm>
        </p:grpSpPr>
        <p:sp>
          <p:nvSpPr>
            <p:cNvPr id="30" name="Isosceles Triangle 29"/>
            <p:cNvSpPr/>
            <p:nvPr/>
          </p:nvSpPr>
          <p:spPr>
            <a:xfrm>
              <a:off x="4052014" y="1796288"/>
              <a:ext cx="387178" cy="442046"/>
            </a:xfrm>
            <a:prstGeom prst="triangle">
              <a:avLst/>
            </a:prstGeom>
            <a:solidFill>
              <a:srgbClr val="AF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713589" y="2024912"/>
              <a:ext cx="3616180" cy="772107"/>
            </a:xfrm>
            <a:prstGeom prst="rect">
              <a:avLst/>
            </a:prstGeom>
            <a:solidFill>
              <a:srgbClr val="AFD289"/>
            </a:solidFill>
          </p:spPr>
          <p:txBody>
            <a:bodyPr wrap="square" lIns="108000" tIns="108000" rIns="108000" bIns="108000">
              <a:spAutoFit/>
            </a:bodyPr>
            <a:lstStyle/>
            <a:p>
              <a:pPr>
                <a:spcAft>
                  <a:spcPts val="800"/>
                </a:spcAft>
              </a:pPr>
              <a:r>
                <a:rPr lang="en-GB" b="1" dirty="0">
                  <a:latin typeface="Twinkl Precursive" panose="02000000000000000000" pitchFamily="2" charset="0"/>
                </a:rPr>
                <a:t>Specific</a:t>
              </a:r>
              <a:r>
                <a:rPr lang="en-GB" dirty="0">
                  <a:latin typeface="Twinkl Precursive" panose="02000000000000000000" pitchFamily="2" charset="0"/>
                </a:rPr>
                <a:t> – exact and detailed.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651" y="4431553"/>
            <a:ext cx="3436783" cy="24160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022" y="4430632"/>
            <a:ext cx="3419329" cy="241786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40298" y="3964892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099967" y="3999332"/>
            <a:ext cx="757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45291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2" grpId="0"/>
      <p:bldP spid="4" grpId="0"/>
      <p:bldP spid="7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think about where Leaf sees the mountains.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41" y="621843"/>
            <a:ext cx="6780802" cy="577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2069" y="2168434"/>
            <a:ext cx="19855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What nouns (things) can you see in this picture?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31977" y="1337438"/>
            <a:ext cx="19855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What </a:t>
            </a:r>
            <a:r>
              <a:rPr lang="en-GB" dirty="0" err="1" smtClean="0">
                <a:latin typeface="Twinkl Precursive" panose="02000000000000000000" pitchFamily="2" charset="0"/>
              </a:rPr>
              <a:t>similies</a:t>
            </a:r>
            <a:r>
              <a:rPr lang="en-GB" dirty="0" smtClean="0">
                <a:latin typeface="Twinkl Precursive" panose="02000000000000000000" pitchFamily="2" charset="0"/>
              </a:rPr>
              <a:t> (comparing words using as / like) can you use to describe these things?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4469" y="4275908"/>
            <a:ext cx="1985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What adjectives (describing words) can you use to describe these things?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31977" y="4334697"/>
            <a:ext cx="1985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What metaphors (comparison words) can you use to describe these things?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25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Your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5" y="352902"/>
            <a:ext cx="6780802" cy="577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1635" y="660698"/>
            <a:ext cx="268941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mountains were sharp </a:t>
            </a:r>
            <a:r>
              <a:rPr lang="en-GB" b="1" dirty="0" smtClean="0">
                <a:latin typeface="Twinkl Precursive" panose="02000000000000000000" pitchFamily="2" charset="0"/>
              </a:rPr>
              <a:t>as</a:t>
            </a:r>
            <a:r>
              <a:rPr lang="en-GB" dirty="0" smtClean="0">
                <a:latin typeface="Twinkl Precursive" panose="02000000000000000000" pitchFamily="2" charset="0"/>
              </a:rPr>
              <a:t> nails. (simile)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129" y="1969657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</a:t>
            </a:r>
            <a:r>
              <a:rPr lang="en-GB" b="1" dirty="0" smtClean="0">
                <a:latin typeface="Twinkl Precursive" panose="02000000000000000000" pitchFamily="2" charset="0"/>
              </a:rPr>
              <a:t>black</a:t>
            </a:r>
            <a:r>
              <a:rPr lang="en-GB" dirty="0" smtClean="0">
                <a:latin typeface="Twinkl Precursive" panose="02000000000000000000" pitchFamily="2" charset="0"/>
              </a:rPr>
              <a:t> sky had </a:t>
            </a:r>
            <a:r>
              <a:rPr lang="en-GB" b="1" dirty="0" smtClean="0">
                <a:latin typeface="Twinkl Precursive" panose="02000000000000000000" pitchFamily="2" charset="0"/>
              </a:rPr>
              <a:t>lovely</a:t>
            </a:r>
            <a:r>
              <a:rPr lang="en-GB" dirty="0" smtClean="0">
                <a:latin typeface="Twinkl Precursive" panose="02000000000000000000" pitchFamily="2" charset="0"/>
              </a:rPr>
              <a:t> stars. (adjectives)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3030" y="3433927"/>
            <a:ext cx="268941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</a:t>
            </a:r>
            <a:r>
              <a:rPr lang="en-GB" b="1" dirty="0" smtClean="0">
                <a:latin typeface="Twinkl Precursive" panose="02000000000000000000" pitchFamily="2" charset="0"/>
              </a:rPr>
              <a:t>prickly</a:t>
            </a:r>
            <a:r>
              <a:rPr lang="en-GB" dirty="0" smtClean="0">
                <a:latin typeface="Twinkl Precursive" panose="02000000000000000000" pitchFamily="2" charset="0"/>
              </a:rPr>
              <a:t> fir trees were </a:t>
            </a:r>
            <a:r>
              <a:rPr lang="en-GB" b="1" dirty="0" smtClean="0">
                <a:latin typeface="Twinkl Precursive" panose="02000000000000000000" pitchFamily="2" charset="0"/>
              </a:rPr>
              <a:t>tall</a:t>
            </a:r>
            <a:r>
              <a:rPr lang="en-GB" dirty="0" smtClean="0">
                <a:latin typeface="Twinkl Precursive" panose="02000000000000000000" pitchFamily="2" charset="0"/>
              </a:rPr>
              <a:t>. (adjectives)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8467" y="4703544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moon </a:t>
            </a:r>
            <a:r>
              <a:rPr lang="en-GB" b="1" dirty="0" smtClean="0">
                <a:latin typeface="Twinkl Precursive" panose="02000000000000000000" pitchFamily="2" charset="0"/>
              </a:rPr>
              <a:t>was</a:t>
            </a:r>
            <a:r>
              <a:rPr lang="en-GB" dirty="0" smtClean="0">
                <a:latin typeface="Twinkl Precursive" panose="02000000000000000000" pitchFamily="2" charset="0"/>
              </a:rPr>
              <a:t> a saucer of light above them.  (metaphor)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10761" y="522198"/>
            <a:ext cx="268941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</a:t>
            </a:r>
            <a:r>
              <a:rPr lang="en-GB" b="1" dirty="0" smtClean="0">
                <a:latin typeface="Twinkl Precursive" panose="02000000000000000000" pitchFamily="2" charset="0"/>
              </a:rPr>
              <a:t>beautiful</a:t>
            </a:r>
            <a:r>
              <a:rPr lang="en-GB" dirty="0" smtClean="0">
                <a:latin typeface="Twinkl Precursive" panose="02000000000000000000" pitchFamily="2" charset="0"/>
              </a:rPr>
              <a:t> stars were shining brightly (adjective)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81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1 Star – To write captions using adjectives to describe nouns in the picture.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2 Star – To write captions using adjectives AND similes to describe the nouns in the picture.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3 Star – To write captions using adjectives, similes and metaphors to describe the nouns in the picture.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21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549</Words>
  <Application>Microsoft Office PowerPoint</Application>
  <PresentationFormat>Widescreen</PresentationFormat>
  <Paragraphs>81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Twinkl</vt:lpstr>
      <vt:lpstr>Twinkl Precursive</vt:lpstr>
      <vt:lpstr>Twinkl SemiBold</vt:lpstr>
      <vt:lpstr>Office Theme</vt:lpstr>
      <vt:lpstr>PowerPoint Presentation</vt:lpstr>
      <vt:lpstr>PowerPoint Presentation</vt:lpstr>
      <vt:lpstr>Our Set 3 phoneme for today is….ew </vt:lpstr>
      <vt:lpstr>LO: To create language in the landscape of the mountains.</vt:lpstr>
      <vt:lpstr>Let’s finish the story…</vt:lpstr>
      <vt:lpstr>An adjective is a describing word.</vt:lpstr>
      <vt:lpstr>There was a spider in the bathroom.</vt:lpstr>
      <vt:lpstr>A slug was in my kitchen.  </vt:lpstr>
      <vt:lpstr>PowerPoint Presentation</vt:lpstr>
      <vt:lpstr>PowerPoint Presentation</vt:lpstr>
      <vt:lpstr>Metaphor</vt:lpstr>
      <vt:lpstr>What Is It?</vt:lpstr>
      <vt:lpstr>Why Use It?</vt:lpstr>
      <vt:lpstr>Let’s think about where Leaf sees the mountains. </vt:lpstr>
      <vt:lpstr>Your </vt:lpstr>
      <vt:lpstr>Your task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create language in the landscape of the mountains.</dc:title>
  <dc:creator>J Geals BTP</dc:creator>
  <cp:lastModifiedBy>J Geals BTP</cp:lastModifiedBy>
  <cp:revision>8</cp:revision>
  <dcterms:created xsi:type="dcterms:W3CDTF">2021-05-07T12:24:59Z</dcterms:created>
  <dcterms:modified xsi:type="dcterms:W3CDTF">2021-05-08T11:20:13Z</dcterms:modified>
</cp:coreProperties>
</file>