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4"/>
  </p:notesMasterIdLst>
  <p:sldIdLst>
    <p:sldId id="296" r:id="rId9"/>
    <p:sldId id="300" r:id="rId10"/>
    <p:sldId id="317" r:id="rId11"/>
    <p:sldId id="306" r:id="rId12"/>
    <p:sldId id="307" r:id="rId13"/>
    <p:sldId id="304" r:id="rId14"/>
    <p:sldId id="308" r:id="rId15"/>
    <p:sldId id="309" r:id="rId16"/>
    <p:sldId id="310" r:id="rId17"/>
    <p:sldId id="318" r:id="rId18"/>
    <p:sldId id="312" r:id="rId19"/>
    <p:sldId id="313" r:id="rId20"/>
    <p:sldId id="314" r:id="rId21"/>
    <p:sldId id="315" r:id="rId22"/>
    <p:sldId id="319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529" y="2329000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Draw another line to make 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one right angle.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Draw another line to make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one right angle.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Circle the acute angles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897189" y="548640"/>
            <a:ext cx="0" cy="99277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6267994" y="3117669"/>
            <a:ext cx="12583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426028" y="4981303"/>
            <a:ext cx="729343" cy="80554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1417319" y="4981303"/>
            <a:ext cx="12583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 rot="4730460">
            <a:off x="3210393" y="4743616"/>
            <a:ext cx="746689" cy="875863"/>
            <a:chOff x="3477838" y="4910983"/>
            <a:chExt cx="746689" cy="875863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3495184" y="4981303"/>
              <a:ext cx="729343" cy="8055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869540" flipH="1" flipV="1">
              <a:off x="3722161" y="4666660"/>
              <a:ext cx="142836" cy="63148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 rot="17983536">
            <a:off x="5099672" y="5081856"/>
            <a:ext cx="1258389" cy="805543"/>
            <a:chOff x="4732480" y="5003421"/>
            <a:chExt cx="1258389" cy="805543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4740262" y="5003421"/>
              <a:ext cx="729343" cy="8055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732480" y="5007864"/>
              <a:ext cx="1258389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5791775">
            <a:off x="6718766" y="4983262"/>
            <a:ext cx="965346" cy="560016"/>
            <a:chOff x="4536371" y="4963983"/>
            <a:chExt cx="965346" cy="560016"/>
          </a:xfrm>
        </p:grpSpPr>
        <p:cxnSp>
          <p:nvCxnSpPr>
            <p:cNvPr id="25" name="Straight Connector 24"/>
            <p:cNvCxnSpPr/>
            <p:nvPr/>
          </p:nvCxnSpPr>
          <p:spPr>
            <a:xfrm rot="15808225" flipH="1" flipV="1">
              <a:off x="4398690" y="5152732"/>
              <a:ext cx="508948" cy="23358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5808225" flipV="1">
              <a:off x="5057901" y="4643069"/>
              <a:ext cx="122902" cy="76473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Draw another line to make 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one right angle.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Draw another line to make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one right angle.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Circle the acute angles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897189" y="548640"/>
            <a:ext cx="0" cy="99277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6267994" y="3117669"/>
            <a:ext cx="12583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426028" y="4981303"/>
            <a:ext cx="729343" cy="80554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1417319" y="4981303"/>
            <a:ext cx="12583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/>
        </p:nvGrpSpPr>
        <p:grpSpPr>
          <a:xfrm rot="4730460">
            <a:off x="3210393" y="4743616"/>
            <a:ext cx="746689" cy="875863"/>
            <a:chOff x="3477838" y="4910983"/>
            <a:chExt cx="746689" cy="875863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3495184" y="4981303"/>
              <a:ext cx="729343" cy="8055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16869540" flipH="1" flipV="1">
              <a:off x="3722161" y="4666660"/>
              <a:ext cx="142836" cy="63148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rot="17983536">
            <a:off x="5099672" y="5081856"/>
            <a:ext cx="1258389" cy="805543"/>
            <a:chOff x="4732480" y="5003421"/>
            <a:chExt cx="1258389" cy="805543"/>
          </a:xfrm>
        </p:grpSpPr>
        <p:cxnSp>
          <p:nvCxnSpPr>
            <p:cNvPr id="12" name="Straight Connector 11"/>
            <p:cNvCxnSpPr/>
            <p:nvPr/>
          </p:nvCxnSpPr>
          <p:spPr>
            <a:xfrm>
              <a:off x="4740262" y="5003421"/>
              <a:ext cx="729343" cy="8055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4732480" y="5007864"/>
              <a:ext cx="1258389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Straight Connector 17"/>
          <p:cNvCxnSpPr/>
          <p:nvPr/>
        </p:nvCxnSpPr>
        <p:spPr>
          <a:xfrm flipH="1">
            <a:off x="6145218" y="561703"/>
            <a:ext cx="765034" cy="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6910252" y="561703"/>
            <a:ext cx="765034" cy="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6132155" y="1541417"/>
            <a:ext cx="765034" cy="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6897189" y="1541417"/>
            <a:ext cx="765034" cy="0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278879" y="2429691"/>
            <a:ext cx="0" cy="687978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6285410" y="3117669"/>
            <a:ext cx="0" cy="687978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530736" y="2438400"/>
            <a:ext cx="0" cy="687978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7524204" y="3126378"/>
            <a:ext cx="0" cy="687978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31"/>
          <p:cNvGrpSpPr/>
          <p:nvPr/>
        </p:nvGrpSpPr>
        <p:grpSpPr>
          <a:xfrm rot="5791775">
            <a:off x="6718766" y="4983262"/>
            <a:ext cx="965346" cy="560016"/>
            <a:chOff x="4536371" y="4963983"/>
            <a:chExt cx="965346" cy="560016"/>
          </a:xfrm>
        </p:grpSpPr>
        <p:cxnSp>
          <p:nvCxnSpPr>
            <p:cNvPr id="33" name="Straight Connector 32"/>
            <p:cNvCxnSpPr/>
            <p:nvPr/>
          </p:nvCxnSpPr>
          <p:spPr>
            <a:xfrm rot="15808225" flipH="1" flipV="1">
              <a:off x="4398690" y="5152732"/>
              <a:ext cx="508948" cy="23358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15808225" flipV="1">
              <a:off x="5057901" y="4643069"/>
              <a:ext cx="122902" cy="76473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Oval 39"/>
          <p:cNvSpPr/>
          <p:nvPr/>
        </p:nvSpPr>
        <p:spPr>
          <a:xfrm>
            <a:off x="1214846" y="4699171"/>
            <a:ext cx="1685108" cy="120524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014850" y="4704422"/>
            <a:ext cx="1331719" cy="120524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626801" y="4704422"/>
            <a:ext cx="1685108" cy="120524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59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976" y="2023005"/>
            <a:ext cx="7602583" cy="2393406"/>
          </a:xfrm>
          <a:prstGeom prst="rect">
            <a:avLst/>
          </a:prstGeom>
        </p:spPr>
      </p:pic>
      <p:sp>
        <p:nvSpPr>
          <p:cNvPr id="6" name="TextBox 2"/>
          <p:cNvSpPr txBox="1"/>
          <p:nvPr/>
        </p:nvSpPr>
        <p:spPr>
          <a:xfrm>
            <a:off x="3427832" y="558998"/>
            <a:ext cx="25781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Horizontal</a:t>
            </a:r>
            <a:endParaRPr lang="en-GB" sz="2800" dirty="0"/>
          </a:p>
        </p:txBody>
      </p:sp>
      <p:sp>
        <p:nvSpPr>
          <p:cNvPr id="7" name="TextBox 3"/>
          <p:cNvSpPr txBox="1"/>
          <p:nvPr/>
        </p:nvSpPr>
        <p:spPr>
          <a:xfrm>
            <a:off x="3572761" y="1242217"/>
            <a:ext cx="1474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Horizon</a:t>
            </a:r>
            <a:endParaRPr lang="en-GB" sz="2800" dirty="0"/>
          </a:p>
        </p:txBody>
      </p:sp>
      <p:sp>
        <p:nvSpPr>
          <p:cNvPr id="9" name="TextBox 6"/>
          <p:cNvSpPr txBox="1"/>
          <p:nvPr/>
        </p:nvSpPr>
        <p:spPr>
          <a:xfrm>
            <a:off x="772819" y="4680661"/>
            <a:ext cx="72498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/>
              <a:t>Horizon – the line where the earth’s surface and the sky appear to meet.</a:t>
            </a:r>
            <a:endParaRPr lang="en-GB" sz="28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25071" y="2882760"/>
            <a:ext cx="3132000" cy="63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637141" y="3617733"/>
            <a:ext cx="3348000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7676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3"/>
          <p:cNvSpPr txBox="1"/>
          <p:nvPr/>
        </p:nvSpPr>
        <p:spPr>
          <a:xfrm>
            <a:off x="766717" y="375521"/>
            <a:ext cx="5686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Which lines are horizontal?</a:t>
            </a:r>
            <a:endParaRPr lang="en-GB" sz="28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1511645" y="4293417"/>
            <a:ext cx="69730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6"/>
          <p:cNvSpPr txBox="1"/>
          <p:nvPr/>
        </p:nvSpPr>
        <p:spPr>
          <a:xfrm>
            <a:off x="834320" y="4058235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c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04323" y="3168887"/>
            <a:ext cx="3241351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8"/>
          <p:cNvSpPr txBox="1"/>
          <p:nvPr/>
        </p:nvSpPr>
        <p:spPr>
          <a:xfrm>
            <a:off x="834320" y="2911344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b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04323" y="2087639"/>
            <a:ext cx="3241351" cy="28979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1"/>
          <p:cNvSpPr txBox="1"/>
          <p:nvPr/>
        </p:nvSpPr>
        <p:spPr>
          <a:xfrm>
            <a:off x="834320" y="1764453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a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sp>
        <p:nvSpPr>
          <p:cNvPr id="19" name="TextBox 14"/>
          <p:cNvSpPr txBox="1"/>
          <p:nvPr/>
        </p:nvSpPr>
        <p:spPr>
          <a:xfrm>
            <a:off x="834320" y="5205127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d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sp>
        <p:nvSpPr>
          <p:cNvPr id="20" name="TextBox 17"/>
          <p:cNvSpPr txBox="1"/>
          <p:nvPr/>
        </p:nvSpPr>
        <p:spPr>
          <a:xfrm>
            <a:off x="4936517" y="1819126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</a:rPr>
              <a:t>n</a:t>
            </a:r>
            <a:r>
              <a:rPr lang="en-GB" sz="2800" dirty="0" smtClean="0">
                <a:solidFill>
                  <a:schemeClr val="accent1"/>
                </a:solidFill>
              </a:rPr>
              <a:t>o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1" name="TextBox 18"/>
          <p:cNvSpPr txBox="1"/>
          <p:nvPr/>
        </p:nvSpPr>
        <p:spPr>
          <a:xfrm>
            <a:off x="4901894" y="2900799"/>
            <a:ext cx="1080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</a:rPr>
              <a:t>y</a:t>
            </a:r>
            <a:r>
              <a:rPr lang="en-GB" sz="2800" dirty="0" smtClean="0">
                <a:solidFill>
                  <a:schemeClr val="accent1"/>
                </a:solidFill>
              </a:rPr>
              <a:t>es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2" name="TextBox 19"/>
          <p:cNvSpPr txBox="1"/>
          <p:nvPr/>
        </p:nvSpPr>
        <p:spPr>
          <a:xfrm>
            <a:off x="2442560" y="4035332"/>
            <a:ext cx="1080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</a:rPr>
              <a:t>y</a:t>
            </a:r>
            <a:r>
              <a:rPr lang="en-GB" sz="2800" dirty="0" smtClean="0">
                <a:solidFill>
                  <a:schemeClr val="accent1"/>
                </a:solidFill>
              </a:rPr>
              <a:t>es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3" name="TextBox 20"/>
          <p:cNvSpPr txBox="1"/>
          <p:nvPr/>
        </p:nvSpPr>
        <p:spPr>
          <a:xfrm>
            <a:off x="5372376" y="5218816"/>
            <a:ext cx="1080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</a:rPr>
              <a:t>n</a:t>
            </a:r>
            <a:r>
              <a:rPr lang="en-GB" sz="2800" dirty="0" smtClean="0">
                <a:solidFill>
                  <a:schemeClr val="accent1"/>
                </a:solidFill>
              </a:rPr>
              <a:t>o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1404323" y="5182223"/>
            <a:ext cx="3857625" cy="358735"/>
          </a:xfrm>
          <a:custGeom>
            <a:avLst/>
            <a:gdLst>
              <a:gd name="connsiteX0" fmla="*/ 0 w 3857625"/>
              <a:gd name="connsiteY0" fmla="*/ 267093 h 292756"/>
              <a:gd name="connsiteX1" fmla="*/ 1743075 w 3857625"/>
              <a:gd name="connsiteY1" fmla="*/ 267093 h 292756"/>
              <a:gd name="connsiteX2" fmla="*/ 2333625 w 3857625"/>
              <a:gd name="connsiteY2" fmla="*/ 393 h 292756"/>
              <a:gd name="connsiteX3" fmla="*/ 3857625 w 3857625"/>
              <a:gd name="connsiteY3" fmla="*/ 219468 h 292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57625" h="292756">
                <a:moveTo>
                  <a:pt x="0" y="267093"/>
                </a:moveTo>
                <a:cubicBezTo>
                  <a:pt x="677069" y="289318"/>
                  <a:pt x="1354138" y="311543"/>
                  <a:pt x="1743075" y="267093"/>
                </a:cubicBezTo>
                <a:cubicBezTo>
                  <a:pt x="2132012" y="222643"/>
                  <a:pt x="1981200" y="8330"/>
                  <a:pt x="2333625" y="393"/>
                </a:cubicBezTo>
                <a:cubicBezTo>
                  <a:pt x="2686050" y="-7545"/>
                  <a:pt x="3271837" y="105961"/>
                  <a:pt x="3857625" y="219468"/>
                </a:cubicBezTo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790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6" grpId="0"/>
      <p:bldP spid="2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 txBox="1"/>
          <p:nvPr/>
        </p:nvSpPr>
        <p:spPr>
          <a:xfrm>
            <a:off x="3459030" y="639398"/>
            <a:ext cx="1691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/>
              <a:t>Vertical</a:t>
            </a:r>
            <a:endParaRPr lang="en-GB" sz="2800" dirty="0"/>
          </a:p>
        </p:txBody>
      </p:sp>
      <p:pic>
        <p:nvPicPr>
          <p:cNvPr id="7" name="Picture 6" descr="Vertical Blinds Free Stock Photo - Public Domain Pictu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217694" y="1765851"/>
            <a:ext cx="2362632" cy="2362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Home Interior Vertical Blinds - Free photo on Pixa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781" y="1765851"/>
            <a:ext cx="3585511" cy="239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5"/>
          <p:cNvSpPr txBox="1"/>
          <p:nvPr/>
        </p:nvSpPr>
        <p:spPr>
          <a:xfrm>
            <a:off x="360671" y="4849304"/>
            <a:ext cx="78882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/>
              <a:t>Vertical – a straight line where the top is directly above the bottom.</a:t>
            </a:r>
            <a:endParaRPr lang="en-GB" sz="2800" dirty="0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1508251" y="1765851"/>
            <a:ext cx="0" cy="2362632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370624" y="1765851"/>
            <a:ext cx="0" cy="2362632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5984520" y="2282510"/>
            <a:ext cx="0" cy="135067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 wallpaper: frankfurt, city, skyline, skyscraper, germany, main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936" y="1101715"/>
            <a:ext cx="6162098" cy="4137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Connector 6"/>
          <p:cNvCxnSpPr/>
          <p:nvPr/>
        </p:nvCxnSpPr>
        <p:spPr>
          <a:xfrm flipV="1">
            <a:off x="4532769" y="2850607"/>
            <a:ext cx="0" cy="67050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2675394" y="2694457"/>
            <a:ext cx="0" cy="101715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5353506" y="1692308"/>
            <a:ext cx="0" cy="192786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122626" y="4255895"/>
            <a:ext cx="4800688" cy="1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72487" y="3938030"/>
            <a:ext cx="4800688" cy="1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7173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3"/>
          <p:cNvSpPr txBox="1"/>
          <p:nvPr/>
        </p:nvSpPr>
        <p:spPr>
          <a:xfrm>
            <a:off x="737044" y="361704"/>
            <a:ext cx="6826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Is each line horizontal, vertical or neither?</a:t>
            </a:r>
            <a:endParaRPr lang="en-GB" sz="2800" dirty="0"/>
          </a:p>
        </p:txBody>
      </p:sp>
      <p:sp>
        <p:nvSpPr>
          <p:cNvPr id="12" name="TextBox 6"/>
          <p:cNvSpPr txBox="1"/>
          <p:nvPr/>
        </p:nvSpPr>
        <p:spPr>
          <a:xfrm>
            <a:off x="4024971" y="2339868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c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3004099" y="2616515"/>
            <a:ext cx="69198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8"/>
          <p:cNvSpPr txBox="1"/>
          <p:nvPr/>
        </p:nvSpPr>
        <p:spPr>
          <a:xfrm>
            <a:off x="2483938" y="2339868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b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cxnSp>
        <p:nvCxnSpPr>
          <p:cNvPr id="15" name="Straight Connector 14"/>
          <p:cNvCxnSpPr/>
          <p:nvPr/>
        </p:nvCxnSpPr>
        <p:spPr>
          <a:xfrm flipV="1">
            <a:off x="1141304" y="2353096"/>
            <a:ext cx="907776" cy="7225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1"/>
          <p:cNvSpPr txBox="1"/>
          <p:nvPr/>
        </p:nvSpPr>
        <p:spPr>
          <a:xfrm>
            <a:off x="920435" y="2339868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a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5856899" y="1850095"/>
            <a:ext cx="20842" cy="1594114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4"/>
          <p:cNvSpPr txBox="1"/>
          <p:nvPr/>
        </p:nvSpPr>
        <p:spPr>
          <a:xfrm>
            <a:off x="5190777" y="2339868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d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4585552" y="2357819"/>
            <a:ext cx="0" cy="43579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4"/>
          <p:cNvSpPr txBox="1"/>
          <p:nvPr/>
        </p:nvSpPr>
        <p:spPr>
          <a:xfrm>
            <a:off x="6396471" y="2339868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e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sp>
        <p:nvSpPr>
          <p:cNvPr id="22" name="Arc 21"/>
          <p:cNvSpPr/>
          <p:nvPr/>
        </p:nvSpPr>
        <p:spPr>
          <a:xfrm flipH="1">
            <a:off x="7006382" y="2048050"/>
            <a:ext cx="568153" cy="1319126"/>
          </a:xfrm>
          <a:prstGeom prst="arc">
            <a:avLst>
              <a:gd name="adj1" fmla="val 16200000"/>
              <a:gd name="adj2" fmla="val 5248755"/>
            </a:avLst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/>
          </a:p>
        </p:txBody>
      </p:sp>
      <p:sp>
        <p:nvSpPr>
          <p:cNvPr id="23" name="TextBox 26"/>
          <p:cNvSpPr txBox="1"/>
          <p:nvPr/>
        </p:nvSpPr>
        <p:spPr>
          <a:xfrm>
            <a:off x="5725319" y="4738066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</a:rPr>
              <a:t>a</a:t>
            </a:r>
            <a:r>
              <a:rPr lang="en-GB" sz="2800" dirty="0" smtClean="0">
                <a:solidFill>
                  <a:schemeClr val="accent1"/>
                </a:solidFill>
              </a:rPr>
              <a:t>)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4" name="TextBox 27"/>
          <p:cNvSpPr txBox="1"/>
          <p:nvPr/>
        </p:nvSpPr>
        <p:spPr>
          <a:xfrm>
            <a:off x="1781061" y="4738066"/>
            <a:ext cx="670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</a:rPr>
              <a:t>b</a:t>
            </a:r>
            <a:r>
              <a:rPr lang="en-GB" sz="2800" dirty="0" smtClean="0">
                <a:solidFill>
                  <a:schemeClr val="accent1"/>
                </a:solidFill>
              </a:rPr>
              <a:t>)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5" name="TextBox 28"/>
          <p:cNvSpPr txBox="1"/>
          <p:nvPr/>
        </p:nvSpPr>
        <p:spPr>
          <a:xfrm>
            <a:off x="3661896" y="4738066"/>
            <a:ext cx="670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</a:rPr>
              <a:t>c</a:t>
            </a:r>
            <a:r>
              <a:rPr lang="en-GB" sz="2800" dirty="0" smtClean="0">
                <a:solidFill>
                  <a:schemeClr val="accent1"/>
                </a:solidFill>
              </a:rPr>
              <a:t>)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6" name="TextBox 29"/>
          <p:cNvSpPr txBox="1"/>
          <p:nvPr/>
        </p:nvSpPr>
        <p:spPr>
          <a:xfrm>
            <a:off x="4440141" y="4738066"/>
            <a:ext cx="670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</a:rPr>
              <a:t>d</a:t>
            </a:r>
            <a:r>
              <a:rPr lang="en-GB" sz="2800" dirty="0" smtClean="0">
                <a:solidFill>
                  <a:schemeClr val="accent1"/>
                </a:solidFill>
              </a:rPr>
              <a:t>)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TextBox 30"/>
          <p:cNvSpPr txBox="1"/>
          <p:nvPr/>
        </p:nvSpPr>
        <p:spPr>
          <a:xfrm>
            <a:off x="6500992" y="4738066"/>
            <a:ext cx="670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</a:rPr>
              <a:t>e</a:t>
            </a:r>
            <a:r>
              <a:rPr lang="en-GB" sz="2800" dirty="0" smtClean="0">
                <a:solidFill>
                  <a:schemeClr val="accent1"/>
                </a:solidFill>
              </a:rPr>
              <a:t>)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2113" y="1070042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725319" y="117473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908798"/>
              </p:ext>
            </p:extLst>
          </p:nvPr>
        </p:nvGraphicFramePr>
        <p:xfrm>
          <a:off x="1310032" y="3940963"/>
          <a:ext cx="6096000" cy="1706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40063529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28123996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4566599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horizontal</a:t>
                      </a:r>
                      <a:endParaRPr lang="en-GB" sz="28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vertical</a:t>
                      </a:r>
                      <a:endParaRPr lang="en-GB" sz="28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neither</a:t>
                      </a:r>
                      <a:endParaRPr lang="en-GB" sz="28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55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9066429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05381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9" grpId="0"/>
      <p:bldP spid="2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/>
          <p:cNvSpPr/>
          <p:nvPr/>
        </p:nvSpPr>
        <p:spPr>
          <a:xfrm rot="10800000">
            <a:off x="1480257" y="4363592"/>
            <a:ext cx="2452915" cy="1320800"/>
          </a:xfrm>
          <a:prstGeom prst="triangl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/>
          </a:p>
        </p:txBody>
      </p:sp>
      <p:sp>
        <p:nvSpPr>
          <p:cNvPr id="7" name="TextBox 4"/>
          <p:cNvSpPr txBox="1"/>
          <p:nvPr/>
        </p:nvSpPr>
        <p:spPr>
          <a:xfrm>
            <a:off x="744896" y="447245"/>
            <a:ext cx="73245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Does each shape have vertical lines, horizontal lines, both, or neither?</a:t>
            </a:r>
            <a:endParaRPr lang="en-GB" sz="2800" dirty="0"/>
          </a:p>
        </p:txBody>
      </p:sp>
      <p:sp>
        <p:nvSpPr>
          <p:cNvPr id="8" name="TextBox 5"/>
          <p:cNvSpPr txBox="1"/>
          <p:nvPr/>
        </p:nvSpPr>
        <p:spPr>
          <a:xfrm>
            <a:off x="1884460" y="4464447"/>
            <a:ext cx="2163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>
                <a:solidFill>
                  <a:schemeClr val="accent1"/>
                </a:solidFill>
              </a:rPr>
              <a:t>horizontal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404419" y="4373676"/>
            <a:ext cx="2528753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Isosceles Triangle 9"/>
          <p:cNvSpPr/>
          <p:nvPr/>
        </p:nvSpPr>
        <p:spPr>
          <a:xfrm rot="8239917">
            <a:off x="5180442" y="4466769"/>
            <a:ext cx="2452915" cy="1320800"/>
          </a:xfrm>
          <a:prstGeom prst="triangl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/>
          </a:p>
        </p:txBody>
      </p:sp>
      <p:sp>
        <p:nvSpPr>
          <p:cNvPr id="11" name="TextBox 9"/>
          <p:cNvSpPr txBox="1"/>
          <p:nvPr/>
        </p:nvSpPr>
        <p:spPr>
          <a:xfrm>
            <a:off x="4246131" y="2373320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b)</a:t>
            </a:r>
            <a:endParaRPr lang="en-GB" sz="2800" dirty="0"/>
          </a:p>
        </p:txBody>
      </p:sp>
      <p:sp>
        <p:nvSpPr>
          <p:cNvPr id="12" name="TextBox 10"/>
          <p:cNvSpPr txBox="1"/>
          <p:nvPr/>
        </p:nvSpPr>
        <p:spPr>
          <a:xfrm>
            <a:off x="853188" y="2373320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a)</a:t>
            </a:r>
            <a:endParaRPr lang="en-GB" sz="2800" dirty="0"/>
          </a:p>
        </p:txBody>
      </p:sp>
      <p:sp>
        <p:nvSpPr>
          <p:cNvPr id="13" name="TextBox 11"/>
          <p:cNvSpPr txBox="1"/>
          <p:nvPr/>
        </p:nvSpPr>
        <p:spPr>
          <a:xfrm>
            <a:off x="5595659" y="4865559"/>
            <a:ext cx="2163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>
                <a:solidFill>
                  <a:schemeClr val="accent1"/>
                </a:solidFill>
              </a:rPr>
              <a:t>vertical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6854996" y="3843791"/>
            <a:ext cx="0" cy="1794156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4981154" y="2352540"/>
            <a:ext cx="2982433" cy="753839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/>
          </a:p>
        </p:txBody>
      </p:sp>
      <p:sp>
        <p:nvSpPr>
          <p:cNvPr id="16" name="TextBox 16"/>
          <p:cNvSpPr txBox="1"/>
          <p:nvPr/>
        </p:nvSpPr>
        <p:spPr>
          <a:xfrm>
            <a:off x="6033296" y="2487025"/>
            <a:ext cx="1019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>
                <a:solidFill>
                  <a:schemeClr val="accent1"/>
                </a:solidFill>
              </a:rPr>
              <a:t>both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814135" y="4254564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c)</a:t>
            </a:r>
            <a:endParaRPr lang="en-GB" sz="28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4981154" y="2354519"/>
            <a:ext cx="2982433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7963587" y="2356557"/>
            <a:ext cx="0" cy="79888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 rot="1470903">
            <a:off x="1402776" y="2352689"/>
            <a:ext cx="2982433" cy="753839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dirty="0"/>
          </a:p>
        </p:txBody>
      </p:sp>
      <p:sp>
        <p:nvSpPr>
          <p:cNvPr id="21" name="TextBox 23"/>
          <p:cNvSpPr txBox="1"/>
          <p:nvPr/>
        </p:nvSpPr>
        <p:spPr>
          <a:xfrm>
            <a:off x="4194942" y="4144324"/>
            <a:ext cx="666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d)</a:t>
            </a:r>
            <a:endParaRPr lang="en-GB" sz="2800" dirty="0"/>
          </a:p>
        </p:txBody>
      </p:sp>
      <p:sp>
        <p:nvSpPr>
          <p:cNvPr id="22" name="TextBox 24"/>
          <p:cNvSpPr txBox="1"/>
          <p:nvPr/>
        </p:nvSpPr>
        <p:spPr>
          <a:xfrm>
            <a:off x="2051399" y="2352540"/>
            <a:ext cx="1855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>
                <a:solidFill>
                  <a:schemeClr val="accent1"/>
                </a:solidFill>
              </a:rPr>
              <a:t>neither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4981154" y="3106379"/>
            <a:ext cx="2982433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4981154" y="2352540"/>
            <a:ext cx="0" cy="79888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2113" y="1275007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25319" y="13797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673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6" grpId="0"/>
      <p:bldP spid="22" grpId="0"/>
      <p:bldP spid="26" grpId="0"/>
      <p:bldP spid="2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7098"/>
            <a:ext cx="8298304" cy="2041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17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Display 3"/>
          <p:cNvSpPr/>
          <p:nvPr/>
        </p:nvSpPr>
        <p:spPr>
          <a:xfrm rot="16200000">
            <a:off x="2491245" y="1445623"/>
            <a:ext cx="3560618" cy="1690255"/>
          </a:xfrm>
          <a:prstGeom prst="flowChartDispla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/>
          </a:p>
        </p:txBody>
      </p:sp>
      <p:sp>
        <p:nvSpPr>
          <p:cNvPr id="6" name="TextBox 2"/>
          <p:cNvSpPr txBox="1"/>
          <p:nvPr/>
        </p:nvSpPr>
        <p:spPr>
          <a:xfrm>
            <a:off x="837459" y="5392760"/>
            <a:ext cx="6868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/>
              <a:t>This shape has a </a:t>
            </a:r>
            <a:r>
              <a:rPr lang="en-GB" sz="2800" b="1" u="sng" dirty="0" smtClean="0"/>
              <a:t>vertical</a:t>
            </a:r>
            <a:r>
              <a:rPr lang="en-GB" sz="2800" dirty="0" smtClean="0"/>
              <a:t> line of symmetry.</a:t>
            </a:r>
            <a:endParaRPr lang="en-GB" sz="2800" dirty="0"/>
          </a:p>
        </p:txBody>
      </p:sp>
      <p:sp>
        <p:nvSpPr>
          <p:cNvPr id="7" name="TextBox 3"/>
          <p:cNvSpPr txBox="1"/>
          <p:nvPr/>
        </p:nvSpPr>
        <p:spPr>
          <a:xfrm>
            <a:off x="837460" y="4216960"/>
            <a:ext cx="68681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/>
              <a:t>Line of symmetry – a mirror line which divides a shape into 2 identical halves.</a:t>
            </a:r>
            <a:endParaRPr lang="en-GB" sz="2800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275907" y="375156"/>
            <a:ext cx="0" cy="3828636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2018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"/>
          <p:cNvSpPr txBox="1"/>
          <p:nvPr/>
        </p:nvSpPr>
        <p:spPr>
          <a:xfrm>
            <a:off x="816772" y="4525441"/>
            <a:ext cx="6868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/>
              <a:t>This shape has a </a:t>
            </a:r>
            <a:r>
              <a:rPr lang="en-GB" sz="2800" b="1" u="sng" dirty="0" smtClean="0"/>
              <a:t>horizontal</a:t>
            </a:r>
            <a:r>
              <a:rPr lang="en-GB" sz="2800" dirty="0" smtClean="0"/>
              <a:t> line of symmetry.</a:t>
            </a:r>
            <a:endParaRPr lang="en-GB" sz="2800" dirty="0"/>
          </a:p>
        </p:txBody>
      </p:sp>
      <p:sp>
        <p:nvSpPr>
          <p:cNvPr id="9" name="Isosceles Triangle 8"/>
          <p:cNvSpPr/>
          <p:nvPr/>
        </p:nvSpPr>
        <p:spPr>
          <a:xfrm rot="5400000">
            <a:off x="2559966" y="324296"/>
            <a:ext cx="3269673" cy="3701341"/>
          </a:xfrm>
          <a:prstGeom prst="triangle">
            <a:avLst>
              <a:gd name="adj" fmla="val 50400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789611" y="2179747"/>
            <a:ext cx="4472494" cy="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93664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"/>
          <p:cNvSpPr txBox="1"/>
          <p:nvPr/>
        </p:nvSpPr>
        <p:spPr>
          <a:xfrm>
            <a:off x="816772" y="4525441"/>
            <a:ext cx="68681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/>
              <a:t>This shape has a line of symmetry but it is neither horizontal or vertical.</a:t>
            </a:r>
            <a:endParaRPr lang="en-GB" sz="2800" dirty="0"/>
          </a:p>
        </p:txBody>
      </p:sp>
      <p:sp>
        <p:nvSpPr>
          <p:cNvPr id="7" name="Trapezoid 6"/>
          <p:cNvSpPr/>
          <p:nvPr/>
        </p:nvSpPr>
        <p:spPr>
          <a:xfrm rot="19376185">
            <a:off x="3042132" y="923027"/>
            <a:ext cx="2406596" cy="2292924"/>
          </a:xfrm>
          <a:prstGeom prst="trapezoid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3234107" y="709978"/>
            <a:ext cx="2022646" cy="271902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34895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"/>
          <p:cNvSpPr txBox="1"/>
          <p:nvPr/>
        </p:nvSpPr>
        <p:spPr>
          <a:xfrm>
            <a:off x="930248" y="4004715"/>
            <a:ext cx="68681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/>
              <a:t>This shape has 2 lines of symmetry.</a:t>
            </a:r>
          </a:p>
          <a:p>
            <a:pPr algn="ctr"/>
            <a:r>
              <a:rPr lang="en-GB" sz="2800" dirty="0" smtClean="0"/>
              <a:t>It has a horizontal and a vertical line of symmetry.</a:t>
            </a: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364343" y="706422"/>
            <a:ext cx="0" cy="2545853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Left-Right Arrow 9"/>
          <p:cNvSpPr/>
          <p:nvPr/>
        </p:nvSpPr>
        <p:spPr>
          <a:xfrm>
            <a:off x="2705256" y="883147"/>
            <a:ext cx="3297381" cy="2369128"/>
          </a:xfrm>
          <a:prstGeom prst="leftRightArrow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2487203" y="2065563"/>
            <a:ext cx="3727617" cy="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81369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872" y="1153662"/>
            <a:ext cx="8188165" cy="250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672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1.1|0.4|1.5|1|1|0.5|7.3|1.1|0.5|1.4|0.4|1.1|0.4|9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1.1|2.5|5.9|6.4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4.3|8.7|6.4|2.9|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1.1|1.2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.6|1|7.3|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.6|4.8|7.3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4.1|13.4|11.4|1.5|3.7|8.7|1.4|5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21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3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9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2.8|3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9786</TotalTime>
  <Words>245</Words>
  <Application>Microsoft Office PowerPoint</Application>
  <PresentationFormat>On-screen Show (4:3)</PresentationFormat>
  <Paragraphs>68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218</cp:revision>
  <dcterms:created xsi:type="dcterms:W3CDTF">2019-07-05T11:02:13Z</dcterms:created>
  <dcterms:modified xsi:type="dcterms:W3CDTF">2021-06-05T16:52:56Z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