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2" d="100"/>
          <a:sy n="82" d="100"/>
        </p:scale>
        <p:origin x="-264" y="-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521DF-B93E-4B29-B940-A8B8CD13B68D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6CB22-245E-431F-8518-292FCA1D32FF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13888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521DF-B93E-4B29-B940-A8B8CD13B68D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6CB22-245E-431F-8518-292FCA1D32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03959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521DF-B93E-4B29-B940-A8B8CD13B68D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6CB22-245E-431F-8518-292FCA1D32FF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242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521DF-B93E-4B29-B940-A8B8CD13B68D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6CB22-245E-431F-8518-292FCA1D32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16196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521DF-B93E-4B29-B940-A8B8CD13B68D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6CB22-245E-431F-8518-292FCA1D32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0396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521DF-B93E-4B29-B940-A8B8CD13B68D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6CB22-245E-431F-8518-292FCA1D32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96977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521DF-B93E-4B29-B940-A8B8CD13B68D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6CB22-245E-431F-8518-292FCA1D32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77725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EDA521DF-B93E-4B29-B940-A8B8CD13B68D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D46CB22-245E-431F-8518-292FCA1D32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76176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521DF-B93E-4B29-B940-A8B8CD13B68D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6CB22-245E-431F-8518-292FCA1D32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45021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521DF-B93E-4B29-B940-A8B8CD13B68D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6CB22-245E-431F-8518-292FCA1D32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07646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521DF-B93E-4B29-B940-A8B8CD13B68D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46CB22-245E-431F-8518-292FCA1D32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42831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EDA521DF-B93E-4B29-B940-A8B8CD13B68D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0D46CB22-245E-431F-8518-292FCA1D32FF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562098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s://www.youtube.com/watch?v=3vijLre760w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83D2B50-D44E-47F9-B116-62C59FFDFE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77330" y="2826449"/>
            <a:ext cx="10058400" cy="2257773"/>
          </a:xfrm>
        </p:spPr>
        <p:txBody>
          <a:bodyPr>
            <a:normAutofit fontScale="90000"/>
          </a:bodyPr>
          <a:lstStyle/>
          <a:p>
            <a:r>
              <a:rPr lang="en-GB" sz="6700" dirty="0">
                <a:latin typeface="Comic Sans MS" panose="030F0702030302020204" pitchFamily="66" charset="0"/>
              </a:rPr>
              <a:t>LO: Create a Poem about the Rainforest</a:t>
            </a:r>
            <a:r>
              <a:rPr lang="en-GB" dirty="0"/>
              <a:t/>
            </a:r>
            <a:br>
              <a:rPr lang="en-GB" dirty="0"/>
            </a:br>
            <a:endParaRPr lang="en-GB" b="1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xmlns="" id="{E54C1A34-1BF7-4F91-8DEA-B032368A86B1}"/>
              </a:ext>
            </a:extLst>
          </p:cNvPr>
          <p:cNvSpPr txBox="1">
            <a:spLocks/>
          </p:cNvSpPr>
          <p:nvPr/>
        </p:nvSpPr>
        <p:spPr>
          <a:xfrm>
            <a:off x="377808" y="-214925"/>
            <a:ext cx="10058400" cy="225777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8000" kern="1200" spc="-5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000" u="sng" dirty="0">
                <a:solidFill>
                  <a:srgbClr val="00B050"/>
                </a:solidFill>
                <a:latin typeface="Comic Sans MS" panose="030F0702030302020204" pitchFamily="66" charset="0"/>
              </a:rPr>
              <a:t>Wednesday 20</a:t>
            </a:r>
            <a:r>
              <a:rPr lang="en-GB" sz="6000" u="sng" baseline="30000" dirty="0">
                <a:solidFill>
                  <a:srgbClr val="00B050"/>
                </a:solidFill>
                <a:latin typeface="Comic Sans MS" panose="030F0702030302020204" pitchFamily="66" charset="0"/>
              </a:rPr>
              <a:t>th</a:t>
            </a:r>
            <a:r>
              <a:rPr lang="en-GB" sz="6000" u="sng" dirty="0">
                <a:solidFill>
                  <a:srgbClr val="00B050"/>
                </a:solidFill>
                <a:latin typeface="Comic Sans MS" panose="030F0702030302020204" pitchFamily="66" charset="0"/>
              </a:rPr>
              <a:t> January 2021</a:t>
            </a:r>
            <a:r>
              <a:rPr lang="en-GB" dirty="0"/>
              <a:t/>
            </a:r>
            <a:br>
              <a:rPr lang="en-GB" dirty="0"/>
            </a:br>
            <a:endParaRPr lang="en-GB" b="1" dirty="0"/>
          </a:p>
        </p:txBody>
      </p:sp>
      <p:pic>
        <p:nvPicPr>
          <p:cNvPr id="1026" name="Picture 2" descr="Rainforest Facts and Importance | Amazon Rainforest Animals, Plants and More">
            <a:extLst>
              <a:ext uri="{FF2B5EF4-FFF2-40B4-BE49-F238E27FC236}">
                <a16:creationId xmlns:a16="http://schemas.microsoft.com/office/drawing/2014/main" xmlns="" id="{952C6016-F6B7-4131-85E2-C656B0E103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60" y="4412975"/>
            <a:ext cx="12170940" cy="2445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48196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1287E25-3DAA-456F-BD2D-E959D51384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Watch this video of the Amazon Rainforest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E42A31C-3C06-4B5C-9B32-9950386940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u="sng" dirty="0">
                <a:latin typeface="Comic Sans MS" panose="030F0702030302020204" pitchFamily="66" charset="0"/>
                <a:hlinkClick r:id="rId2"/>
              </a:rPr>
              <a:t>https://www.youtube.com/watch?v=3vijLre760w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59827A33-F505-47C4-8111-E977B00FFF7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48" t="18535" r="34238" b="9352"/>
          <a:stretch/>
        </p:blipFill>
        <p:spPr>
          <a:xfrm>
            <a:off x="5804452" y="2332383"/>
            <a:ext cx="5160034" cy="3790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5511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58CB795-EE23-4AD8-BFFD-45498D807D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0"/>
            <a:ext cx="10058400" cy="1450757"/>
          </a:xfrm>
        </p:spPr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Imagine you are in the Amazon Rainforest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6390E81-08BC-4573-A69A-DC97ADEBEC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737230"/>
            <a:ext cx="10058400" cy="4458619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What would you hear?  </a:t>
            </a:r>
          </a:p>
          <a:p>
            <a:r>
              <a:rPr lang="en-GB" sz="2800" dirty="0">
                <a:solidFill>
                  <a:srgbClr val="00B050"/>
                </a:solidFill>
                <a:latin typeface="Comic Sans MS" panose="030F0702030302020204" pitchFamily="66" charset="0"/>
              </a:rPr>
              <a:t>The loud call of Macaw’s      </a:t>
            </a:r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What would you see? </a:t>
            </a:r>
          </a:p>
          <a:p>
            <a:r>
              <a:rPr lang="en-GB" sz="2800" dirty="0">
                <a:solidFill>
                  <a:srgbClr val="00B050"/>
                </a:solidFill>
                <a:latin typeface="Comic Sans MS" panose="030F0702030302020204" pitchFamily="66" charset="0"/>
              </a:rPr>
              <a:t>Tall green bamboo trees.</a:t>
            </a:r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What might you smell? </a:t>
            </a:r>
          </a:p>
          <a:p>
            <a:r>
              <a:rPr lang="en-GB" sz="2800" dirty="0">
                <a:solidFill>
                  <a:srgbClr val="00B050"/>
                </a:solidFill>
                <a:latin typeface="Comic Sans MS" panose="030F0702030302020204" pitchFamily="66" charset="0"/>
              </a:rPr>
              <a:t>The strong smell of fresh flowers.</a:t>
            </a:r>
          </a:p>
          <a:p>
            <a:pPr marL="0" indent="0">
              <a:buNone/>
            </a:pPr>
            <a:r>
              <a:rPr lang="en-GB" sz="2800" dirty="0">
                <a:latin typeface="Comic Sans MS" panose="030F0702030302020204" pitchFamily="66" charset="0"/>
              </a:rPr>
              <a:t>What might you touch? </a:t>
            </a:r>
          </a:p>
          <a:p>
            <a:pPr marL="0" indent="0">
              <a:buNone/>
            </a:pPr>
            <a:r>
              <a:rPr lang="en-GB" sz="2800" dirty="0">
                <a:solidFill>
                  <a:srgbClr val="00B050"/>
                </a:solidFill>
                <a:latin typeface="Comic Sans MS" panose="030F0702030302020204" pitchFamily="66" charset="0"/>
              </a:rPr>
              <a:t>The warm rain on my face.</a:t>
            </a:r>
          </a:p>
        </p:txBody>
      </p:sp>
      <p:pic>
        <p:nvPicPr>
          <p:cNvPr id="2050" name="Picture 2" descr="Macaw - Wikipedia">
            <a:extLst>
              <a:ext uri="{FF2B5EF4-FFF2-40B4-BE49-F238E27FC236}">
                <a16:creationId xmlns:a16="http://schemas.microsoft.com/office/drawing/2014/main" xmlns="" id="{E3CECC33-0062-4195-84D0-03F82A54BD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9983" y="1737230"/>
            <a:ext cx="1250880" cy="1081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o Pandas live in the Rainforest? - Panda Things">
            <a:extLst>
              <a:ext uri="{FF2B5EF4-FFF2-40B4-BE49-F238E27FC236}">
                <a16:creationId xmlns:a16="http://schemas.microsoft.com/office/drawing/2014/main" xmlns="" id="{7B8BB982-C1E6-44C4-A5A3-EE02064F7C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6291" y="2963761"/>
            <a:ext cx="2049563" cy="1075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What Plants Are in the Amazon Rainforest? | Delfin Amazon Cruises Delfin  Amazon Cruises">
            <a:extLst>
              <a:ext uri="{FF2B5EF4-FFF2-40B4-BE49-F238E27FC236}">
                <a16:creationId xmlns:a16="http://schemas.microsoft.com/office/drawing/2014/main" xmlns="" id="{F8613188-5573-4D40-95DE-933F618F03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9953" y="4291338"/>
            <a:ext cx="1466689" cy="974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Why Does Rain Smell?">
            <a:extLst>
              <a:ext uri="{FF2B5EF4-FFF2-40B4-BE49-F238E27FC236}">
                <a16:creationId xmlns:a16="http://schemas.microsoft.com/office/drawing/2014/main" xmlns="" id="{2139E0B5-6C06-4317-A08B-6F8DFDD00F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3357" y="5265373"/>
            <a:ext cx="1722783" cy="1148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3725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4DAE4B7-CA62-4D71-BF59-7C1D23FFE5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959101"/>
          </a:xfrm>
        </p:spPr>
        <p:txBody>
          <a:bodyPr>
            <a:normAutofit/>
          </a:bodyPr>
          <a:lstStyle/>
          <a:p>
            <a:pPr algn="ctr"/>
            <a:r>
              <a:rPr lang="en-GB" sz="6000" dirty="0">
                <a:solidFill>
                  <a:srgbClr val="00B050"/>
                </a:solidFill>
                <a:latin typeface="Comic Sans MS" panose="030F0702030302020204" pitchFamily="66" charset="0"/>
              </a:rPr>
              <a:t>Your Task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BF2CA0E-C7A3-47AC-9111-D8F0238DF5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739718"/>
            <a:ext cx="10058400" cy="4023360"/>
          </a:xfrm>
        </p:spPr>
        <p:txBody>
          <a:bodyPr/>
          <a:lstStyle/>
          <a:p>
            <a:r>
              <a:rPr lang="en-GB" sz="3200" dirty="0">
                <a:latin typeface="Comic Sans MS" panose="030F0702030302020204" pitchFamily="66" charset="0"/>
              </a:rPr>
              <a:t>Create a poem about being in a rainforest. Think about the things you would</a:t>
            </a:r>
          </a:p>
          <a:p>
            <a:pPr marL="0" indent="0">
              <a:buNone/>
            </a:pPr>
            <a:r>
              <a:rPr lang="en-GB" sz="3200" dirty="0">
                <a:latin typeface="Comic Sans MS" panose="030F0702030302020204" pitchFamily="66" charset="0"/>
              </a:rPr>
              <a:t> see/hear/smell/taste/touch</a:t>
            </a:r>
          </a:p>
          <a:p>
            <a:pPr marL="0" indent="0">
              <a:buNone/>
            </a:pPr>
            <a:endParaRPr lang="en-GB" sz="32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200" dirty="0">
                <a:latin typeface="Comic Sans MS" panose="030F0702030302020204" pitchFamily="66" charset="0"/>
              </a:rPr>
              <a:t>You can choose to do one of the following types of poem;</a:t>
            </a:r>
          </a:p>
          <a:p>
            <a:pPr marL="0" indent="0">
              <a:buNone/>
            </a:pPr>
            <a:r>
              <a:rPr lang="en-GB" sz="3200" dirty="0">
                <a:latin typeface="Comic Sans MS" panose="030F0702030302020204" pitchFamily="66" charset="0"/>
              </a:rPr>
              <a:t>Acrostic, Shape or a free verse poem.</a:t>
            </a:r>
          </a:p>
          <a:p>
            <a:endParaRPr lang="en-GB" dirty="0"/>
          </a:p>
        </p:txBody>
      </p:sp>
      <p:pic>
        <p:nvPicPr>
          <p:cNvPr id="3076" name="Picture 4" descr="How to Plan a Meeting That Appeals to All Five Senses | Successful Meetings">
            <a:extLst>
              <a:ext uri="{FF2B5EF4-FFF2-40B4-BE49-F238E27FC236}">
                <a16:creationId xmlns:a16="http://schemas.microsoft.com/office/drawing/2014/main" xmlns="" id="{AD8700E7-2956-460D-B419-463F6A0998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1025" y="2246261"/>
            <a:ext cx="2745271" cy="1485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83626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4B3F043-BD94-4688-8F51-A0E413080E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132522"/>
            <a:ext cx="10058400" cy="1074751"/>
          </a:xfrm>
        </p:spPr>
        <p:txBody>
          <a:bodyPr>
            <a:normAutofit/>
          </a:bodyPr>
          <a:lstStyle/>
          <a:p>
            <a:pPr algn="ctr"/>
            <a:r>
              <a:rPr lang="en-GB" sz="6000" dirty="0">
                <a:solidFill>
                  <a:srgbClr val="00B050"/>
                </a:solidFill>
                <a:latin typeface="Comic Sans MS" panose="030F0702030302020204" pitchFamily="66" charset="0"/>
              </a:rPr>
              <a:t>Acrostic Poem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xmlns="" id="{229619D0-BE5E-4A9E-AAA1-33FF44DC52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5408" y="1881395"/>
            <a:ext cx="5498644" cy="429411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3500" dirty="0">
                <a:latin typeface="Comic Sans MS" panose="030F0702030302020204" pitchFamily="66" charset="0"/>
              </a:rPr>
              <a:t>What is an acrostic poem?</a:t>
            </a:r>
          </a:p>
          <a:p>
            <a:pPr marL="0" indent="0">
              <a:buNone/>
            </a:pPr>
            <a:endParaRPr lang="en-GB" sz="35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500" dirty="0">
                <a:latin typeface="Comic Sans MS" panose="030F0702030302020204" pitchFamily="66" charset="0"/>
              </a:rPr>
              <a:t>An acrostic poem is a poem which the first letter of each line spells out a word, name, or phrase when read vertically.</a:t>
            </a:r>
          </a:p>
          <a:p>
            <a:endParaRPr lang="en-GB" dirty="0"/>
          </a:p>
        </p:txBody>
      </p:sp>
      <p:pic>
        <p:nvPicPr>
          <p:cNvPr id="5" name="Picture 4" descr="Posts about Poetry on IST Grade 1 - Welcome! | Acrostic poem for kids, Acrostic  poem examples, Poetry for kids">
            <a:extLst>
              <a:ext uri="{FF2B5EF4-FFF2-40B4-BE49-F238E27FC236}">
                <a16:creationId xmlns:a16="http://schemas.microsoft.com/office/drawing/2014/main" xmlns="" id="{AA7C7F79-EEFA-4A4E-A42B-181D2262AC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0231" y="1881395"/>
            <a:ext cx="3738109" cy="4294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8024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3D344E0-CEEB-4608-A051-30D316E06D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065119"/>
          </a:xfrm>
        </p:spPr>
        <p:txBody>
          <a:bodyPr>
            <a:normAutofit fontScale="90000"/>
          </a:bodyPr>
          <a:lstStyle/>
          <a:p>
            <a:pPr algn="ctr"/>
            <a:r>
              <a:rPr lang="en-GB" sz="6600" u="sng" dirty="0">
                <a:solidFill>
                  <a:srgbClr val="00B050"/>
                </a:solidFill>
                <a:latin typeface="Comic Sans MS" panose="030F0702030302020204" pitchFamily="66" charset="0"/>
              </a:rPr>
              <a:t>Example of Acrostic Poem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229278F-D0F8-48AB-811F-B4273DDA04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2028" y="1845734"/>
            <a:ext cx="11608904" cy="4725663"/>
          </a:xfrm>
        </p:spPr>
        <p:txBody>
          <a:bodyPr>
            <a:normAutofit fontScale="85000" lnSpcReduction="10000"/>
          </a:bodyPr>
          <a:lstStyle/>
          <a:p>
            <a:r>
              <a:rPr lang="en-GB" sz="6000" dirty="0">
                <a:solidFill>
                  <a:srgbClr val="00B050"/>
                </a:solidFill>
                <a:latin typeface="Comic Sans MS" panose="030F0702030302020204" pitchFamily="66" charset="0"/>
              </a:rPr>
              <a:t>F</a:t>
            </a:r>
            <a:r>
              <a:rPr lang="en-GB" sz="6000" dirty="0">
                <a:solidFill>
                  <a:schemeClr val="tx1"/>
                </a:solidFill>
                <a:latin typeface="Comic Sans MS" panose="030F0702030302020204" pitchFamily="66" charset="0"/>
              </a:rPr>
              <a:t>rogs hoping around</a:t>
            </a:r>
            <a:endParaRPr lang="en-GB" sz="6000" dirty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r>
              <a:rPr lang="en-GB" sz="6000" dirty="0">
                <a:solidFill>
                  <a:srgbClr val="00B050"/>
                </a:solidFill>
                <a:latin typeface="Comic Sans MS" panose="030F0702030302020204" pitchFamily="66" charset="0"/>
              </a:rPr>
              <a:t>O</a:t>
            </a:r>
            <a:r>
              <a:rPr lang="en-GB" sz="6000" dirty="0">
                <a:solidFill>
                  <a:schemeClr val="tx1"/>
                </a:solidFill>
                <a:latin typeface="Comic Sans MS" panose="030F0702030302020204" pitchFamily="66" charset="0"/>
              </a:rPr>
              <a:t>rangutan’s eating fruit</a:t>
            </a:r>
            <a:endParaRPr lang="en-GB" sz="6000" dirty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r>
              <a:rPr lang="en-GB" sz="6000" dirty="0">
                <a:solidFill>
                  <a:srgbClr val="00B050"/>
                </a:solidFill>
                <a:latin typeface="Comic Sans MS" panose="030F0702030302020204" pitchFamily="66" charset="0"/>
              </a:rPr>
              <a:t>R</a:t>
            </a:r>
            <a:r>
              <a:rPr lang="en-GB" sz="6000" dirty="0">
                <a:solidFill>
                  <a:schemeClr val="tx1"/>
                </a:solidFill>
                <a:latin typeface="Comic Sans MS" panose="030F0702030302020204" pitchFamily="66" charset="0"/>
              </a:rPr>
              <a:t>ain falling from the sky</a:t>
            </a:r>
          </a:p>
          <a:p>
            <a:r>
              <a:rPr lang="en-GB" sz="6000" dirty="0">
                <a:solidFill>
                  <a:srgbClr val="00B050"/>
                </a:solidFill>
                <a:latin typeface="Comic Sans MS" panose="030F0702030302020204" pitchFamily="66" charset="0"/>
              </a:rPr>
              <a:t>E</a:t>
            </a:r>
            <a:r>
              <a:rPr lang="en-GB" sz="6000" dirty="0">
                <a:solidFill>
                  <a:schemeClr val="tx1"/>
                </a:solidFill>
                <a:latin typeface="Comic Sans MS" panose="030F0702030302020204" pitchFamily="66" charset="0"/>
              </a:rPr>
              <a:t>normous trees</a:t>
            </a:r>
          </a:p>
          <a:p>
            <a:r>
              <a:rPr lang="en-GB" sz="6000" dirty="0">
                <a:solidFill>
                  <a:srgbClr val="00B050"/>
                </a:solidFill>
                <a:latin typeface="Comic Sans MS" panose="030F0702030302020204" pitchFamily="66" charset="0"/>
              </a:rPr>
              <a:t>S</a:t>
            </a:r>
            <a:r>
              <a:rPr lang="en-GB" sz="6000" dirty="0">
                <a:solidFill>
                  <a:schemeClr val="tx1"/>
                </a:solidFill>
                <a:latin typeface="Comic Sans MS" panose="030F0702030302020204" pitchFamily="66" charset="0"/>
              </a:rPr>
              <a:t>nakes slither along tree branches.</a:t>
            </a:r>
            <a:endParaRPr lang="en-GB" sz="6000" dirty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r>
              <a:rPr lang="en-GB" sz="6000" dirty="0">
                <a:solidFill>
                  <a:srgbClr val="00B050"/>
                </a:solidFill>
                <a:latin typeface="Comic Sans MS" panose="030F0702030302020204" pitchFamily="66" charset="0"/>
              </a:rPr>
              <a:t>T</a:t>
            </a:r>
            <a:r>
              <a:rPr lang="en-GB" sz="6000" dirty="0">
                <a:solidFill>
                  <a:schemeClr val="tx1"/>
                </a:solidFill>
                <a:latin typeface="Comic Sans MS" panose="030F0702030302020204" pitchFamily="66" charset="0"/>
              </a:rPr>
              <a:t>ropical weather</a:t>
            </a:r>
            <a:endParaRPr lang="en-GB" sz="6000" dirty="0"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20972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8599696-04F9-4B9E-A7C2-ABDD29D0E3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119270"/>
            <a:ext cx="10058400" cy="1152940"/>
          </a:xfrm>
        </p:spPr>
        <p:txBody>
          <a:bodyPr>
            <a:normAutofit/>
          </a:bodyPr>
          <a:lstStyle/>
          <a:p>
            <a:pPr algn="ctr"/>
            <a:r>
              <a:rPr lang="en-GB" sz="7200" dirty="0">
                <a:solidFill>
                  <a:srgbClr val="00B050"/>
                </a:solidFill>
                <a:latin typeface="Comic Sans MS" panose="030F0702030302020204" pitchFamily="66" charset="0"/>
              </a:rPr>
              <a:t>Shape Poem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26AF751-3D4E-4421-966D-44B2A594F3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0202" y="2307718"/>
            <a:ext cx="5475798" cy="3229849"/>
          </a:xfrm>
        </p:spPr>
        <p:txBody>
          <a:bodyPr>
            <a:normAutofit fontScale="92500" lnSpcReduction="20000"/>
          </a:bodyPr>
          <a:lstStyle/>
          <a:p>
            <a:pPr algn="just">
              <a:lnSpc>
                <a:spcPct val="150000"/>
              </a:lnSpc>
            </a:pPr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A shape poem is a poem that is shaped like the thing it describes. The shape adds to the meaning of the poem. To write a shape poem, it helps to start by writing down all the words that come to mind about the chosen topic.</a:t>
            </a:r>
          </a:p>
        </p:txBody>
      </p:sp>
      <p:pic>
        <p:nvPicPr>
          <p:cNvPr id="4098" name="Picture 2" descr="Shape Poems: EnchantedLearning.com">
            <a:extLst>
              <a:ext uri="{FF2B5EF4-FFF2-40B4-BE49-F238E27FC236}">
                <a16:creationId xmlns:a16="http://schemas.microsoft.com/office/drawing/2014/main" xmlns="" id="{E1EB19DF-107A-42AA-9A27-9C9F7E96147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971"/>
          <a:stretch/>
        </p:blipFill>
        <p:spPr bwMode="auto">
          <a:xfrm>
            <a:off x="7431198" y="1867088"/>
            <a:ext cx="3724482" cy="4131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92809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531C26B-C422-4DF6-BD22-1165A4F255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985606"/>
          </a:xfrm>
        </p:spPr>
        <p:txBody>
          <a:bodyPr>
            <a:normAutofit/>
          </a:bodyPr>
          <a:lstStyle/>
          <a:p>
            <a:pPr algn="ctr"/>
            <a:r>
              <a:rPr lang="en-GB" sz="6000" dirty="0">
                <a:solidFill>
                  <a:srgbClr val="00B050"/>
                </a:solidFill>
                <a:latin typeface="Comic Sans MS" panose="030F0702030302020204" pitchFamily="66" charset="0"/>
              </a:rPr>
              <a:t>Examples of Shape Poems</a:t>
            </a:r>
          </a:p>
        </p:txBody>
      </p:sp>
      <p:pic>
        <p:nvPicPr>
          <p:cNvPr id="5122" name="Picture 2" descr="Rainforest Shape Poems | 3JC Class Blog 2013">
            <a:extLst>
              <a:ext uri="{FF2B5EF4-FFF2-40B4-BE49-F238E27FC236}">
                <a16:creationId xmlns:a16="http://schemas.microsoft.com/office/drawing/2014/main" xmlns="" id="{9F60C488-F98F-41C5-92CE-4B993B9D85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7280" y="1563755"/>
            <a:ext cx="3583057" cy="4777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Tropical Rainforest Study-Week 3 – Miss R's Blog">
            <a:extLst>
              <a:ext uri="{FF2B5EF4-FFF2-40B4-BE49-F238E27FC236}">
                <a16:creationId xmlns:a16="http://schemas.microsoft.com/office/drawing/2014/main" xmlns="" id="{A60BF83C-C210-44A6-B15E-ED2A5958507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261"/>
          <a:stretch/>
        </p:blipFill>
        <p:spPr bwMode="auto">
          <a:xfrm>
            <a:off x="5369780" y="1871870"/>
            <a:ext cx="6229463" cy="3959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40066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22B0C7B-CAA8-4EAA-B88F-3478188DC4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1157884"/>
          </a:xfrm>
        </p:spPr>
        <p:txBody>
          <a:bodyPr>
            <a:normAutofit/>
          </a:bodyPr>
          <a:lstStyle/>
          <a:p>
            <a:pPr algn="ctr"/>
            <a:r>
              <a:rPr lang="en-GB" sz="8000" dirty="0">
                <a:solidFill>
                  <a:srgbClr val="00B050"/>
                </a:solidFill>
                <a:latin typeface="Comic Sans MS" panose="030F0702030302020204" pitchFamily="66" charset="0"/>
              </a:rPr>
              <a:t>Free Verse Poems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CE54DC2-CD62-4F43-9C2D-D424450FE8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9722" y="2322812"/>
            <a:ext cx="5506278" cy="2872040"/>
          </a:xfrm>
        </p:spPr>
        <p:txBody>
          <a:bodyPr>
            <a:normAutofit/>
          </a:bodyPr>
          <a:lstStyle/>
          <a:p>
            <a:pPr algn="just"/>
            <a:r>
              <a:rPr lang="en-GB" sz="2400" dirty="0">
                <a:latin typeface="Comic Sans MS" panose="030F0702030302020204" pitchFamily="66" charset="0"/>
              </a:rPr>
              <a:t>Free verse poems have no specific rules or patterns. They do not follow a rhyme scheme and have no specific rhythm. Free verse poems do not have a set number of syllables or words per line. Free verse poems can be about any topic and can be of any length.</a:t>
            </a:r>
          </a:p>
        </p:txBody>
      </p:sp>
      <p:pic>
        <p:nvPicPr>
          <p:cNvPr id="6146" name="Picture 2" descr="Poetry Writing - Free Verse Creative - Writers Workshop Poetry Writing |  Writing poetry, Free verse poetry, Free verse poems">
            <a:extLst>
              <a:ext uri="{FF2B5EF4-FFF2-40B4-BE49-F238E27FC236}">
                <a16:creationId xmlns:a16="http://schemas.microsoft.com/office/drawing/2014/main" xmlns="" id="{C30E3AFE-0A60-489B-97F7-11341FB8FD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4858" y="1854383"/>
            <a:ext cx="3737942" cy="4387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40555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9AF982E-E7C7-4DF1-89F6-80E4428918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114325"/>
            <a:ext cx="10058400" cy="998858"/>
          </a:xfrm>
        </p:spPr>
        <p:txBody>
          <a:bodyPr>
            <a:normAutofit/>
          </a:bodyPr>
          <a:lstStyle/>
          <a:p>
            <a:pPr algn="ctr"/>
            <a:r>
              <a:rPr lang="en-GB" sz="6000" dirty="0">
                <a:solidFill>
                  <a:srgbClr val="00B050"/>
                </a:solidFill>
                <a:latin typeface="Comic Sans MS" panose="030F0702030302020204" pitchFamily="66" charset="0"/>
              </a:rPr>
              <a:t>Example of free verse poem</a:t>
            </a:r>
          </a:p>
        </p:txBody>
      </p:sp>
      <p:pic>
        <p:nvPicPr>
          <p:cNvPr id="7170" name="Picture 2" descr="Rainforest Poem | Teaching Resources">
            <a:extLst>
              <a:ext uri="{FF2B5EF4-FFF2-40B4-BE49-F238E27FC236}">
                <a16:creationId xmlns:a16="http://schemas.microsoft.com/office/drawing/2014/main" xmlns="" id="{BB761FBA-6C1A-4F8C-9E5C-A49946108C7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069"/>
          <a:stretch/>
        </p:blipFill>
        <p:spPr bwMode="auto">
          <a:xfrm>
            <a:off x="1898374" y="980662"/>
            <a:ext cx="8395251" cy="5877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3003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0CBE18A-FD3F-4997-8A5C-E72CB0492B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260099"/>
            <a:ext cx="10058400" cy="1450757"/>
          </a:xfrm>
        </p:spPr>
        <p:txBody>
          <a:bodyPr>
            <a:normAutofit/>
          </a:bodyPr>
          <a:lstStyle/>
          <a:p>
            <a:pPr algn="ctr"/>
            <a:r>
              <a:rPr lang="en-GB" sz="8000" dirty="0">
                <a:solidFill>
                  <a:srgbClr val="00B050"/>
                </a:solidFill>
                <a:latin typeface="Comic Sans MS" panose="030F0702030302020204" pitchFamily="66" charset="0"/>
              </a:rPr>
              <a:t>Task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7E2522A-5283-4DFC-8D1B-082B5C6CCD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965004"/>
            <a:ext cx="10058400" cy="4023360"/>
          </a:xfrm>
        </p:spPr>
        <p:txBody>
          <a:bodyPr>
            <a:norm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Choose one of the three type of poems shown and write your own poem about a rainforest. 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>
                <a:latin typeface="Comic Sans MS" panose="030F0702030302020204" pitchFamily="66" charset="0"/>
              </a:rPr>
              <a:t>Remember to use your senses to help you.</a:t>
            </a:r>
          </a:p>
        </p:txBody>
      </p:sp>
    </p:spTree>
    <p:extLst>
      <p:ext uri="{BB962C8B-B14F-4D97-AF65-F5344CB8AC3E}">
        <p14:creationId xmlns:p14="http://schemas.microsoft.com/office/powerpoint/2010/main" val="1083130615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Retrospect" id="{5F128B03-DCCA-4EEB-AB3B-CF2899314A46}" vid="{D26EA377-59BD-4C9C-9D94-EE8416EE4C7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145</TotalTime>
  <Words>219</Words>
  <Application>Microsoft Office PowerPoint</Application>
  <PresentationFormat>Custom</PresentationFormat>
  <Paragraphs>40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Retrospect</vt:lpstr>
      <vt:lpstr>LO: Create a Poem about the Rainforest </vt:lpstr>
      <vt:lpstr>Watch this video of the Amazon Rainforest</vt:lpstr>
      <vt:lpstr>Imagine you are in the Amazon Rainforest</vt:lpstr>
      <vt:lpstr>Your Task</vt:lpstr>
      <vt:lpstr>Acrostic Poem</vt:lpstr>
      <vt:lpstr>Example of Acrostic Poem</vt:lpstr>
      <vt:lpstr>Shape Poem</vt:lpstr>
      <vt:lpstr>Examples of Shape Poems</vt:lpstr>
      <vt:lpstr>Free Verse Poems</vt:lpstr>
      <vt:lpstr>Example of free verse poem</vt:lpstr>
      <vt:lpstr>Task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Liz King</cp:lastModifiedBy>
  <cp:revision>13</cp:revision>
  <dcterms:created xsi:type="dcterms:W3CDTF">2021-01-16T17:00:02Z</dcterms:created>
  <dcterms:modified xsi:type="dcterms:W3CDTF">2021-01-17T18:40:30Z</dcterms:modified>
</cp:coreProperties>
</file>