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90" r:id="rId3"/>
    <p:sldId id="256" r:id="rId4"/>
    <p:sldId id="270" r:id="rId5"/>
    <p:sldId id="262" r:id="rId6"/>
    <p:sldId id="267" r:id="rId7"/>
    <p:sldId id="279" r:id="rId8"/>
    <p:sldId id="280" r:id="rId9"/>
    <p:sldId id="283" r:id="rId10"/>
    <p:sldId id="284" r:id="rId11"/>
    <p:sldId id="271" r:id="rId12"/>
    <p:sldId id="285" r:id="rId13"/>
    <p:sldId id="287" r:id="rId14"/>
    <p:sldId id="288" r:id="rId15"/>
    <p:sldId id="289" r:id="rId16"/>
    <p:sldId id="272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315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609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1107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343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072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200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581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5433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3337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903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9375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15388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2AE4A2-BF9D-48AA-8C08-B3D1843EFDE6}" type="datetimeFigureOut">
              <a:rPr lang="en-GB" smtClean="0"/>
              <a:t>18/04/2021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09FCC-C6CE-46FD-8A23-7943643670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702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s://www.google.com/search?q=youtube+the+jolly+postman&amp;rlz=1C1GCEV_en___GB949&amp;ei=Dat5YNK4JPqD9u8P8dOPmAg&amp;oq=youtube+the+jolly+postman&amp;gs_lcp=Cgdnd3Mtd2l6EAMyAggAMgYIABAWEB4yBggAEBYQHjIGCAAQFhAeOgcIABBHELADOgoIABCxAxCDARBDOgQIABBDOgcIABCxAxBDOggIABCxAxCDAToFCAAQsQM6BQgAEJECOgIILjoICAAQFhAKEB5Q-g9Y4zJgtjVoAnADeACAAZADiAHkDZIBBjIxLjQtMZgBAKABAaoBB2d3cy13aXrIAQjAAQE&amp;sclient=gws-wiz&amp;ved=0ahUKEwiS88CSiIPwAhX6gf0HHfHpA4MQ4dUDCA4&amp;uact=5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6003" y="857250"/>
            <a:ext cx="3366899" cy="1234727"/>
          </a:xfrm>
        </p:spPr>
        <p:txBody>
          <a:bodyPr/>
          <a:lstStyle/>
          <a:p>
            <a:r>
              <a:rPr lang="en-GB" dirty="0" smtClean="0"/>
              <a:t>Tricky Words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1531" y="2091976"/>
            <a:ext cx="2700338" cy="180736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4108" y="1174005"/>
            <a:ext cx="2750344" cy="183594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5078" y="3580344"/>
            <a:ext cx="2728913" cy="178593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87391" y="3899345"/>
            <a:ext cx="2714625" cy="183594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33106" y="2402177"/>
            <a:ext cx="2721769" cy="178593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7080" y="3934491"/>
            <a:ext cx="2750344" cy="175021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91926" y="4066340"/>
            <a:ext cx="2628900" cy="18288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45079" y="1109699"/>
            <a:ext cx="2650331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851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0273" y="883589"/>
            <a:ext cx="7886700" cy="99417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Our Set 3 phoneme for today is….</a:t>
            </a:r>
            <a:r>
              <a:rPr lang="en-GB" sz="4500" dirty="0" err="1">
                <a:latin typeface="Comic Sans MS" panose="030F0702030302020204" pitchFamily="66" charset="0"/>
              </a:rPr>
              <a:t>i</a:t>
            </a:r>
            <a:r>
              <a:rPr lang="en-GB" sz="4500" dirty="0">
                <a:latin typeface="Comic Sans MS" panose="030F0702030302020204" pitchFamily="66" charset="0"/>
              </a:rPr>
              <a:t>-e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18933" y="2466591"/>
            <a:ext cx="31834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l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i</a:t>
            </a:r>
            <a:r>
              <a:rPr lang="en-GB" sz="3000" dirty="0">
                <a:latin typeface="Comic Sans MS" panose="030F0702030302020204" pitchFamily="66" charset="0"/>
              </a:rPr>
              <a:t>k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3000" dirty="0"/>
              <a:t> </a:t>
            </a:r>
            <a:endParaRPr lang="en-GB" sz="3000" dirty="0"/>
          </a:p>
        </p:txBody>
      </p:sp>
      <p:sp>
        <p:nvSpPr>
          <p:cNvPr id="6" name="TextBox 5"/>
          <p:cNvSpPr txBox="1"/>
          <p:nvPr/>
        </p:nvSpPr>
        <p:spPr>
          <a:xfrm>
            <a:off x="3318933" y="2956057"/>
            <a:ext cx="31834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w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i</a:t>
            </a:r>
            <a:r>
              <a:rPr lang="en-GB" sz="3000" dirty="0">
                <a:latin typeface="Comic Sans MS" panose="030F0702030302020204" pitchFamily="66" charset="0"/>
              </a:rPr>
              <a:t>d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endParaRPr lang="en-GB" sz="30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369733" y="3503904"/>
            <a:ext cx="31834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m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i</a:t>
            </a:r>
            <a:r>
              <a:rPr lang="en-GB" sz="3000" dirty="0">
                <a:latin typeface="Comic Sans MS" panose="030F0702030302020204" pitchFamily="66" charset="0"/>
              </a:rPr>
              <a:t>n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3000" dirty="0"/>
              <a:t> </a:t>
            </a:r>
            <a:endParaRPr lang="en-GB" sz="3000" dirty="0"/>
          </a:p>
        </p:txBody>
      </p:sp>
      <p:sp>
        <p:nvSpPr>
          <p:cNvPr id="8" name="TextBox 7"/>
          <p:cNvSpPr txBox="1"/>
          <p:nvPr/>
        </p:nvSpPr>
        <p:spPr>
          <a:xfrm>
            <a:off x="3369733" y="3931471"/>
            <a:ext cx="31834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t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i</a:t>
            </a:r>
            <a:r>
              <a:rPr lang="en-GB" sz="3000" dirty="0">
                <a:latin typeface="Comic Sans MS" panose="030F0702030302020204" pitchFamily="66" charset="0"/>
              </a:rPr>
              <a:t>m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3000" dirty="0"/>
              <a:t> </a:t>
            </a:r>
            <a:endParaRPr lang="en-GB" sz="3000" dirty="0"/>
          </a:p>
        </p:txBody>
      </p:sp>
      <p:sp>
        <p:nvSpPr>
          <p:cNvPr id="9" name="TextBox 8"/>
          <p:cNvSpPr txBox="1"/>
          <p:nvPr/>
        </p:nvSpPr>
        <p:spPr>
          <a:xfrm>
            <a:off x="3344333" y="4413649"/>
            <a:ext cx="31834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h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i</a:t>
            </a:r>
            <a:r>
              <a:rPr lang="en-GB" sz="3000" dirty="0">
                <a:latin typeface="Comic Sans MS" panose="030F0702030302020204" pitchFamily="66" charset="0"/>
              </a:rPr>
              <a:t>d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3000" dirty="0"/>
              <a:t> </a:t>
            </a:r>
            <a:endParaRPr lang="en-GB" sz="3000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4961467" y="2972990"/>
            <a:ext cx="281093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961467" y="3417489"/>
            <a:ext cx="281093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4936067" y="2557196"/>
            <a:ext cx="2810933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4961467" y="3854849"/>
            <a:ext cx="2810933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936067" y="4718663"/>
            <a:ext cx="281093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936067" y="5163162"/>
            <a:ext cx="281093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4910667" y="4302869"/>
            <a:ext cx="2810933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4936067" y="5600522"/>
            <a:ext cx="2810933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AutoShape 2" descr="Phonics Homework"/>
          <p:cNvSpPr>
            <a:spLocks noChangeAspect="1" noChangeArrowheads="1"/>
          </p:cNvSpPr>
          <p:nvPr/>
        </p:nvSpPr>
        <p:spPr bwMode="auto">
          <a:xfrm>
            <a:off x="116681" y="7489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GB" sz="1350"/>
          </a:p>
        </p:txBody>
      </p:sp>
      <p:sp>
        <p:nvSpPr>
          <p:cNvPr id="20" name="TextBox 19"/>
          <p:cNvSpPr txBox="1"/>
          <p:nvPr/>
        </p:nvSpPr>
        <p:spPr>
          <a:xfrm>
            <a:off x="5084959" y="1746458"/>
            <a:ext cx="318346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sh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i</a:t>
            </a:r>
            <a:r>
              <a:rPr lang="en-GB" sz="3000" dirty="0">
                <a:latin typeface="Comic Sans MS" panose="030F0702030302020204" pitchFamily="66" charset="0"/>
              </a:rPr>
              <a:t>n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3000" dirty="0">
                <a:latin typeface="Comic Sans MS" panose="030F0702030302020204" pitchFamily="66" charset="0"/>
              </a:rPr>
              <a:t>     wh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i</a:t>
            </a:r>
            <a:r>
              <a:rPr lang="en-GB" sz="3000" dirty="0">
                <a:latin typeface="Comic Sans MS" panose="030F0702030302020204" pitchFamily="66" charset="0"/>
              </a:rPr>
              <a:t>t</a:t>
            </a:r>
            <a:r>
              <a:rPr lang="en-GB" sz="30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3000" dirty="0">
                <a:latin typeface="Comic Sans MS" panose="030F0702030302020204" pitchFamily="66" charset="0"/>
              </a:rPr>
              <a:t>  </a:t>
            </a:r>
            <a:endParaRPr lang="en-GB" sz="3000" dirty="0"/>
          </a:p>
        </p:txBody>
      </p:sp>
      <p:sp>
        <p:nvSpPr>
          <p:cNvPr id="3" name="AutoShape 2" descr="Read Write Inc Phonics Parents' Meeting 20.10.15"/>
          <p:cNvSpPr>
            <a:spLocks noChangeAspect="1" noChangeArrowheads="1"/>
          </p:cNvSpPr>
          <p:nvPr/>
        </p:nvSpPr>
        <p:spPr bwMode="auto">
          <a:xfrm>
            <a:off x="230981" y="8632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GB" sz="135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148" y="1859783"/>
            <a:ext cx="2100255" cy="3500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24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3568" y="620688"/>
            <a:ext cx="770485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latin typeface="Comic Sans MS" pitchFamily="66" charset="0"/>
              </a:rPr>
              <a:t>Monday 26</a:t>
            </a:r>
            <a:r>
              <a:rPr lang="en-GB" sz="5400" baseline="30000" dirty="0" smtClean="0">
                <a:latin typeface="Comic Sans MS" pitchFamily="66" charset="0"/>
              </a:rPr>
              <a:t>th</a:t>
            </a:r>
            <a:r>
              <a:rPr lang="en-GB" sz="5400" dirty="0" smtClean="0">
                <a:latin typeface="Comic Sans MS" pitchFamily="66" charset="0"/>
              </a:rPr>
              <a:t> April</a:t>
            </a:r>
          </a:p>
          <a:p>
            <a:pPr algn="ctr"/>
            <a:endParaRPr lang="en-GB" sz="5400" dirty="0">
              <a:latin typeface="Comic Sans MS" pitchFamily="66" charset="0"/>
            </a:endParaRPr>
          </a:p>
          <a:p>
            <a:pPr algn="ctr"/>
            <a:r>
              <a:rPr lang="en-GB" sz="5400" dirty="0" smtClean="0">
                <a:latin typeface="Comic Sans MS" pitchFamily="66" charset="0"/>
              </a:rPr>
              <a:t> L.O. To write a postcard</a:t>
            </a:r>
            <a:endParaRPr lang="en-GB" sz="5400" dirty="0">
              <a:latin typeface="Comic Sans MS" pitchFamily="66" charset="0"/>
            </a:endParaRPr>
          </a:p>
        </p:txBody>
      </p:sp>
      <p:pic>
        <p:nvPicPr>
          <p:cNvPr id="1026" name="Picture 2" descr="12S The Jolly Postman | Swinemoor Primary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933056"/>
            <a:ext cx="5436604" cy="2624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5564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1628800"/>
            <a:ext cx="6957891" cy="642794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The Jolly Postman delivers letters to different fairy tale characters. He delivers a postcard to the Giant. </a:t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  <a:hlinkClick r:id="rId2"/>
              </a:rPr>
              <a:t>Story</a:t>
            </a:r>
            <a:r>
              <a:rPr lang="en-GB" dirty="0" smtClean="0">
                <a:latin typeface="Comic Sans MS" panose="030F0702030302020204" pitchFamily="66" charset="0"/>
              </a:rPr>
              <a:t> 1min52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ACTIVITY IDEAS : The Jolly Postman Board Game - Puffin School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077072"/>
            <a:ext cx="4536504" cy="2551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1014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268139"/>
            <a:ext cx="3905250" cy="26955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0836" y="268139"/>
            <a:ext cx="3919138" cy="264931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1840" y="3016337"/>
            <a:ext cx="5895975" cy="3657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5230" y="2615030"/>
            <a:ext cx="2066528" cy="4111530"/>
          </a:xfrm>
          <a:prstGeom prst="rect">
            <a:avLst/>
          </a:prstGeom>
        </p:spPr>
      </p:pic>
      <p:sp>
        <p:nvSpPr>
          <p:cNvPr id="6" name="Oval Callout 5"/>
          <p:cNvSpPr/>
          <p:nvPr/>
        </p:nvSpPr>
        <p:spPr>
          <a:xfrm>
            <a:off x="1907704" y="2124176"/>
            <a:ext cx="2088232" cy="793277"/>
          </a:xfrm>
          <a:prstGeom prst="wedgeEllipseCallout">
            <a:avLst>
              <a:gd name="adj1" fmla="val -50025"/>
              <a:gd name="adj2" fmla="val 8345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I wonder where he will go next?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6218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Where do you think Jack will go next? 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Jack and the Beanstal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54" y="2636912"/>
            <a:ext cx="150495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3808" y="3161793"/>
            <a:ext cx="5569687" cy="2590229"/>
          </a:xfrm>
          <a:prstGeom prst="rect">
            <a:avLst/>
          </a:prstGeom>
        </p:spPr>
      </p:pic>
      <p:sp>
        <p:nvSpPr>
          <p:cNvPr id="14" name="Oval Callout 13"/>
          <p:cNvSpPr/>
          <p:nvPr/>
        </p:nvSpPr>
        <p:spPr>
          <a:xfrm>
            <a:off x="899592" y="764704"/>
            <a:ext cx="3096344" cy="1872208"/>
          </a:xfrm>
          <a:prstGeom prst="wedgeEllipseCallout">
            <a:avLst>
              <a:gd name="adj1" fmla="val -26758"/>
              <a:gd name="adj2" fmla="val 7901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winkl Precursive" panose="02000000000000000000" pitchFamily="2" charset="0"/>
              </a:rPr>
              <a:t>I might go to the mountains and see a lake. </a:t>
            </a: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8954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Where do you think Jack will go next? 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Jack and the Beanstal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54" y="2636912"/>
            <a:ext cx="150495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Oval Callout 13"/>
          <p:cNvSpPr/>
          <p:nvPr/>
        </p:nvSpPr>
        <p:spPr>
          <a:xfrm>
            <a:off x="899592" y="764704"/>
            <a:ext cx="3096344" cy="1872208"/>
          </a:xfrm>
          <a:prstGeom prst="wedgeEllipseCallout">
            <a:avLst>
              <a:gd name="adj1" fmla="val -26758"/>
              <a:gd name="adj2" fmla="val 7901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winkl Precursive" panose="02000000000000000000" pitchFamily="2" charset="0"/>
              </a:rPr>
              <a:t>I might go to the rainforest and see animals. 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2050" name="Picture 2" descr="What is a Tropical Rainforest? - Amazon Aid Foundat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780928"/>
            <a:ext cx="5891808" cy="3682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925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Where do you think Jack will go next? 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Jack and the Beanstal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54" y="2636912"/>
            <a:ext cx="150495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Oval Callout 13"/>
          <p:cNvSpPr/>
          <p:nvPr/>
        </p:nvSpPr>
        <p:spPr>
          <a:xfrm>
            <a:off x="899592" y="764704"/>
            <a:ext cx="3096344" cy="1872208"/>
          </a:xfrm>
          <a:prstGeom prst="wedgeEllipseCallout">
            <a:avLst>
              <a:gd name="adj1" fmla="val -26758"/>
              <a:gd name="adj2" fmla="val 7901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winkl Precursive" panose="02000000000000000000" pitchFamily="2" charset="0"/>
              </a:rPr>
              <a:t>I might go to the beach and sit in the sun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3074" name="Picture 2" descr="Best All-Inclusive Caribbean Resort Destinations | Beach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735" y="2664055"/>
            <a:ext cx="6250065" cy="3713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7936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Where do you think Jack will go next? 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Jack and the Beanstal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54" y="2636912"/>
            <a:ext cx="150495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Oval Callout 13"/>
          <p:cNvSpPr/>
          <p:nvPr/>
        </p:nvSpPr>
        <p:spPr>
          <a:xfrm>
            <a:off x="899592" y="764704"/>
            <a:ext cx="3096344" cy="1872208"/>
          </a:xfrm>
          <a:prstGeom prst="wedgeEllipseCallout">
            <a:avLst>
              <a:gd name="adj1" fmla="val -26758"/>
              <a:gd name="adj2" fmla="val 7901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winkl Precursive" panose="02000000000000000000" pitchFamily="2" charset="0"/>
              </a:rPr>
              <a:t>I might go to the sea and scuba dive.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5122" name="Picture 2" descr="A Beginner's Guide To The Best Places for Scuba Diving in Thailand - Ithak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780928"/>
            <a:ext cx="5176292" cy="3455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4161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Where do you think Jack will go next? 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Jack and the Beanstal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754" y="2636912"/>
            <a:ext cx="150495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Oval Callout 13"/>
          <p:cNvSpPr/>
          <p:nvPr/>
        </p:nvSpPr>
        <p:spPr>
          <a:xfrm>
            <a:off x="899592" y="764704"/>
            <a:ext cx="3096344" cy="1872208"/>
          </a:xfrm>
          <a:prstGeom prst="wedgeEllipseCallout">
            <a:avLst>
              <a:gd name="adj1" fmla="val -26758"/>
              <a:gd name="adj2" fmla="val 7901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winkl Precursive" panose="02000000000000000000" pitchFamily="2" charset="0"/>
              </a:rPr>
              <a:t>I might go to France and see the Eiffel Tower.  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6" name="Picture 2" descr="5 ways to experience the Eiffel Tower | The Independent | The Independen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2904" y="2348880"/>
            <a:ext cx="5393896" cy="4045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219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908720"/>
            <a:ext cx="6957891" cy="642794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Talk to the person next to you. Where do you want Jack to go next?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Oval Callout 2"/>
          <p:cNvSpPr/>
          <p:nvPr/>
        </p:nvSpPr>
        <p:spPr>
          <a:xfrm>
            <a:off x="3923928" y="2204864"/>
            <a:ext cx="3744416" cy="2160240"/>
          </a:xfrm>
          <a:prstGeom prst="wedgeEllipseCallout">
            <a:avLst>
              <a:gd name="adj1" fmla="val -76463"/>
              <a:gd name="adj2" fmla="val 3934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winkl Precursive" panose="02000000000000000000" pitchFamily="2" charset="0"/>
              </a:rPr>
              <a:t>It could be one of the examples OR somewhere you have been to visit! 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5" name="Picture 2" descr="Jack and the Beanstal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374504"/>
            <a:ext cx="150495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9463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539750" y="549275"/>
            <a:ext cx="8064500" cy="891336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ysClr val="windowText" lastClr="000000"/>
                </a:solidFill>
                <a:latin typeface="Twinkl SemiBold" pitchFamily="2" charset="0"/>
              </a:rPr>
              <a:t>What do you think needs to be included in a postcard?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670418" y="3697207"/>
            <a:ext cx="179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postcard</a:t>
            </a:r>
          </a:p>
        </p:txBody>
      </p:sp>
      <p:grpSp>
        <p:nvGrpSpPr>
          <p:cNvPr id="34" name="Group 33"/>
          <p:cNvGrpSpPr/>
          <p:nvPr/>
        </p:nvGrpSpPr>
        <p:grpSpPr>
          <a:xfrm>
            <a:off x="539750" y="1664898"/>
            <a:ext cx="3130668" cy="2324697"/>
            <a:chOff x="539750" y="1664898"/>
            <a:chExt cx="3130668" cy="2324697"/>
          </a:xfrm>
        </p:grpSpPr>
        <p:sp>
          <p:nvSpPr>
            <p:cNvPr id="17" name="Oval 16"/>
            <p:cNvSpPr/>
            <p:nvPr/>
          </p:nvSpPr>
          <p:spPr>
            <a:xfrm>
              <a:off x="539750" y="1664898"/>
              <a:ext cx="1889185" cy="1889185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009F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Space for a picture (on the front)</a:t>
              </a:r>
            </a:p>
          </p:txBody>
        </p:sp>
        <p:cxnSp>
          <p:nvCxnSpPr>
            <p:cNvPr id="19" name="Straight Arrow Connector 18"/>
            <p:cNvCxnSpPr>
              <a:stCxn id="12" idx="1"/>
            </p:cNvCxnSpPr>
            <p:nvPr/>
          </p:nvCxnSpPr>
          <p:spPr>
            <a:xfrm flipH="1" flipV="1">
              <a:off x="2428936" y="3122763"/>
              <a:ext cx="1241482" cy="866832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Group 35"/>
          <p:cNvGrpSpPr/>
          <p:nvPr/>
        </p:nvGrpSpPr>
        <p:grpSpPr>
          <a:xfrm>
            <a:off x="5464714" y="1664898"/>
            <a:ext cx="3139536" cy="2324697"/>
            <a:chOff x="5464714" y="1664898"/>
            <a:chExt cx="3139536" cy="2324697"/>
          </a:xfrm>
        </p:grpSpPr>
        <p:sp>
          <p:nvSpPr>
            <p:cNvPr id="16" name="Oval 15"/>
            <p:cNvSpPr/>
            <p:nvPr/>
          </p:nvSpPr>
          <p:spPr>
            <a:xfrm>
              <a:off x="6715065" y="1664898"/>
              <a:ext cx="1889185" cy="1889185"/>
            </a:xfrm>
            <a:prstGeom prst="ellipse">
              <a:avLst/>
            </a:prstGeom>
            <a:solidFill>
              <a:srgbClr val="00605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Space to write about your holiday.</a:t>
              </a:r>
            </a:p>
          </p:txBody>
        </p:sp>
        <p:cxnSp>
          <p:nvCxnSpPr>
            <p:cNvPr id="22" name="Straight Arrow Connector 21"/>
            <p:cNvCxnSpPr>
              <a:stCxn id="12" idx="3"/>
            </p:cNvCxnSpPr>
            <p:nvPr/>
          </p:nvCxnSpPr>
          <p:spPr>
            <a:xfrm flipV="1">
              <a:off x="5464714" y="3237690"/>
              <a:ext cx="1250351" cy="751905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Group 38"/>
          <p:cNvGrpSpPr/>
          <p:nvPr/>
        </p:nvGrpSpPr>
        <p:grpSpPr>
          <a:xfrm>
            <a:off x="539750" y="4077299"/>
            <a:ext cx="3124140" cy="2231426"/>
            <a:chOff x="539750" y="4077299"/>
            <a:chExt cx="3124140" cy="2231426"/>
          </a:xfrm>
        </p:grpSpPr>
        <p:sp>
          <p:nvSpPr>
            <p:cNvPr id="15" name="Oval 14"/>
            <p:cNvSpPr/>
            <p:nvPr/>
          </p:nvSpPr>
          <p:spPr>
            <a:xfrm>
              <a:off x="539750" y="4077299"/>
              <a:ext cx="2231426" cy="2231426"/>
            </a:xfrm>
            <a:prstGeom prst="ellipse">
              <a:avLst/>
            </a:prstGeom>
            <a:solidFill>
              <a:srgbClr val="006057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The name and address of who you’re sending it to.</a:t>
              </a:r>
            </a:p>
          </p:txBody>
        </p:sp>
        <p:cxnSp>
          <p:nvCxnSpPr>
            <p:cNvPr id="25" name="Straight Arrow Connector 24"/>
            <p:cNvCxnSpPr/>
            <p:nvPr/>
          </p:nvCxnSpPr>
          <p:spPr>
            <a:xfrm flipH="1">
              <a:off x="2771176" y="4259967"/>
              <a:ext cx="892714" cy="432803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/>
          <p:cNvGrpSpPr/>
          <p:nvPr/>
        </p:nvGrpSpPr>
        <p:grpSpPr>
          <a:xfrm>
            <a:off x="3730924" y="4255655"/>
            <a:ext cx="1682151" cy="2053070"/>
            <a:chOff x="3730924" y="4255655"/>
            <a:chExt cx="1682151" cy="2053070"/>
          </a:xfrm>
        </p:grpSpPr>
        <p:sp>
          <p:nvSpPr>
            <p:cNvPr id="13" name="Oval 12"/>
            <p:cNvSpPr/>
            <p:nvPr/>
          </p:nvSpPr>
          <p:spPr>
            <a:xfrm>
              <a:off x="3730924" y="4626574"/>
              <a:ext cx="1682151" cy="1682151"/>
            </a:xfrm>
            <a:prstGeom prst="ellipse">
              <a:avLst/>
            </a:prstGeom>
            <a:solidFill>
              <a:srgbClr val="009F9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Space in the top right corner for a stamp.</a:t>
              </a:r>
            </a:p>
          </p:txBody>
        </p:sp>
        <p:cxnSp>
          <p:nvCxnSpPr>
            <p:cNvPr id="27" name="Straight Arrow Connector 26"/>
            <p:cNvCxnSpPr/>
            <p:nvPr/>
          </p:nvCxnSpPr>
          <p:spPr>
            <a:xfrm>
              <a:off x="4563132" y="4255655"/>
              <a:ext cx="0" cy="308384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7" name="Group 36"/>
          <p:cNvGrpSpPr/>
          <p:nvPr/>
        </p:nvGrpSpPr>
        <p:grpSpPr>
          <a:xfrm>
            <a:off x="5458186" y="4077299"/>
            <a:ext cx="3146064" cy="2231426"/>
            <a:chOff x="5458186" y="4077299"/>
            <a:chExt cx="3146064" cy="2231426"/>
          </a:xfrm>
        </p:grpSpPr>
        <p:sp>
          <p:nvSpPr>
            <p:cNvPr id="14" name="Oval 13"/>
            <p:cNvSpPr/>
            <p:nvPr/>
          </p:nvSpPr>
          <p:spPr>
            <a:xfrm>
              <a:off x="6372824" y="4077299"/>
              <a:ext cx="2231426" cy="2231426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009F9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Some writing to say what you’ve been doing on your holiday.</a:t>
              </a:r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>
              <a:off x="5458186" y="4267875"/>
              <a:ext cx="905770" cy="358698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34"/>
          <p:cNvGrpSpPr/>
          <p:nvPr/>
        </p:nvGrpSpPr>
        <p:grpSpPr>
          <a:xfrm>
            <a:off x="3726491" y="1670465"/>
            <a:ext cx="1682151" cy="2089774"/>
            <a:chOff x="3726491" y="1670465"/>
            <a:chExt cx="1682151" cy="2089774"/>
          </a:xfrm>
        </p:grpSpPr>
        <p:sp>
          <p:nvSpPr>
            <p:cNvPr id="8" name="Oval 7"/>
            <p:cNvSpPr/>
            <p:nvPr/>
          </p:nvSpPr>
          <p:spPr>
            <a:xfrm>
              <a:off x="3726491" y="1670465"/>
              <a:ext cx="1682151" cy="1682151"/>
            </a:xfrm>
            <a:prstGeom prst="ellipse">
              <a:avLst/>
            </a:prstGeom>
            <a:solidFill>
              <a:srgbClr val="009F9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</a:rPr>
                <a:t>Blank lines for an address.</a:t>
              </a:r>
            </a:p>
          </p:txBody>
        </p:sp>
        <p:cxnSp>
          <p:nvCxnSpPr>
            <p:cNvPr id="31" name="Straight Arrow Connector 30"/>
            <p:cNvCxnSpPr/>
            <p:nvPr/>
          </p:nvCxnSpPr>
          <p:spPr>
            <a:xfrm flipV="1">
              <a:off x="4563132" y="3429000"/>
              <a:ext cx="0" cy="331239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96920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539750" y="549275"/>
            <a:ext cx="8064500" cy="891336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09F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ysClr val="windowText" lastClr="000000"/>
                </a:solidFill>
                <a:latin typeface="Twinkl SemiBold" pitchFamily="2" charset="0"/>
              </a:rPr>
              <a:t>What might you write about in a postcard?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5650" y="1626866"/>
            <a:ext cx="7632700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Maybe what </a:t>
            </a:r>
            <a:r>
              <a:rPr lang="en-GB" dirty="0" smtClean="0"/>
              <a:t>Jack has </a:t>
            </a:r>
            <a:r>
              <a:rPr lang="en-GB" dirty="0"/>
              <a:t>done so far and what </a:t>
            </a:r>
            <a:r>
              <a:rPr lang="en-GB" dirty="0" smtClean="0"/>
              <a:t>he is </a:t>
            </a:r>
            <a:r>
              <a:rPr lang="en-GB" dirty="0"/>
              <a:t>going to do?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b="1" dirty="0">
                <a:solidFill>
                  <a:srgbClr val="006057"/>
                </a:solidFill>
              </a:rPr>
              <a:t>Yesterday </a:t>
            </a:r>
            <a:r>
              <a:rPr lang="en-GB" sz="2800" b="1" dirty="0" smtClean="0">
                <a:solidFill>
                  <a:srgbClr val="006057"/>
                </a:solidFill>
              </a:rPr>
              <a:t>I </a:t>
            </a:r>
            <a:r>
              <a:rPr lang="en-GB" sz="2800" b="1" dirty="0">
                <a:solidFill>
                  <a:srgbClr val="006057"/>
                </a:solidFill>
              </a:rPr>
              <a:t>went to the beach. </a:t>
            </a:r>
            <a:r>
              <a:rPr lang="en-GB" sz="2800" b="1" dirty="0" smtClean="0">
                <a:solidFill>
                  <a:srgbClr val="006057"/>
                </a:solidFill>
              </a:rPr>
              <a:t>Tomorrow I </a:t>
            </a:r>
            <a:r>
              <a:rPr lang="en-GB" sz="2800" b="1" dirty="0">
                <a:solidFill>
                  <a:srgbClr val="006057"/>
                </a:solidFill>
              </a:rPr>
              <a:t>will go on a boat trip.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137" y="2311878"/>
            <a:ext cx="2377725" cy="2642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292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549275"/>
            <a:ext cx="8064500" cy="500716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5650" y="1307688"/>
            <a:ext cx="373008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Dear </a:t>
            </a:r>
            <a:r>
              <a:rPr lang="en-GB" dirty="0" smtClean="0"/>
              <a:t>Giant,</a:t>
            </a:r>
            <a:endParaRPr lang="en-GB" dirty="0"/>
          </a:p>
          <a:p>
            <a:endParaRPr lang="en-GB" dirty="0"/>
          </a:p>
          <a:p>
            <a:r>
              <a:rPr lang="en-GB" dirty="0"/>
              <a:t>I</a:t>
            </a:r>
            <a:r>
              <a:rPr lang="en-GB" dirty="0" smtClean="0"/>
              <a:t> am </a:t>
            </a:r>
            <a:r>
              <a:rPr lang="en-GB" dirty="0"/>
              <a:t>having lots of fun on holiday. Yesterday, </a:t>
            </a:r>
            <a:r>
              <a:rPr lang="en-GB" dirty="0" smtClean="0"/>
              <a:t>I </a:t>
            </a:r>
            <a:r>
              <a:rPr lang="en-GB" dirty="0"/>
              <a:t>went to the beach. I made a huge sandcastle and ate lots of ice cream.</a:t>
            </a:r>
          </a:p>
          <a:p>
            <a:r>
              <a:rPr lang="en-GB" dirty="0"/>
              <a:t>Today </a:t>
            </a:r>
            <a:r>
              <a:rPr lang="en-GB" dirty="0" smtClean="0"/>
              <a:t>I </a:t>
            </a:r>
            <a:r>
              <a:rPr lang="en-GB" dirty="0"/>
              <a:t>went to a theme park. </a:t>
            </a:r>
            <a:r>
              <a:rPr lang="en-GB" dirty="0" smtClean="0"/>
              <a:t>I </a:t>
            </a:r>
            <a:r>
              <a:rPr lang="en-GB" dirty="0"/>
              <a:t>went on lots of scary rides but it was lots of fun!</a:t>
            </a:r>
          </a:p>
          <a:p>
            <a:r>
              <a:rPr lang="en-GB" dirty="0"/>
              <a:t>Tomorrow </a:t>
            </a:r>
            <a:r>
              <a:rPr lang="en-GB" dirty="0" smtClean="0"/>
              <a:t>I am </a:t>
            </a:r>
            <a:r>
              <a:rPr lang="en-GB" dirty="0"/>
              <a:t>going to go on a boat trip. I hope we see dolphins!</a:t>
            </a:r>
          </a:p>
          <a:p>
            <a:endParaRPr lang="en-GB" dirty="0"/>
          </a:p>
          <a:p>
            <a:r>
              <a:rPr lang="en-GB" dirty="0"/>
              <a:t>From </a:t>
            </a:r>
            <a:r>
              <a:rPr lang="en-GB" dirty="0" smtClean="0"/>
              <a:t>Jack </a:t>
            </a:r>
            <a:r>
              <a:rPr lang="en-GB" dirty="0"/>
              <a:t>x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47806" y="2791429"/>
            <a:ext cx="3286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Mr. V. </a:t>
            </a:r>
            <a:r>
              <a:rPr lang="en-GB" dirty="0" err="1" smtClean="0"/>
              <a:t>Bigg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4847806" y="3186639"/>
            <a:ext cx="3286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Mile High House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847806" y="3599101"/>
            <a:ext cx="3286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Beanstalk Gardens</a:t>
            </a:r>
            <a:endParaRPr lang="en-GB" dirty="0"/>
          </a:p>
        </p:txBody>
      </p:sp>
      <p:grpSp>
        <p:nvGrpSpPr>
          <p:cNvPr id="24" name="Group 23"/>
          <p:cNvGrpSpPr/>
          <p:nvPr/>
        </p:nvGrpSpPr>
        <p:grpSpPr>
          <a:xfrm>
            <a:off x="539750" y="4468483"/>
            <a:ext cx="3445654" cy="1840242"/>
            <a:chOff x="539750" y="4468483"/>
            <a:chExt cx="3445654" cy="1840242"/>
          </a:xfrm>
        </p:grpSpPr>
        <p:sp>
          <p:nvSpPr>
            <p:cNvPr id="8" name="Rounded Rectangle 7"/>
            <p:cNvSpPr/>
            <p:nvPr/>
          </p:nvSpPr>
          <p:spPr>
            <a:xfrm>
              <a:off x="539750" y="5331125"/>
              <a:ext cx="3445654" cy="977600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Space to write about your holiday – what you have done and what you will be doing.</a:t>
              </a:r>
            </a:p>
          </p:txBody>
        </p:sp>
        <p:cxnSp>
          <p:nvCxnSpPr>
            <p:cNvPr id="12" name="Straight Arrow Connector 11"/>
            <p:cNvCxnSpPr/>
            <p:nvPr/>
          </p:nvCxnSpPr>
          <p:spPr>
            <a:xfrm flipH="1" flipV="1">
              <a:off x="2743200" y="4468483"/>
              <a:ext cx="659799" cy="770618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/>
          <p:cNvGrpSpPr/>
          <p:nvPr/>
        </p:nvGrpSpPr>
        <p:grpSpPr>
          <a:xfrm>
            <a:off x="5015662" y="4187603"/>
            <a:ext cx="3588588" cy="2121122"/>
            <a:chOff x="5015662" y="4187603"/>
            <a:chExt cx="3588588" cy="2121122"/>
          </a:xfrm>
        </p:grpSpPr>
        <p:sp>
          <p:nvSpPr>
            <p:cNvPr id="9" name="Rounded Rectangle 8"/>
            <p:cNvSpPr/>
            <p:nvPr/>
          </p:nvSpPr>
          <p:spPr>
            <a:xfrm>
              <a:off x="5015662" y="5331125"/>
              <a:ext cx="3588588" cy="977600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The name and address for who you are sending the postcard to.</a:t>
              </a:r>
            </a:p>
          </p:txBody>
        </p:sp>
        <p:cxnSp>
          <p:nvCxnSpPr>
            <p:cNvPr id="14" name="Straight Arrow Connector 13"/>
            <p:cNvCxnSpPr/>
            <p:nvPr/>
          </p:nvCxnSpPr>
          <p:spPr>
            <a:xfrm flipH="1" flipV="1">
              <a:off x="6215093" y="4187603"/>
              <a:ext cx="1201169" cy="1049403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oup 25"/>
          <p:cNvGrpSpPr/>
          <p:nvPr/>
        </p:nvGrpSpPr>
        <p:grpSpPr>
          <a:xfrm>
            <a:off x="4701636" y="1763467"/>
            <a:ext cx="2596311" cy="933843"/>
            <a:chOff x="4701636" y="1763467"/>
            <a:chExt cx="2596311" cy="933843"/>
          </a:xfrm>
        </p:grpSpPr>
        <p:sp>
          <p:nvSpPr>
            <p:cNvPr id="10" name="Rounded Rectangle 9"/>
            <p:cNvSpPr/>
            <p:nvPr/>
          </p:nvSpPr>
          <p:spPr>
            <a:xfrm>
              <a:off x="4701636" y="1763467"/>
              <a:ext cx="1957956" cy="901262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Lines for writing the address.</a:t>
              </a:r>
            </a:p>
          </p:txBody>
        </p:sp>
        <p:cxnSp>
          <p:nvCxnSpPr>
            <p:cNvPr id="16" name="Straight Arrow Connector 15"/>
            <p:cNvCxnSpPr/>
            <p:nvPr/>
          </p:nvCxnSpPr>
          <p:spPr>
            <a:xfrm>
              <a:off x="6728604" y="2367503"/>
              <a:ext cx="569343" cy="329807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Group 26"/>
          <p:cNvGrpSpPr/>
          <p:nvPr/>
        </p:nvGrpSpPr>
        <p:grpSpPr>
          <a:xfrm>
            <a:off x="4701636" y="735505"/>
            <a:ext cx="2518673" cy="901262"/>
            <a:chOff x="4701636" y="735505"/>
            <a:chExt cx="2518673" cy="901262"/>
          </a:xfrm>
        </p:grpSpPr>
        <p:sp>
          <p:nvSpPr>
            <p:cNvPr id="11" name="Rounded Rectangle 10"/>
            <p:cNvSpPr/>
            <p:nvPr/>
          </p:nvSpPr>
          <p:spPr>
            <a:xfrm>
              <a:off x="4701636" y="735505"/>
              <a:ext cx="1957956" cy="901262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A stamp in the top right corner.</a:t>
              </a:r>
            </a:p>
          </p:txBody>
        </p:sp>
        <p:cxnSp>
          <p:nvCxnSpPr>
            <p:cNvPr id="22" name="Straight Arrow Connector 21"/>
            <p:cNvCxnSpPr/>
            <p:nvPr/>
          </p:nvCxnSpPr>
          <p:spPr>
            <a:xfrm>
              <a:off x="6728604" y="1211537"/>
              <a:ext cx="491705" cy="103486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08294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458954" y="2907693"/>
            <a:ext cx="225173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HT13 4TW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6164173" y="549275"/>
            <a:ext cx="2440077" cy="2242860"/>
            <a:chOff x="6164173" y="549275"/>
            <a:chExt cx="2440077" cy="2242860"/>
          </a:xfrm>
        </p:grpSpPr>
        <p:sp>
          <p:nvSpPr>
            <p:cNvPr id="23" name="Rounded Rectangle 22"/>
            <p:cNvSpPr/>
            <p:nvPr/>
          </p:nvSpPr>
          <p:spPr>
            <a:xfrm>
              <a:off x="6164173" y="549275"/>
              <a:ext cx="2440077" cy="1650462"/>
            </a:xfrm>
            <a:prstGeom prst="roundRect">
              <a:avLst/>
            </a:prstGeom>
            <a:solidFill>
              <a:srgbClr val="009F9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A picture on the front of your postcard showing where you are on holiday.</a:t>
              </a:r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>
              <a:off x="7384211" y="2300996"/>
              <a:ext cx="0" cy="491139"/>
            </a:xfrm>
            <a:prstGeom prst="straightConnector1">
              <a:avLst/>
            </a:prstGeom>
            <a:ln w="19050">
              <a:solidFill>
                <a:srgbClr val="00605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441" y="521385"/>
            <a:ext cx="5406280" cy="335670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95867" y="819312"/>
            <a:ext cx="256171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Dear </a:t>
            </a:r>
            <a:r>
              <a:rPr lang="en-GB" sz="1200" dirty="0" smtClean="0"/>
              <a:t>Giant,</a:t>
            </a:r>
            <a:endParaRPr lang="en-GB" sz="1200" dirty="0"/>
          </a:p>
          <a:p>
            <a:endParaRPr lang="en-GB" sz="1200" dirty="0"/>
          </a:p>
          <a:p>
            <a:r>
              <a:rPr lang="en-GB" sz="1200" dirty="0"/>
              <a:t>I</a:t>
            </a:r>
            <a:r>
              <a:rPr lang="en-GB" sz="1200" dirty="0" smtClean="0"/>
              <a:t> am </a:t>
            </a:r>
            <a:r>
              <a:rPr lang="en-GB" sz="1200" dirty="0"/>
              <a:t>having lots of fun on holiday. Yesterday, </a:t>
            </a:r>
            <a:r>
              <a:rPr lang="en-GB" sz="1200" dirty="0" smtClean="0"/>
              <a:t>I </a:t>
            </a:r>
            <a:r>
              <a:rPr lang="en-GB" sz="1200" dirty="0"/>
              <a:t>went to the beach. I made a huge sandcastle and ate lots of ice cream.</a:t>
            </a:r>
          </a:p>
          <a:p>
            <a:r>
              <a:rPr lang="en-GB" sz="1200" dirty="0"/>
              <a:t>Today </a:t>
            </a:r>
            <a:r>
              <a:rPr lang="en-GB" sz="1200" dirty="0" smtClean="0"/>
              <a:t>I </a:t>
            </a:r>
            <a:r>
              <a:rPr lang="en-GB" sz="1200" dirty="0"/>
              <a:t>went to a theme park. </a:t>
            </a:r>
            <a:r>
              <a:rPr lang="en-GB" sz="1200" dirty="0" smtClean="0"/>
              <a:t>I </a:t>
            </a:r>
            <a:r>
              <a:rPr lang="en-GB" sz="1200" dirty="0"/>
              <a:t>went on lots of scary rides but it was lots of fun!</a:t>
            </a:r>
          </a:p>
          <a:p>
            <a:r>
              <a:rPr lang="en-GB" sz="1200" dirty="0"/>
              <a:t>Tomorrow </a:t>
            </a:r>
            <a:r>
              <a:rPr lang="en-GB" sz="1200" dirty="0" smtClean="0"/>
              <a:t>I am </a:t>
            </a:r>
            <a:r>
              <a:rPr lang="en-GB" sz="1200" dirty="0"/>
              <a:t>going to go on a boat trip. I hope we see dolphins!</a:t>
            </a:r>
          </a:p>
          <a:p>
            <a:endParaRPr lang="en-GB" sz="1200" dirty="0"/>
          </a:p>
          <a:p>
            <a:r>
              <a:rPr lang="en-GB" sz="1200" dirty="0"/>
              <a:t>From </a:t>
            </a:r>
            <a:r>
              <a:rPr lang="en-GB" sz="1200" dirty="0" smtClean="0"/>
              <a:t>Jack </a:t>
            </a:r>
            <a:r>
              <a:rPr lang="en-GB" sz="1200" dirty="0"/>
              <a:t>x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457534" y="2201848"/>
            <a:ext cx="21075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Mr. V. </a:t>
            </a:r>
            <a:r>
              <a:rPr lang="en-GB" dirty="0" err="1" smtClean="0"/>
              <a:t>Bigg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3433141" y="2503299"/>
            <a:ext cx="21075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Mile High House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3481926" y="2764909"/>
            <a:ext cx="21075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Beanstalk Gardens</a:t>
            </a:r>
            <a:endParaRPr lang="en-GB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94"/>
          <a:stretch/>
        </p:blipFill>
        <p:spPr>
          <a:xfrm>
            <a:off x="3097384" y="2889567"/>
            <a:ext cx="5506866" cy="341915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74392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922651"/>
            <a:ext cx="2667984" cy="931540"/>
          </a:xfrm>
        </p:spPr>
        <p:txBody>
          <a:bodyPr>
            <a:noAutofit/>
          </a:bodyPr>
          <a:lstStyle/>
          <a:p>
            <a:r>
              <a:rPr lang="en-GB" sz="3000" dirty="0" smtClean="0">
                <a:latin typeface="Twinkl Precursive" panose="02000000000000000000" pitchFamily="2" charset="0"/>
              </a:rPr>
              <a:t>Your Task is to write a postcard from Jack to the Giant! 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8264" y="332656"/>
            <a:ext cx="2066528" cy="4111530"/>
          </a:xfrm>
          <a:prstGeom prst="rect">
            <a:avLst/>
          </a:prstGeom>
        </p:spPr>
      </p:pic>
      <p:pic>
        <p:nvPicPr>
          <p:cNvPr id="7" name="Picture 2" descr="Jack and the Beanstal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208863"/>
            <a:ext cx="1224136" cy="2463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566015" y="540836"/>
            <a:ext cx="4522643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latin typeface="Twinkl Precursive" panose="02000000000000000000" pitchFamily="2" charset="0"/>
              </a:rPr>
              <a:t>Option 1 – Easy </a:t>
            </a:r>
          </a:p>
          <a:p>
            <a:r>
              <a:rPr lang="en-GB" dirty="0" smtClean="0">
                <a:latin typeface="Twinkl Precursive" panose="02000000000000000000" pitchFamily="2" charset="0"/>
              </a:rPr>
              <a:t>To draw where Jack visits and write a sentence about it using the template. </a:t>
            </a:r>
          </a:p>
          <a:p>
            <a:endParaRPr lang="en-GB" dirty="0">
              <a:latin typeface="Twinkl Precursive" panose="02000000000000000000" pitchFamily="2" charset="0"/>
            </a:endParaRPr>
          </a:p>
          <a:p>
            <a:endParaRPr lang="en-GB" b="1" dirty="0" smtClean="0">
              <a:latin typeface="Twinkl Precursive" panose="02000000000000000000" pitchFamily="2" charset="0"/>
            </a:endParaRPr>
          </a:p>
          <a:p>
            <a:r>
              <a:rPr lang="en-GB" b="1" dirty="0" smtClean="0">
                <a:latin typeface="Twinkl Precursive" panose="02000000000000000000" pitchFamily="2" charset="0"/>
              </a:rPr>
              <a:t>Option 2 – Middle / Hard </a:t>
            </a:r>
          </a:p>
          <a:p>
            <a:r>
              <a:rPr lang="en-GB" dirty="0" smtClean="0">
                <a:latin typeface="Twinkl Precursive" panose="02000000000000000000" pitchFamily="2" charset="0"/>
              </a:rPr>
              <a:t>To write a postcard using informal language to describe the holiday. </a:t>
            </a:r>
          </a:p>
          <a:p>
            <a:endParaRPr lang="en-GB" dirty="0">
              <a:latin typeface="Twinkl Precursive" panose="02000000000000000000" pitchFamily="2" charset="0"/>
            </a:endParaRPr>
          </a:p>
          <a:p>
            <a:r>
              <a:rPr lang="en-GB" b="1" dirty="0" smtClean="0">
                <a:latin typeface="Twinkl Precursive" panose="02000000000000000000" pitchFamily="2" charset="0"/>
              </a:rPr>
              <a:t>Objectives</a:t>
            </a:r>
            <a:r>
              <a:rPr lang="en-GB" dirty="0" smtClean="0">
                <a:latin typeface="Twinkl Precursive" panose="02000000000000000000" pitchFamily="2" charset="0"/>
              </a:rPr>
              <a:t>: </a:t>
            </a:r>
          </a:p>
          <a:p>
            <a:r>
              <a:rPr lang="en-GB" dirty="0" smtClean="0">
                <a:latin typeface="Twinkl Precursive" panose="02000000000000000000" pitchFamily="2" charset="0"/>
              </a:rPr>
              <a:t>Both tasks will need: </a:t>
            </a:r>
          </a:p>
          <a:p>
            <a:r>
              <a:rPr lang="en-GB" dirty="0" smtClean="0">
                <a:latin typeface="Twinkl Precursive" panose="02000000000000000000" pitchFamily="2" charset="0"/>
              </a:rPr>
              <a:t>- Capital letters for sentence starters and for names. </a:t>
            </a:r>
          </a:p>
          <a:p>
            <a:r>
              <a:rPr lang="en-GB" dirty="0">
                <a:latin typeface="Twinkl Precursive" panose="02000000000000000000" pitchFamily="2" charset="0"/>
              </a:rPr>
              <a:t>-</a:t>
            </a:r>
            <a:r>
              <a:rPr lang="en-GB" dirty="0" smtClean="0">
                <a:latin typeface="Twinkl Precursive" panose="02000000000000000000" pitchFamily="2" charset="0"/>
              </a:rPr>
              <a:t>Full stops must be used to show where sentences end. </a:t>
            </a:r>
          </a:p>
          <a:p>
            <a:r>
              <a:rPr lang="en-GB" dirty="0" smtClean="0">
                <a:latin typeface="Twinkl Precursive" panose="02000000000000000000" pitchFamily="2" charset="0"/>
              </a:rPr>
              <a:t>- Try to include clear adjectives to describe places and things. </a:t>
            </a: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0665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</TotalTime>
  <Words>618</Words>
  <Application>Microsoft Office PowerPoint</Application>
  <PresentationFormat>On-screen Show (4:3)</PresentationFormat>
  <Paragraphs>87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Calibri</vt:lpstr>
      <vt:lpstr>Comic Sans MS</vt:lpstr>
      <vt:lpstr>Twinkl</vt:lpstr>
      <vt:lpstr>Twinkl Precursive</vt:lpstr>
      <vt:lpstr>Twinkl SemiBold</vt:lpstr>
      <vt:lpstr>Office Theme</vt:lpstr>
      <vt:lpstr>Tricky Words </vt:lpstr>
      <vt:lpstr>Our Set 3 phoneme for today is….i-e </vt:lpstr>
      <vt:lpstr>PowerPoint Presentation</vt:lpstr>
      <vt:lpstr>The Jolly Postman delivers letters to different fairy tale characters. He delivers a postcard to the Giant.   Story 1min52</vt:lpstr>
      <vt:lpstr>PowerPoint Presentation</vt:lpstr>
      <vt:lpstr>Where do you think Jack will go next? </vt:lpstr>
      <vt:lpstr>Where do you think Jack will go next? </vt:lpstr>
      <vt:lpstr>Where do you think Jack will go next? </vt:lpstr>
      <vt:lpstr>Where do you think Jack will go next? </vt:lpstr>
      <vt:lpstr>Where do you think Jack will go next? </vt:lpstr>
      <vt:lpstr>Talk to the person next to you. Where do you want Jack to go next? </vt:lpstr>
      <vt:lpstr>PowerPoint Presentation</vt:lpstr>
      <vt:lpstr>PowerPoint Presentation</vt:lpstr>
      <vt:lpstr>PowerPoint Presentation</vt:lpstr>
      <vt:lpstr>PowerPoint Presentation</vt:lpstr>
      <vt:lpstr>Your Task is to write a postcard from Jack to the Giant!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J Geals BTP</cp:lastModifiedBy>
  <cp:revision>22</cp:revision>
  <dcterms:created xsi:type="dcterms:W3CDTF">2021-04-08T10:13:35Z</dcterms:created>
  <dcterms:modified xsi:type="dcterms:W3CDTF">2021-04-18T18:11:17Z</dcterms:modified>
</cp:coreProperties>
</file>