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4" r:id="rId2"/>
    <p:sldId id="271" r:id="rId3"/>
    <p:sldId id="272" r:id="rId4"/>
    <p:sldId id="273" r:id="rId5"/>
    <p:sldId id="274" r:id="rId6"/>
    <p:sldId id="275" r:id="rId7"/>
    <p:sldId id="276" r:id="rId8"/>
    <p:sldId id="278" r:id="rId9"/>
    <p:sldId id="279" r:id="rId10"/>
    <p:sldId id="280" r:id="rId11"/>
    <p:sldId id="281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regular r:id="rId19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3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858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6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864CBA-741E-244C-90D9-80950EF140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C99192-19AB-7F4D-907D-1D24260DF1D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0C703B-31A9-5E4C-86D3-5D9129AE5C7E}" type="datetimeFigureOut">
              <a:rPr lang="en-GB"/>
              <a:pPr>
                <a:defRPr/>
              </a:pPr>
              <a:t>07/05/2021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99F8F1-7D94-644E-9554-2DBE9EF7C9C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78C119-0DDF-1E44-9256-08C6CA2B2E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717EACDE-D920-624B-B233-95147110042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64D3D3-BCE4-404E-BFC3-292CD9F108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28ACD8-20A6-EE48-B15F-5B8B96967F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F5AF16-C0C0-2241-836D-356083EEDDC0}" type="datetimeFigureOut">
              <a:rPr lang="en-GB"/>
              <a:pPr>
                <a:defRPr/>
              </a:pPr>
              <a:t>07/05/2021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951D725-A145-B940-9FB5-5D87FE9367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3D56B6C-EE71-6C43-983F-E5FA71A6B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3D901-E678-124F-864E-8CDB7CDDE53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66023A-58A7-9A4D-852F-63455D176F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4C0D1CA-C4F3-CF4D-AB30-10B98B52EF9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1DBDBED-9D88-A848-8985-7D3570097F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607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BA7EBEB-57FD-7C46-A3D0-4F64B81B4F3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81514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16F91CD-6678-624C-BE9A-8CF14034519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24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CCC3AA21-F8BD-F54A-B4C3-609833AEAE7A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DF6A0DD-9111-E94C-90DC-FF8411E867C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8C450B5-4CA7-3546-AF66-6BB2A8BA20E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8BDB78E-C1DA-4E4A-A807-15DBB00773D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4325ED7E-CB48-0948-8A8B-17A465EA223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50888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70EEBA6-238C-5E4F-95DC-77E41AB0AA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51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91F5D8A-FF88-B247-850E-CEB10C92CE2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2DF6076-409B-5749-BCE5-DD5B199B5DA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67CAE37-A001-0E43-9484-DBC28CEF6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rgbClr val="4A3682"/>
                </a:solidFill>
                <a:latin typeface="Twinkl SemiBold" pitchFamily="2" charset="77"/>
              </a:rPr>
              <a:t>Where Does Chocolate Come From?</a:t>
            </a:r>
            <a:endParaRPr lang="en-GB" altLang="en-US" sz="3600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DE5AFE-BBAF-0340-A41D-193E5E5BDB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808163"/>
            <a:ext cx="4198938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Chocolate comes from cacao pods that grow on a cacao tree.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9F0743-A1CD-734B-896C-0E07D2052DC8}"/>
              </a:ext>
            </a:extLst>
          </p:cNvPr>
          <p:cNvGrpSpPr/>
          <p:nvPr/>
        </p:nvGrpSpPr>
        <p:grpSpPr>
          <a:xfrm>
            <a:off x="5011852" y="1233181"/>
            <a:ext cx="3294181" cy="1853967"/>
            <a:chOff x="5011852" y="1233181"/>
            <a:chExt cx="3294181" cy="1853967"/>
          </a:xfrm>
          <a:noFill/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C3093E1-547C-D04F-8A00-533B4E016E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11852" y="1233181"/>
              <a:ext cx="1310969" cy="1853967"/>
            </a:xfrm>
            <a:prstGeom prst="rect">
              <a:avLst/>
            </a:prstGeom>
            <a:grpFill/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346F6C0-2A11-204D-B024-674C97B53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03458" y="1233181"/>
              <a:ext cx="1310969" cy="1853967"/>
            </a:xfrm>
            <a:prstGeom prst="rect">
              <a:avLst/>
            </a:prstGeom>
            <a:grpFill/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00A3D98-E418-534E-82C3-03745A96B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95064" y="1233181"/>
              <a:ext cx="1310969" cy="1853967"/>
            </a:xfrm>
            <a:prstGeom prst="rect">
              <a:avLst/>
            </a:prstGeom>
            <a:grpFill/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518F6B74-93AA-0847-8F76-7CA03722F6F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75" y="3149600"/>
            <a:ext cx="1095375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8F51AE-40E8-EB40-BFE6-8DCF1C9BAD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9138" y="4140200"/>
            <a:ext cx="1708150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5215AAA-AD61-B24A-81D0-9AB47355CDF7}"/>
              </a:ext>
            </a:extLst>
          </p:cNvPr>
          <p:cNvSpPr/>
          <p:nvPr/>
        </p:nvSpPr>
        <p:spPr>
          <a:xfrm>
            <a:off x="952500" y="502512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About 70% of the world’s cacao pods are grown in Africa.</a:t>
            </a:r>
            <a:endParaRPr lang="en-GB" altLang="en-US" dirty="0">
              <a:solidFill>
                <a:srgbClr val="4A3682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0E4FAB-582F-9949-93A9-75E606DD8D54}"/>
              </a:ext>
            </a:extLst>
          </p:cNvPr>
          <p:cNvSpPr/>
          <p:nvPr/>
        </p:nvSpPr>
        <p:spPr>
          <a:xfrm>
            <a:off x="917501" y="336356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These trees usually grow near the equator because they need a very warm climate to survive.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F4AC40F4-F445-054E-9FA9-944A9F0CC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79425"/>
            <a:ext cx="3030538" cy="993775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rgbClr val="4A3682"/>
                </a:solidFill>
                <a:latin typeface="Twinkl SemiBold" pitchFamily="2" charset="77"/>
              </a:rPr>
              <a:t>Cacao Pods</a:t>
            </a:r>
            <a:endParaRPr lang="en-GB" altLang="en-US" sz="3600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5A0E61-A216-EC47-8659-951C50853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371600"/>
            <a:ext cx="3379788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Cacao pods grow from trees. When they are ready, they are removed with a machete.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E86E33-305C-2F4F-928E-E6043D937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6991" y="478895"/>
            <a:ext cx="4824000" cy="5835262"/>
          </a:xfrm>
          <a:prstGeom prst="round1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26E64C-A7D2-B64D-BF2E-3CB575108F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517619">
            <a:off x="6219825" y="1131888"/>
            <a:ext cx="70167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22BA15-1072-1E43-9164-9F815263A5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362038" flipH="1">
            <a:off x="1786732" y="1585119"/>
            <a:ext cx="14906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E105031D-7218-BF4E-A91A-159992BCCDC5}"/>
              </a:ext>
            </a:extLst>
          </p:cNvPr>
          <p:cNvGrpSpPr>
            <a:grpSpLocks/>
          </p:cNvGrpSpPr>
          <p:nvPr/>
        </p:nvGrpSpPr>
        <p:grpSpPr bwMode="auto">
          <a:xfrm>
            <a:off x="952500" y="3432175"/>
            <a:ext cx="2817813" cy="1941513"/>
            <a:chOff x="952221" y="3432733"/>
            <a:chExt cx="2817453" cy="1941450"/>
          </a:xfrm>
        </p:grpSpPr>
        <p:pic>
          <p:nvPicPr>
            <p:cNvPr id="10248" name="Picture 1">
              <a:extLst>
                <a:ext uri="{FF2B5EF4-FFF2-40B4-BE49-F238E27FC236}">
                  <a16:creationId xmlns:a16="http://schemas.microsoft.com/office/drawing/2014/main" id="{6F5EE2DD-C3F9-2845-8C46-D077A786E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593378">
              <a:off x="2270044" y="3432733"/>
              <a:ext cx="1499630" cy="1941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9" name="Picture 12">
              <a:extLst>
                <a:ext uri="{FF2B5EF4-FFF2-40B4-BE49-F238E27FC236}">
                  <a16:creationId xmlns:a16="http://schemas.microsoft.com/office/drawing/2014/main" id="{888B0C34-101B-F945-B7C6-1DC035A96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221" y="3535026"/>
              <a:ext cx="1553775" cy="1508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BD7140B1-681E-DA4C-B6D9-5A13D4FDB787}"/>
              </a:ext>
            </a:extLst>
          </p:cNvPr>
          <p:cNvSpPr/>
          <p:nvPr/>
        </p:nvSpPr>
        <p:spPr>
          <a:xfrm>
            <a:off x="902674" y="5421871"/>
            <a:ext cx="4235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They grow in the shape of a rugby ball.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3.61111E-6 0.6187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0AE15048-1913-DB4A-8498-214DC2521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rgbClr val="4A3682"/>
                </a:solidFill>
                <a:latin typeface="Twinkl SemiBold" pitchFamily="2" charset="77"/>
              </a:rPr>
              <a:t>Cacao Beans</a:t>
            </a:r>
            <a:endParaRPr lang="en-GB" altLang="en-US" sz="3600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6D15-6869-9043-85F0-32C2478CB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" y="1808163"/>
            <a:ext cx="4143375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The pods have seeds inside them called cacao beans.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37AE06E-35D3-8443-B13C-0B51C4809071}"/>
              </a:ext>
            </a:extLst>
          </p:cNvPr>
          <p:cNvGrpSpPr>
            <a:grpSpLocks/>
          </p:cNvGrpSpPr>
          <p:nvPr/>
        </p:nvGrpSpPr>
        <p:grpSpPr bwMode="auto">
          <a:xfrm>
            <a:off x="5527675" y="1473200"/>
            <a:ext cx="2135188" cy="1998663"/>
            <a:chOff x="6489314" y="1596292"/>
            <a:chExt cx="1716837" cy="1607299"/>
          </a:xfrm>
        </p:grpSpPr>
        <p:pic>
          <p:nvPicPr>
            <p:cNvPr id="11270" name="Picture 1">
              <a:extLst>
                <a:ext uri="{FF2B5EF4-FFF2-40B4-BE49-F238E27FC236}">
                  <a16:creationId xmlns:a16="http://schemas.microsoft.com/office/drawing/2014/main" id="{8F267971-D388-854A-8EFB-B99CC7E35D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9314" y="1666428"/>
              <a:ext cx="409145" cy="679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1" name="Picture 15">
              <a:extLst>
                <a:ext uri="{FF2B5EF4-FFF2-40B4-BE49-F238E27FC236}">
                  <a16:creationId xmlns:a16="http://schemas.microsoft.com/office/drawing/2014/main" id="{7D554EFB-ADD7-C949-80E8-3E395C184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1755636">
              <a:off x="6527218" y="2121975"/>
              <a:ext cx="409145" cy="679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2" name="Picture 17">
              <a:extLst>
                <a:ext uri="{FF2B5EF4-FFF2-40B4-BE49-F238E27FC236}">
                  <a16:creationId xmlns:a16="http://schemas.microsoft.com/office/drawing/2014/main" id="{94290393-3AA5-1C45-AC79-28912B124E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1812124">
              <a:off x="7797006" y="1725560"/>
              <a:ext cx="409145" cy="679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73" name="Group 2">
              <a:extLst>
                <a:ext uri="{FF2B5EF4-FFF2-40B4-BE49-F238E27FC236}">
                  <a16:creationId xmlns:a16="http://schemas.microsoft.com/office/drawing/2014/main" id="{293F3FA1-580D-C44F-A7F6-0A747B84D0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41714" y="1596292"/>
              <a:ext cx="1424327" cy="1607299"/>
              <a:chOff x="6641714" y="1596292"/>
              <a:chExt cx="1424327" cy="1607299"/>
            </a:xfrm>
          </p:grpSpPr>
          <p:pic>
            <p:nvPicPr>
              <p:cNvPr id="11274" name="Picture 12">
                <a:extLst>
                  <a:ext uri="{FF2B5EF4-FFF2-40B4-BE49-F238E27FC236}">
                    <a16:creationId xmlns:a16="http://schemas.microsoft.com/office/drawing/2014/main" id="{8C8C5ECF-32B8-BB4D-A211-5C153E2C5D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3437">
                <a:off x="6856003" y="1596292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5" name="Picture 11">
                <a:extLst>
                  <a:ext uri="{FF2B5EF4-FFF2-40B4-BE49-F238E27FC236}">
                    <a16:creationId xmlns:a16="http://schemas.microsoft.com/office/drawing/2014/main" id="{3FDAAE17-77BF-5045-8868-1880329E37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899176">
                <a:off x="6641714" y="1818828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6" name="Picture 14">
                <a:extLst>
                  <a:ext uri="{FF2B5EF4-FFF2-40B4-BE49-F238E27FC236}">
                    <a16:creationId xmlns:a16="http://schemas.microsoft.com/office/drawing/2014/main" id="{64E06575-8E32-B74D-861C-2666220425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46374">
                <a:off x="7109891" y="1725561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7" name="Picture 13">
                <a:extLst>
                  <a:ext uri="{FF2B5EF4-FFF2-40B4-BE49-F238E27FC236}">
                    <a16:creationId xmlns:a16="http://schemas.microsoft.com/office/drawing/2014/main" id="{295480F7-1F71-F74E-B2C8-58EF34265C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899176">
                <a:off x="6887572" y="1929882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8" name="Picture 16">
                <a:extLst>
                  <a:ext uri="{FF2B5EF4-FFF2-40B4-BE49-F238E27FC236}">
                    <a16:creationId xmlns:a16="http://schemas.microsoft.com/office/drawing/2014/main" id="{A6F54F9E-B52A-3843-B655-23CCB64F01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06688" y="2256959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9" name="Picture 21">
                <a:extLst>
                  <a:ext uri="{FF2B5EF4-FFF2-40B4-BE49-F238E27FC236}">
                    <a16:creationId xmlns:a16="http://schemas.microsoft.com/office/drawing/2014/main" id="{45A4B8CF-07A9-8A4E-BF07-1985C30546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7453890" y="1639822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0" name="Picture 18">
                <a:extLst>
                  <a:ext uri="{FF2B5EF4-FFF2-40B4-BE49-F238E27FC236}">
                    <a16:creationId xmlns:a16="http://schemas.microsoft.com/office/drawing/2014/main" id="{E6255CB3-1BA0-D941-949F-69332C1EFB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7656896" y="1992788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1" name="Picture 22">
                <a:extLst>
                  <a:ext uri="{FF2B5EF4-FFF2-40B4-BE49-F238E27FC236}">
                    <a16:creationId xmlns:a16="http://schemas.microsoft.com/office/drawing/2014/main" id="{5B2FDEFC-856D-9048-9FE6-E56C1C7A60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7247241" y="1973152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2" name="Picture 19">
                <a:extLst>
                  <a:ext uri="{FF2B5EF4-FFF2-40B4-BE49-F238E27FC236}">
                    <a16:creationId xmlns:a16="http://schemas.microsoft.com/office/drawing/2014/main" id="{68B774DA-7B51-8A41-B4B1-311950124E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7480351" y="2256958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3" name="Picture 23">
                <a:extLst>
                  <a:ext uri="{FF2B5EF4-FFF2-40B4-BE49-F238E27FC236}">
                    <a16:creationId xmlns:a16="http://schemas.microsoft.com/office/drawing/2014/main" id="{418DEA3E-747C-664B-9C04-5A340932A5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7127144" y="2245068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4" name="Picture 24">
                <a:extLst>
                  <a:ext uri="{FF2B5EF4-FFF2-40B4-BE49-F238E27FC236}">
                    <a16:creationId xmlns:a16="http://schemas.microsoft.com/office/drawing/2014/main" id="{158C6EE9-6E04-6D46-8667-5EA6181F57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6971905" y="2500097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5" name="Picture 25">
                <a:extLst>
                  <a:ext uri="{FF2B5EF4-FFF2-40B4-BE49-F238E27FC236}">
                    <a16:creationId xmlns:a16="http://schemas.microsoft.com/office/drawing/2014/main" id="{DD0E603D-9C0B-1E4E-AEF5-BA1EB028F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32660">
                <a:off x="7251168" y="2524200"/>
                <a:ext cx="409145" cy="679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5E8B4CC-A0F1-5844-A7D2-B978FA6B3F0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59183" y="4024313"/>
            <a:ext cx="2389622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FD75D00-18E8-5D49-8E10-A719D90FFFC8}"/>
              </a:ext>
            </a:extLst>
          </p:cNvPr>
          <p:cNvSpPr/>
          <p:nvPr/>
        </p:nvSpPr>
        <p:spPr>
          <a:xfrm>
            <a:off x="859807" y="34906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The pods are opened carefully by the workers.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ED1EFF-8BFA-1E4E-BA89-EC676933842F}"/>
              </a:ext>
            </a:extLst>
          </p:cNvPr>
          <p:cNvSpPr/>
          <p:nvPr/>
        </p:nvSpPr>
        <p:spPr>
          <a:xfrm>
            <a:off x="859807" y="491397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If you were to eat these beans at this point, they would taste very bitter.</a:t>
            </a:r>
            <a:endParaRPr lang="en-GB" altLang="en-US" dirty="0">
              <a:solidFill>
                <a:srgbClr val="4A368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CB28176-4845-4042-8477-35A45CFF5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300" y="1473200"/>
            <a:ext cx="7645400" cy="42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The beans are set aside and left to ferment.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41FCCE5-8FBB-EB4E-BA0B-6366560A1D3E}"/>
              </a:ext>
            </a:extLst>
          </p:cNvPr>
          <p:cNvGrpSpPr>
            <a:grpSpLocks/>
          </p:cNvGrpSpPr>
          <p:nvPr/>
        </p:nvGrpSpPr>
        <p:grpSpPr bwMode="auto">
          <a:xfrm>
            <a:off x="166688" y="2541588"/>
            <a:ext cx="8728075" cy="2724150"/>
            <a:chOff x="-817762" y="2224226"/>
            <a:chExt cx="10797587" cy="3358975"/>
          </a:xfrm>
        </p:grpSpPr>
        <p:grpSp>
          <p:nvGrpSpPr>
            <p:cNvPr id="12293" name="Group 7">
              <a:extLst>
                <a:ext uri="{FF2B5EF4-FFF2-40B4-BE49-F238E27FC236}">
                  <a16:creationId xmlns:a16="http://schemas.microsoft.com/office/drawing/2014/main" id="{04EAA12B-BBA5-304A-A236-1D1851553E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790168" y="2380171"/>
              <a:ext cx="10769993" cy="3203030"/>
              <a:chOff x="-790168" y="2623452"/>
              <a:chExt cx="10769993" cy="3203030"/>
            </a:xfrm>
          </p:grpSpPr>
          <p:pic>
            <p:nvPicPr>
              <p:cNvPr id="12318" name="Picture 6">
                <a:extLst>
                  <a:ext uri="{FF2B5EF4-FFF2-40B4-BE49-F238E27FC236}">
                    <a16:creationId xmlns:a16="http://schemas.microsoft.com/office/drawing/2014/main" id="{7CC6AD3F-FEBB-DC42-ACF7-0C4B281773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90168" y="2684477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19" name="Picture 45">
                <a:extLst>
                  <a:ext uri="{FF2B5EF4-FFF2-40B4-BE49-F238E27FC236}">
                    <a16:creationId xmlns:a16="http://schemas.microsoft.com/office/drawing/2014/main" id="{94226566-9EF1-E34B-8AFA-0EAB302852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5265" y="2685381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0" name="Picture 46">
                <a:extLst>
                  <a:ext uri="{FF2B5EF4-FFF2-40B4-BE49-F238E27FC236}">
                    <a16:creationId xmlns:a16="http://schemas.microsoft.com/office/drawing/2014/main" id="{CE46DD87-F6E0-2549-9357-CA5CF23EB9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2252" y="2745502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1" name="Picture 47">
                <a:extLst>
                  <a:ext uri="{FF2B5EF4-FFF2-40B4-BE49-F238E27FC236}">
                    <a16:creationId xmlns:a16="http://schemas.microsoft.com/office/drawing/2014/main" id="{B1EFA1C4-6F70-9F41-9E55-51DF3C1016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80025" y="2684477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22" name="Picture 48">
                <a:extLst>
                  <a:ext uri="{FF2B5EF4-FFF2-40B4-BE49-F238E27FC236}">
                    <a16:creationId xmlns:a16="http://schemas.microsoft.com/office/drawing/2014/main" id="{A4666BD7-C5A8-C144-8F22-F86DE4C24F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2715" y="2623452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294" name="Group 8">
              <a:extLst>
                <a:ext uri="{FF2B5EF4-FFF2-40B4-BE49-F238E27FC236}">
                  <a16:creationId xmlns:a16="http://schemas.microsoft.com/office/drawing/2014/main" id="{46DA908E-0721-AF44-A738-7F177D149D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817762" y="2224226"/>
              <a:ext cx="10769993" cy="3203030"/>
              <a:chOff x="-817762" y="2467507"/>
              <a:chExt cx="10769993" cy="3203030"/>
            </a:xfrm>
          </p:grpSpPr>
          <p:grpSp>
            <p:nvGrpSpPr>
              <p:cNvPr id="12295" name="Group 49">
                <a:extLst>
                  <a:ext uri="{FF2B5EF4-FFF2-40B4-BE49-F238E27FC236}">
                    <a16:creationId xmlns:a16="http://schemas.microsoft.com/office/drawing/2014/main" id="{9868F6CD-E444-8940-8647-54A4AC1D1AA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-817762" y="2467507"/>
                <a:ext cx="10769993" cy="3203030"/>
                <a:chOff x="-790168" y="2623452"/>
                <a:chExt cx="10769993" cy="3203030"/>
              </a:xfrm>
            </p:grpSpPr>
            <p:pic>
              <p:nvPicPr>
                <p:cNvPr id="12313" name="Picture 50">
                  <a:extLst>
                    <a:ext uri="{FF2B5EF4-FFF2-40B4-BE49-F238E27FC236}">
                      <a16:creationId xmlns:a16="http://schemas.microsoft.com/office/drawing/2014/main" id="{0F2137F7-BF7C-D64E-B01C-47F67AB9CD9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790168" y="2684477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4" name="Picture 51">
                  <a:extLst>
                    <a:ext uri="{FF2B5EF4-FFF2-40B4-BE49-F238E27FC236}">
                      <a16:creationId xmlns:a16="http://schemas.microsoft.com/office/drawing/2014/main" id="{27554239-C08E-0949-A864-E0B92C73DFE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54610" y="2691615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5" name="Picture 52">
                  <a:extLst>
                    <a:ext uri="{FF2B5EF4-FFF2-40B4-BE49-F238E27FC236}">
                      <a16:creationId xmlns:a16="http://schemas.microsoft.com/office/drawing/2014/main" id="{BBF359D4-ACD1-9F4D-BE81-63B6EC22EC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12252" y="2745502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6" name="Picture 53">
                  <a:extLst>
                    <a:ext uri="{FF2B5EF4-FFF2-40B4-BE49-F238E27FC236}">
                      <a16:creationId xmlns:a16="http://schemas.microsoft.com/office/drawing/2014/main" id="{2E0C97C3-7084-EB46-B28B-807B2727987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0025" y="2684477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7" name="Picture 54">
                  <a:extLst>
                    <a:ext uri="{FF2B5EF4-FFF2-40B4-BE49-F238E27FC236}">
                      <a16:creationId xmlns:a16="http://schemas.microsoft.com/office/drawing/2014/main" id="{71511D62-54CA-6849-802C-95F73C3DB35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22715" y="2623452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12296" name="Group 3">
                <a:extLst>
                  <a:ext uri="{FF2B5EF4-FFF2-40B4-BE49-F238E27FC236}">
                    <a16:creationId xmlns:a16="http://schemas.microsoft.com/office/drawing/2014/main" id="{518F33B0-8A68-0445-ADCD-BB03F6A598F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1670" y="3278764"/>
                <a:ext cx="7436372" cy="1251487"/>
                <a:chOff x="2122399" y="3312109"/>
                <a:chExt cx="5601176" cy="942637"/>
              </a:xfrm>
            </p:grpSpPr>
            <p:pic>
              <p:nvPicPr>
                <p:cNvPr id="12297" name="Picture 28">
                  <a:extLst>
                    <a:ext uri="{FF2B5EF4-FFF2-40B4-BE49-F238E27FC236}">
                      <a16:creationId xmlns:a16="http://schemas.microsoft.com/office/drawing/2014/main" id="{82CEF0B7-8EE1-EA48-AD47-71FDB28A79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52198" y="3312109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298" name="Picture 29">
                  <a:extLst>
                    <a:ext uri="{FF2B5EF4-FFF2-40B4-BE49-F238E27FC236}">
                      <a16:creationId xmlns:a16="http://schemas.microsoft.com/office/drawing/2014/main" id="{ACB68032-86AC-D545-8752-C596E652F88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755636">
                  <a:off x="2420739" y="3352640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299" name="Picture 30">
                  <a:extLst>
                    <a:ext uri="{FF2B5EF4-FFF2-40B4-BE49-F238E27FC236}">
                      <a16:creationId xmlns:a16="http://schemas.microsoft.com/office/drawing/2014/main" id="{3F311DAB-A23D-0A4F-BC84-B19AFF00A5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812124">
                  <a:off x="6868284" y="3332146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0" name="Picture 32">
                  <a:extLst>
                    <a:ext uri="{FF2B5EF4-FFF2-40B4-BE49-F238E27FC236}">
                      <a16:creationId xmlns:a16="http://schemas.microsoft.com/office/drawing/2014/main" id="{596D55B7-FD34-D043-B3A7-E042F329912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562875">
                  <a:off x="4142162" y="3395278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1" name="Picture 33">
                  <a:extLst>
                    <a:ext uri="{FF2B5EF4-FFF2-40B4-BE49-F238E27FC236}">
                      <a16:creationId xmlns:a16="http://schemas.microsoft.com/office/drawing/2014/main" id="{5982F0D3-DE8B-4F42-86CF-6112583DF49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899176">
                  <a:off x="3083207" y="3409940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2" name="Picture 34">
                  <a:extLst>
                    <a:ext uri="{FF2B5EF4-FFF2-40B4-BE49-F238E27FC236}">
                      <a16:creationId xmlns:a16="http://schemas.microsoft.com/office/drawing/2014/main" id="{627B006D-1E87-8B47-804C-15B57E1A8EC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46374">
                  <a:off x="5192017" y="3344398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3" name="Picture 35">
                  <a:extLst>
                    <a:ext uri="{FF2B5EF4-FFF2-40B4-BE49-F238E27FC236}">
                      <a16:creationId xmlns:a16="http://schemas.microsoft.com/office/drawing/2014/main" id="{C38E877B-6FB0-4040-B7E2-C2A08396235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899176">
                  <a:off x="4504637" y="3324922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4" name="Picture 36">
                  <a:extLst>
                    <a:ext uri="{FF2B5EF4-FFF2-40B4-BE49-F238E27FC236}">
                      <a16:creationId xmlns:a16="http://schemas.microsoft.com/office/drawing/2014/main" id="{E9BEA6B3-DB82-E64A-A91F-01B73F4FA3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405943" y="3358527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5" name="Picture 37">
                  <a:extLst>
                    <a:ext uri="{FF2B5EF4-FFF2-40B4-BE49-F238E27FC236}">
                      <a16:creationId xmlns:a16="http://schemas.microsoft.com/office/drawing/2014/main" id="{1FFA99AD-7CE1-F446-999C-4159D66C8A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6207305" y="3358527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6" name="Picture 38">
                  <a:extLst>
                    <a:ext uri="{FF2B5EF4-FFF2-40B4-BE49-F238E27FC236}">
                      <a16:creationId xmlns:a16="http://schemas.microsoft.com/office/drawing/2014/main" id="{679E3EF2-619F-324B-B338-929037C7834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7214813" y="3319923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7" name="Picture 39">
                  <a:extLst>
                    <a:ext uri="{FF2B5EF4-FFF2-40B4-BE49-F238E27FC236}">
                      <a16:creationId xmlns:a16="http://schemas.microsoft.com/office/drawing/2014/main" id="{94B41B1C-5E63-A745-9391-D7D66408EA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5873501" y="3345029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8" name="Picture 40">
                  <a:extLst>
                    <a:ext uri="{FF2B5EF4-FFF2-40B4-BE49-F238E27FC236}">
                      <a16:creationId xmlns:a16="http://schemas.microsoft.com/office/drawing/2014/main" id="{186729FF-13D9-BC43-8E57-757DAB1584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6541109" y="3321085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09" name="Picture 41">
                  <a:extLst>
                    <a:ext uri="{FF2B5EF4-FFF2-40B4-BE49-F238E27FC236}">
                      <a16:creationId xmlns:a16="http://schemas.microsoft.com/office/drawing/2014/main" id="{B553C00F-9A47-5540-BEF7-38EC454239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645004">
                  <a:off x="4834002" y="3381798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0" name="Picture 42">
                  <a:extLst>
                    <a:ext uri="{FF2B5EF4-FFF2-40B4-BE49-F238E27FC236}">
                      <a16:creationId xmlns:a16="http://schemas.microsoft.com/office/drawing/2014/main" id="{691AA9A1-E6DB-2A4A-9EAC-70FCBC70A5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3754962" y="3395771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1" name="Picture 43">
                  <a:extLst>
                    <a:ext uri="{FF2B5EF4-FFF2-40B4-BE49-F238E27FC236}">
                      <a16:creationId xmlns:a16="http://schemas.microsoft.com/office/drawing/2014/main" id="{2FDABF72-9C73-D14B-AF84-F0852F1B25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5535532" y="3364512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312" name="Picture 44">
                  <a:extLst>
                    <a:ext uri="{FF2B5EF4-FFF2-40B4-BE49-F238E27FC236}">
                      <a16:creationId xmlns:a16="http://schemas.microsoft.com/office/drawing/2014/main" id="{F3E61C7F-A293-1E4B-8D57-AE3544D4A92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22399" y="3370004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sp>
        <p:nvSpPr>
          <p:cNvPr id="12292" name="Title 20">
            <a:extLst>
              <a:ext uri="{FF2B5EF4-FFF2-40B4-BE49-F238E27FC236}">
                <a16:creationId xmlns:a16="http://schemas.microsoft.com/office/drawing/2014/main" id="{60F83822-C7BC-8846-8982-601187D9B7B3}"/>
              </a:ext>
            </a:extLst>
          </p:cNvPr>
          <p:cNvSpPr>
            <a:spLocks/>
          </p:cNvSpPr>
          <p:nvPr/>
        </p:nvSpPr>
        <p:spPr bwMode="auto">
          <a:xfrm>
            <a:off x="2012950" y="479425"/>
            <a:ext cx="50196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Fermenting the Beans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7FA7B25-C6B9-BD4B-AFEF-86816A1DEC70}"/>
              </a:ext>
            </a:extLst>
          </p:cNvPr>
          <p:cNvSpPr/>
          <p:nvPr/>
        </p:nvSpPr>
        <p:spPr>
          <a:xfrm>
            <a:off x="1416032" y="2035999"/>
            <a:ext cx="62135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dirty="0">
                <a:solidFill>
                  <a:srgbClr val="4A3682"/>
                </a:solidFill>
              </a:rPr>
              <a:t>The heat takes the bitter taste away and makes it sweeter.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D8D088-CBE0-FC4F-AA95-553813B0B8B3}"/>
              </a:ext>
            </a:extLst>
          </p:cNvPr>
          <p:cNvSpPr txBox="1"/>
          <p:nvPr/>
        </p:nvSpPr>
        <p:spPr>
          <a:xfrm>
            <a:off x="2295701" y="5457197"/>
            <a:ext cx="479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altLang="en-US" dirty="0">
                <a:solidFill>
                  <a:srgbClr val="4A3682"/>
                </a:solidFill>
              </a:rPr>
              <a:t>This process can take around a week.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657FFCA-239E-A24F-82A8-63D644738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1473200"/>
            <a:ext cx="7524750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rgbClr val="4A3682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After the beans have fermented, they must be dried out.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rgbClr val="4A3682"/>
              </a:solidFill>
            </a:endParaRPr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C1231325-A5AE-3C47-B2E0-8CB7FA6C5D38}"/>
              </a:ext>
            </a:extLst>
          </p:cNvPr>
          <p:cNvSpPr>
            <a:spLocks/>
          </p:cNvSpPr>
          <p:nvPr/>
        </p:nvSpPr>
        <p:spPr bwMode="auto">
          <a:xfrm>
            <a:off x="584200" y="479425"/>
            <a:ext cx="201612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Drying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97DA22-59C1-A24C-9943-8BDCAFC8D1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9620" y="478895"/>
            <a:ext cx="2341041" cy="1997450"/>
          </a:xfrm>
          <a:prstGeom prst="round1Rect">
            <a:avLst/>
          </a:prstGeom>
        </p:spPr>
      </p:pic>
      <p:grpSp>
        <p:nvGrpSpPr>
          <p:cNvPr id="13317" name="Group 56">
            <a:extLst>
              <a:ext uri="{FF2B5EF4-FFF2-40B4-BE49-F238E27FC236}">
                <a16:creationId xmlns:a16="http://schemas.microsoft.com/office/drawing/2014/main" id="{79C1E117-A1F1-CF4F-A290-40E2902FF8F5}"/>
              </a:ext>
            </a:extLst>
          </p:cNvPr>
          <p:cNvGrpSpPr>
            <a:grpSpLocks/>
          </p:cNvGrpSpPr>
          <p:nvPr/>
        </p:nvGrpSpPr>
        <p:grpSpPr bwMode="auto">
          <a:xfrm>
            <a:off x="166688" y="2541588"/>
            <a:ext cx="8728075" cy="2724150"/>
            <a:chOff x="-817762" y="2224226"/>
            <a:chExt cx="10797587" cy="3358975"/>
          </a:xfrm>
        </p:grpSpPr>
        <p:grpSp>
          <p:nvGrpSpPr>
            <p:cNvPr id="13318" name="Group 57">
              <a:extLst>
                <a:ext uri="{FF2B5EF4-FFF2-40B4-BE49-F238E27FC236}">
                  <a16:creationId xmlns:a16="http://schemas.microsoft.com/office/drawing/2014/main" id="{C448301F-3075-9949-A3CD-786D9DB408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790168" y="2380171"/>
              <a:ext cx="10769993" cy="3203030"/>
              <a:chOff x="-790168" y="2623452"/>
              <a:chExt cx="10769993" cy="3203030"/>
            </a:xfrm>
          </p:grpSpPr>
          <p:pic>
            <p:nvPicPr>
              <p:cNvPr id="13343" name="Picture 82">
                <a:extLst>
                  <a:ext uri="{FF2B5EF4-FFF2-40B4-BE49-F238E27FC236}">
                    <a16:creationId xmlns:a16="http://schemas.microsoft.com/office/drawing/2014/main" id="{639F7B82-DACB-8649-A0AC-A91109830C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90168" y="2684477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4" name="Picture 83">
                <a:extLst>
                  <a:ext uri="{FF2B5EF4-FFF2-40B4-BE49-F238E27FC236}">
                    <a16:creationId xmlns:a16="http://schemas.microsoft.com/office/drawing/2014/main" id="{F968004B-4061-C049-A4B4-48FFC94D5D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5265" y="2685381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5" name="Picture 84">
                <a:extLst>
                  <a:ext uri="{FF2B5EF4-FFF2-40B4-BE49-F238E27FC236}">
                    <a16:creationId xmlns:a16="http://schemas.microsoft.com/office/drawing/2014/main" id="{509DED15-072E-3848-B41F-431CFC089D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2252" y="2745502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6" name="Picture 85">
                <a:extLst>
                  <a:ext uri="{FF2B5EF4-FFF2-40B4-BE49-F238E27FC236}">
                    <a16:creationId xmlns:a16="http://schemas.microsoft.com/office/drawing/2014/main" id="{C925CC4A-8EF2-9048-ABCC-EC0AFE394B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80025" y="2684477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47" name="Picture 86">
                <a:extLst>
                  <a:ext uri="{FF2B5EF4-FFF2-40B4-BE49-F238E27FC236}">
                    <a16:creationId xmlns:a16="http://schemas.microsoft.com/office/drawing/2014/main" id="{2CDD73E0-A1D1-5646-80DA-0CE46423BC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2715" y="2623452"/>
                <a:ext cx="4357110" cy="30809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319" name="Group 58">
              <a:extLst>
                <a:ext uri="{FF2B5EF4-FFF2-40B4-BE49-F238E27FC236}">
                  <a16:creationId xmlns:a16="http://schemas.microsoft.com/office/drawing/2014/main" id="{2A07425A-341B-5A48-B57E-56C2710AFC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817762" y="2224226"/>
              <a:ext cx="10769993" cy="3203030"/>
              <a:chOff x="-817762" y="2467507"/>
              <a:chExt cx="10769993" cy="3203030"/>
            </a:xfrm>
          </p:grpSpPr>
          <p:grpSp>
            <p:nvGrpSpPr>
              <p:cNvPr id="13320" name="Group 59">
                <a:extLst>
                  <a:ext uri="{FF2B5EF4-FFF2-40B4-BE49-F238E27FC236}">
                    <a16:creationId xmlns:a16="http://schemas.microsoft.com/office/drawing/2014/main" id="{A2B728DB-58BC-DD40-AB49-B1DF5A7489F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-817762" y="2467507"/>
                <a:ext cx="10769993" cy="3203030"/>
                <a:chOff x="-790168" y="2623452"/>
                <a:chExt cx="10769993" cy="3203030"/>
              </a:xfrm>
            </p:grpSpPr>
            <p:pic>
              <p:nvPicPr>
                <p:cNvPr id="13338" name="Picture 77">
                  <a:extLst>
                    <a:ext uri="{FF2B5EF4-FFF2-40B4-BE49-F238E27FC236}">
                      <a16:creationId xmlns:a16="http://schemas.microsoft.com/office/drawing/2014/main" id="{DB680D27-937F-2342-930A-8D5CD9510F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790168" y="2684477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9" name="Picture 78">
                  <a:extLst>
                    <a:ext uri="{FF2B5EF4-FFF2-40B4-BE49-F238E27FC236}">
                      <a16:creationId xmlns:a16="http://schemas.microsoft.com/office/drawing/2014/main" id="{AE92D295-0519-FD47-AB17-C914074D21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54610" y="2691615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40" name="Picture 79">
                  <a:extLst>
                    <a:ext uri="{FF2B5EF4-FFF2-40B4-BE49-F238E27FC236}">
                      <a16:creationId xmlns:a16="http://schemas.microsoft.com/office/drawing/2014/main" id="{70A5F672-64F9-D540-9D39-F348CDDF557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12252" y="2745502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41" name="Picture 80">
                  <a:extLst>
                    <a:ext uri="{FF2B5EF4-FFF2-40B4-BE49-F238E27FC236}">
                      <a16:creationId xmlns:a16="http://schemas.microsoft.com/office/drawing/2014/main" id="{0F2CB902-F9D7-824E-A7AC-ECD3275A3B8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0025" y="2684477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42" name="Picture 81">
                  <a:extLst>
                    <a:ext uri="{FF2B5EF4-FFF2-40B4-BE49-F238E27FC236}">
                      <a16:creationId xmlns:a16="http://schemas.microsoft.com/office/drawing/2014/main" id="{D4A3B9A7-F747-BA45-A0D1-9CB169AE1F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22715" y="2623452"/>
                  <a:ext cx="4357110" cy="308098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13321" name="Group 60">
                <a:extLst>
                  <a:ext uri="{FF2B5EF4-FFF2-40B4-BE49-F238E27FC236}">
                    <a16:creationId xmlns:a16="http://schemas.microsoft.com/office/drawing/2014/main" id="{9B275646-18CD-AA43-8B3A-E6702E6C95D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1670" y="3278764"/>
                <a:ext cx="7436372" cy="1251487"/>
                <a:chOff x="2122399" y="3312109"/>
                <a:chExt cx="5601176" cy="942637"/>
              </a:xfrm>
            </p:grpSpPr>
            <p:pic>
              <p:nvPicPr>
                <p:cNvPr id="13322" name="Picture 61">
                  <a:extLst>
                    <a:ext uri="{FF2B5EF4-FFF2-40B4-BE49-F238E27FC236}">
                      <a16:creationId xmlns:a16="http://schemas.microsoft.com/office/drawing/2014/main" id="{9B0F28D2-0D66-C648-82E1-245E12DD9CE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52198" y="3312109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3" name="Picture 62">
                  <a:extLst>
                    <a:ext uri="{FF2B5EF4-FFF2-40B4-BE49-F238E27FC236}">
                      <a16:creationId xmlns:a16="http://schemas.microsoft.com/office/drawing/2014/main" id="{08924132-8684-DB48-8CF1-0E8F3C6B0D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755636">
                  <a:off x="2420739" y="3352640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4" name="Picture 63">
                  <a:extLst>
                    <a:ext uri="{FF2B5EF4-FFF2-40B4-BE49-F238E27FC236}">
                      <a16:creationId xmlns:a16="http://schemas.microsoft.com/office/drawing/2014/main" id="{818BF914-947C-BF4C-8BAC-FED08B6DE44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812124">
                  <a:off x="6868284" y="3332146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5" name="Picture 64">
                  <a:extLst>
                    <a:ext uri="{FF2B5EF4-FFF2-40B4-BE49-F238E27FC236}">
                      <a16:creationId xmlns:a16="http://schemas.microsoft.com/office/drawing/2014/main" id="{4DE8BDEA-CF89-EE4C-9A9B-F7E81551CA3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562875">
                  <a:off x="4142162" y="3395278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6" name="Picture 65">
                  <a:extLst>
                    <a:ext uri="{FF2B5EF4-FFF2-40B4-BE49-F238E27FC236}">
                      <a16:creationId xmlns:a16="http://schemas.microsoft.com/office/drawing/2014/main" id="{1A0CD8E3-57E7-3C47-8829-32C024A975C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899176">
                  <a:off x="3083207" y="3409940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7" name="Picture 66">
                  <a:extLst>
                    <a:ext uri="{FF2B5EF4-FFF2-40B4-BE49-F238E27FC236}">
                      <a16:creationId xmlns:a16="http://schemas.microsoft.com/office/drawing/2014/main" id="{1940D0A1-B6F6-6F45-ADE2-07C9EE42B2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46374">
                  <a:off x="5192017" y="3344398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8" name="Picture 67">
                  <a:extLst>
                    <a:ext uri="{FF2B5EF4-FFF2-40B4-BE49-F238E27FC236}">
                      <a16:creationId xmlns:a16="http://schemas.microsoft.com/office/drawing/2014/main" id="{13C76579-AB0F-CD47-A1F7-0521791DB2E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899176">
                  <a:off x="4504637" y="3324922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29" name="Picture 68">
                  <a:extLst>
                    <a:ext uri="{FF2B5EF4-FFF2-40B4-BE49-F238E27FC236}">
                      <a16:creationId xmlns:a16="http://schemas.microsoft.com/office/drawing/2014/main" id="{3DB738F6-90B2-F04A-B356-8DE833C6BB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405943" y="3358527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0" name="Picture 69">
                  <a:extLst>
                    <a:ext uri="{FF2B5EF4-FFF2-40B4-BE49-F238E27FC236}">
                      <a16:creationId xmlns:a16="http://schemas.microsoft.com/office/drawing/2014/main" id="{C3057634-252E-214B-A480-166D15C5EC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6207305" y="3358527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1" name="Picture 70">
                  <a:extLst>
                    <a:ext uri="{FF2B5EF4-FFF2-40B4-BE49-F238E27FC236}">
                      <a16:creationId xmlns:a16="http://schemas.microsoft.com/office/drawing/2014/main" id="{F9D8C021-BF50-004D-84FE-5701AF318A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7214813" y="3319923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2" name="Picture 71">
                  <a:extLst>
                    <a:ext uri="{FF2B5EF4-FFF2-40B4-BE49-F238E27FC236}">
                      <a16:creationId xmlns:a16="http://schemas.microsoft.com/office/drawing/2014/main" id="{D1B094FE-06B4-7D43-AA39-B60360C75D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5873501" y="3345029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3" name="Picture 72">
                  <a:extLst>
                    <a:ext uri="{FF2B5EF4-FFF2-40B4-BE49-F238E27FC236}">
                      <a16:creationId xmlns:a16="http://schemas.microsoft.com/office/drawing/2014/main" id="{46BF7454-651F-8240-B409-A4260410D07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6541109" y="3321085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4" name="Picture 73">
                  <a:extLst>
                    <a:ext uri="{FF2B5EF4-FFF2-40B4-BE49-F238E27FC236}">
                      <a16:creationId xmlns:a16="http://schemas.microsoft.com/office/drawing/2014/main" id="{8B054945-EEC5-294C-A663-ECFDA6AAFA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1645004">
                  <a:off x="4834002" y="3381798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5" name="Picture 74">
                  <a:extLst>
                    <a:ext uri="{FF2B5EF4-FFF2-40B4-BE49-F238E27FC236}">
                      <a16:creationId xmlns:a16="http://schemas.microsoft.com/office/drawing/2014/main" id="{0E6AD5A5-AD07-1C48-A49D-F0709EE8025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3754962" y="3395771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6" name="Picture 75">
                  <a:extLst>
                    <a:ext uri="{FF2B5EF4-FFF2-40B4-BE49-F238E27FC236}">
                      <a16:creationId xmlns:a16="http://schemas.microsoft.com/office/drawing/2014/main" id="{2CBB730E-99A5-9C4E-8BBD-930E9FA93B9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732660">
                  <a:off x="5535532" y="3364512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337" name="Picture 76">
                  <a:extLst>
                    <a:ext uri="{FF2B5EF4-FFF2-40B4-BE49-F238E27FC236}">
                      <a16:creationId xmlns:a16="http://schemas.microsoft.com/office/drawing/2014/main" id="{73BBB91D-07CB-5A44-9A32-93054F7E33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22399" y="3370004"/>
                  <a:ext cx="508762" cy="8448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630B5001-07A9-A442-B1EA-6A0AE2F573ED}"/>
              </a:ext>
            </a:extLst>
          </p:cNvPr>
          <p:cNvSpPr/>
          <p:nvPr/>
        </p:nvSpPr>
        <p:spPr>
          <a:xfrm>
            <a:off x="906462" y="5401716"/>
            <a:ext cx="72456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They are laid out on a flat surface in the sun for up to a week to make sure they are completely dry.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EED4914-2FF6-474E-88CB-A35890C776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4425" y="1473200"/>
            <a:ext cx="6816725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Once the beans are dry, they must be roasted. </a:t>
            </a:r>
            <a:br>
              <a:rPr lang="en-US" altLang="en-US" dirty="0">
                <a:solidFill>
                  <a:srgbClr val="4A3682"/>
                </a:solidFill>
              </a:rPr>
            </a:br>
            <a:r>
              <a:rPr lang="en-US" altLang="en-US" dirty="0">
                <a:solidFill>
                  <a:srgbClr val="4A3682"/>
                </a:solidFill>
              </a:rPr>
              <a:t>This can be done in many ways. </a:t>
            </a:r>
          </a:p>
        </p:txBody>
      </p:sp>
      <p:sp>
        <p:nvSpPr>
          <p:cNvPr id="14339" name="Title 20">
            <a:extLst>
              <a:ext uri="{FF2B5EF4-FFF2-40B4-BE49-F238E27FC236}">
                <a16:creationId xmlns:a16="http://schemas.microsoft.com/office/drawing/2014/main" id="{DB4CFBE8-9702-9049-8FB7-AE0082C6C1EF}"/>
              </a:ext>
            </a:extLst>
          </p:cNvPr>
          <p:cNvSpPr>
            <a:spLocks/>
          </p:cNvSpPr>
          <p:nvPr/>
        </p:nvSpPr>
        <p:spPr bwMode="auto">
          <a:xfrm>
            <a:off x="2012950" y="479425"/>
            <a:ext cx="50196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Roasting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5149DE8-6FE0-FB4C-A330-33B4526F5E58}"/>
              </a:ext>
            </a:extLst>
          </p:cNvPr>
          <p:cNvGrpSpPr/>
          <p:nvPr/>
        </p:nvGrpSpPr>
        <p:grpSpPr>
          <a:xfrm>
            <a:off x="1114425" y="2320583"/>
            <a:ext cx="6816724" cy="3710548"/>
            <a:chOff x="1114425" y="2320583"/>
            <a:chExt cx="6816724" cy="3710548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F549AA3B-35A0-4249-83F6-1A1B71D6A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0225" y="2320583"/>
              <a:ext cx="2911475" cy="2916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566DF46-E0A4-234D-85BC-06C1D282C497}"/>
                </a:ext>
              </a:extLst>
            </p:cNvPr>
            <p:cNvSpPr/>
            <p:nvPr/>
          </p:nvSpPr>
          <p:spPr>
            <a:xfrm>
              <a:off x="1114425" y="5384800"/>
              <a:ext cx="68167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altLang="en-US" dirty="0">
                  <a:solidFill>
                    <a:srgbClr val="4A3682"/>
                  </a:solidFill>
                </a:rPr>
                <a:t>In a factory, this takes place in a huge oven and can take from 30 minutes to a few hours.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963BC28-7A5A-5642-96AD-22A57DA15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4425" y="1473200"/>
            <a:ext cx="6816725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Once the beans are completely dry and roasted, the chocolatey nibs must be taken from inside. </a:t>
            </a:r>
          </a:p>
        </p:txBody>
      </p:sp>
      <p:sp>
        <p:nvSpPr>
          <p:cNvPr id="15363" name="Title 20">
            <a:extLst>
              <a:ext uri="{FF2B5EF4-FFF2-40B4-BE49-F238E27FC236}">
                <a16:creationId xmlns:a16="http://schemas.microsoft.com/office/drawing/2014/main" id="{8CB40526-A8A0-C84E-8920-979AA7E39464}"/>
              </a:ext>
            </a:extLst>
          </p:cNvPr>
          <p:cNvSpPr>
            <a:spLocks/>
          </p:cNvSpPr>
          <p:nvPr/>
        </p:nvSpPr>
        <p:spPr bwMode="auto">
          <a:xfrm>
            <a:off x="2012950" y="479425"/>
            <a:ext cx="50196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Finding the Nibs!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23FCDDE-3A8A-6D48-98B0-28F055B441E3}"/>
              </a:ext>
            </a:extLst>
          </p:cNvPr>
          <p:cNvGrpSpPr/>
          <p:nvPr/>
        </p:nvGrpSpPr>
        <p:grpSpPr>
          <a:xfrm>
            <a:off x="1114424" y="2292693"/>
            <a:ext cx="6816725" cy="3681070"/>
            <a:chOff x="1114424" y="2292693"/>
            <a:chExt cx="6816725" cy="368107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7E68C22-532E-2743-BEBB-A4858B501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6688" y="2292693"/>
              <a:ext cx="3684587" cy="291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2606855-C1E3-D343-98BC-EF3D495A5889}"/>
                </a:ext>
              </a:extLst>
            </p:cNvPr>
            <p:cNvSpPr/>
            <p:nvPr/>
          </p:nvSpPr>
          <p:spPr>
            <a:xfrm>
              <a:off x="1114424" y="5327432"/>
              <a:ext cx="68167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altLang="en-US" dirty="0">
                  <a:solidFill>
                    <a:srgbClr val="4A3682"/>
                  </a:solidFill>
                </a:rPr>
                <a:t>This is done by crushing the beans. The outer shell cracks and inside are the nibs.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542D978-5ACD-BD4B-AE5B-0F18B6470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631" y="1635386"/>
            <a:ext cx="4405313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The cocoa nibs must now </a:t>
            </a:r>
            <a:br>
              <a:rPr lang="en-US" altLang="en-US" dirty="0">
                <a:solidFill>
                  <a:srgbClr val="4A3682"/>
                </a:solidFill>
              </a:rPr>
            </a:br>
            <a:r>
              <a:rPr lang="en-US" altLang="en-US" dirty="0">
                <a:solidFill>
                  <a:srgbClr val="4A3682"/>
                </a:solidFill>
              </a:rPr>
              <a:t>be ground up.  </a:t>
            </a:r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8998299E-EAA3-784F-AE73-3BE578E4785B}"/>
              </a:ext>
            </a:extLst>
          </p:cNvPr>
          <p:cNvSpPr>
            <a:spLocks/>
          </p:cNvSpPr>
          <p:nvPr/>
        </p:nvSpPr>
        <p:spPr bwMode="auto">
          <a:xfrm>
            <a:off x="2012950" y="479425"/>
            <a:ext cx="50196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Making a Paste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DF97D0C-19C6-3C42-BB42-58D06349885B}"/>
              </a:ext>
            </a:extLst>
          </p:cNvPr>
          <p:cNvGrpSpPr>
            <a:grpSpLocks/>
          </p:cNvGrpSpPr>
          <p:nvPr/>
        </p:nvGrpSpPr>
        <p:grpSpPr bwMode="auto">
          <a:xfrm>
            <a:off x="3683597" y="1843974"/>
            <a:ext cx="4646772" cy="2221171"/>
            <a:chOff x="5491586" y="1601930"/>
            <a:chExt cx="1790150" cy="855058"/>
          </a:xfrm>
        </p:grpSpPr>
        <p:pic>
          <p:nvPicPr>
            <p:cNvPr id="16390" name="Picture 6">
              <a:extLst>
                <a:ext uri="{FF2B5EF4-FFF2-40B4-BE49-F238E27FC236}">
                  <a16:creationId xmlns:a16="http://schemas.microsoft.com/office/drawing/2014/main" id="{F33F2DC4-2D0C-584E-84CE-D59829185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1586" y="1809740"/>
              <a:ext cx="682712" cy="540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1" name="Picture 7">
              <a:extLst>
                <a:ext uri="{FF2B5EF4-FFF2-40B4-BE49-F238E27FC236}">
                  <a16:creationId xmlns:a16="http://schemas.microsoft.com/office/drawing/2014/main" id="{88E29A1E-4A82-9D42-BF67-A429C24DA2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5990" y="1886640"/>
              <a:ext cx="682712" cy="540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2" name="Picture 8">
              <a:extLst>
                <a:ext uri="{FF2B5EF4-FFF2-40B4-BE49-F238E27FC236}">
                  <a16:creationId xmlns:a16="http://schemas.microsoft.com/office/drawing/2014/main" id="{AFA3B6BE-B033-A943-A338-7970A0B04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1079" y="1616603"/>
              <a:ext cx="682712" cy="540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3" name="Picture 9">
              <a:extLst>
                <a:ext uri="{FF2B5EF4-FFF2-40B4-BE49-F238E27FC236}">
                  <a16:creationId xmlns:a16="http://schemas.microsoft.com/office/drawing/2014/main" id="{4E961A53-1AEC-5B43-B06E-0819C0D3D4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5805" y="1601930"/>
              <a:ext cx="682712" cy="540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Picture 10">
              <a:extLst>
                <a:ext uri="{FF2B5EF4-FFF2-40B4-BE49-F238E27FC236}">
                  <a16:creationId xmlns:a16="http://schemas.microsoft.com/office/drawing/2014/main" id="{E09F18E1-C29E-154A-B16E-B8319F19B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7161" y="1916914"/>
              <a:ext cx="682712" cy="540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5" name="Picture 11">
              <a:extLst>
                <a:ext uri="{FF2B5EF4-FFF2-40B4-BE49-F238E27FC236}">
                  <a16:creationId xmlns:a16="http://schemas.microsoft.com/office/drawing/2014/main" id="{78980641-F7DC-A04C-B895-7D1DBE1DCA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9024" y="1631740"/>
              <a:ext cx="682712" cy="540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74036F5A-1823-DA40-86C1-63263A8193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4984" y="3903440"/>
            <a:ext cx="3435705" cy="232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06A159B-BD76-994D-8D83-5B6423618EBA}"/>
              </a:ext>
            </a:extLst>
          </p:cNvPr>
          <p:cNvSpPr/>
          <p:nvPr/>
        </p:nvSpPr>
        <p:spPr>
          <a:xfrm>
            <a:off x="4293031" y="4711285"/>
            <a:ext cx="4147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As they are ground, the cocoa butter inside them is released, making the mixture into a paste. </a:t>
            </a:r>
            <a:br>
              <a:rPr lang="en-US" altLang="en-US" dirty="0">
                <a:solidFill>
                  <a:srgbClr val="4A3682"/>
                </a:solidFill>
              </a:rPr>
            </a:br>
            <a:r>
              <a:rPr lang="en-US" altLang="en-US" dirty="0">
                <a:solidFill>
                  <a:srgbClr val="4A3682"/>
                </a:solidFill>
              </a:rPr>
              <a:t>This can take a long time.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5EC8B1A-1A24-E249-A90B-7A4E891540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3950" y="1473200"/>
            <a:ext cx="6896100" cy="42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Once the mixture is made, it still tastes very bitter and grainy.</a:t>
            </a:r>
          </a:p>
        </p:txBody>
      </p:sp>
      <p:sp>
        <p:nvSpPr>
          <p:cNvPr id="17411" name="Title 20">
            <a:extLst>
              <a:ext uri="{FF2B5EF4-FFF2-40B4-BE49-F238E27FC236}">
                <a16:creationId xmlns:a16="http://schemas.microsoft.com/office/drawing/2014/main" id="{89DAD3A0-4C3B-4F42-8ACF-C9A451D91876}"/>
              </a:ext>
            </a:extLst>
          </p:cNvPr>
          <p:cNvSpPr>
            <a:spLocks/>
          </p:cNvSpPr>
          <p:nvPr/>
        </p:nvSpPr>
        <p:spPr bwMode="auto">
          <a:xfrm>
            <a:off x="2012950" y="479425"/>
            <a:ext cx="50196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Sweetening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6846E8-B208-CF49-9741-1DA8436E749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10325" y="2727325"/>
            <a:ext cx="1609725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87528A-C6B3-464A-A71C-729F460A067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3950" y="3590925"/>
            <a:ext cx="160337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749428-FBB7-BD44-9492-89B556DD8D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76600" y="4308072"/>
            <a:ext cx="2586038" cy="1747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FEC4067-E335-D44D-BAAF-E605D5096A93}"/>
              </a:ext>
            </a:extLst>
          </p:cNvPr>
          <p:cNvSpPr/>
          <p:nvPr/>
        </p:nvSpPr>
        <p:spPr>
          <a:xfrm>
            <a:off x="1015459" y="2096933"/>
            <a:ext cx="6578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Factories will add ingredients such as sugar and milk to make it taste sweeter and creamier.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78F764D-41BF-374A-8A1E-FA541841B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3950" y="1473200"/>
            <a:ext cx="6896100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The mixture would still be very grainy and wouldn’t taste like the chocolate bars that you know at this point.</a:t>
            </a:r>
          </a:p>
        </p:txBody>
      </p:sp>
      <p:sp>
        <p:nvSpPr>
          <p:cNvPr id="18435" name="Title 20">
            <a:extLst>
              <a:ext uri="{FF2B5EF4-FFF2-40B4-BE49-F238E27FC236}">
                <a16:creationId xmlns:a16="http://schemas.microsoft.com/office/drawing/2014/main" id="{10907171-4A61-9F4C-BA1E-B0A028C848D2}"/>
              </a:ext>
            </a:extLst>
          </p:cNvPr>
          <p:cNvSpPr>
            <a:spLocks/>
          </p:cNvSpPr>
          <p:nvPr/>
        </p:nvSpPr>
        <p:spPr bwMode="auto">
          <a:xfrm>
            <a:off x="2012950" y="479425"/>
            <a:ext cx="50196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4A3682"/>
                </a:solidFill>
                <a:latin typeface="Twinkl SemiBold" pitchFamily="2" charset="77"/>
              </a:rPr>
              <a:t>No Bits Please!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50CA901-273F-6644-9505-F1807EDA96F2}"/>
              </a:ext>
            </a:extLst>
          </p:cNvPr>
          <p:cNvGrpSpPr/>
          <p:nvPr/>
        </p:nvGrpSpPr>
        <p:grpSpPr>
          <a:xfrm>
            <a:off x="1123950" y="2172604"/>
            <a:ext cx="6896100" cy="3983721"/>
            <a:chOff x="1123950" y="2172604"/>
            <a:chExt cx="6896100" cy="3983721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A72663D-A52E-0747-B32D-F20428C2FF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8037" y="2172604"/>
              <a:ext cx="3649500" cy="34290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CE7D15C-AF62-4D4A-B0A4-ACB3A129375A}"/>
                </a:ext>
              </a:extLst>
            </p:cNvPr>
            <p:cNvSpPr/>
            <p:nvPr/>
          </p:nvSpPr>
          <p:spPr>
            <a:xfrm>
              <a:off x="1123950" y="5786993"/>
              <a:ext cx="6896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altLang="en-US" dirty="0">
                  <a:solidFill>
                    <a:srgbClr val="4A3682"/>
                  </a:solidFill>
                </a:rPr>
                <a:t>It must be pressed many times to mix down all of the grains.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D356EF-04D5-3340-B069-616D2B450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1473200"/>
            <a:ext cx="4017962" cy="153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rgbClr val="4A3682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4A3682"/>
                </a:solidFill>
              </a:rPr>
              <a:t>Once the chocolate has been processed and melted down, it can be placed into a </a:t>
            </a:r>
            <a:r>
              <a:rPr lang="en-US" altLang="en-US" dirty="0" err="1">
                <a:solidFill>
                  <a:srgbClr val="4A3682"/>
                </a:solidFill>
              </a:rPr>
              <a:t>mould</a:t>
            </a:r>
            <a:r>
              <a:rPr lang="en-US" altLang="en-US" dirty="0">
                <a:solidFill>
                  <a:srgbClr val="4A3682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rgbClr val="4A3682"/>
              </a:solidFill>
            </a:endParaRPr>
          </a:p>
        </p:txBody>
      </p:sp>
      <p:sp>
        <p:nvSpPr>
          <p:cNvPr id="19459" name="Title 20">
            <a:extLst>
              <a:ext uri="{FF2B5EF4-FFF2-40B4-BE49-F238E27FC236}">
                <a16:creationId xmlns:a16="http://schemas.microsoft.com/office/drawing/2014/main" id="{873A27FF-FFE1-F14B-A81A-F837DFCF7B18}"/>
              </a:ext>
            </a:extLst>
          </p:cNvPr>
          <p:cNvSpPr>
            <a:spLocks/>
          </p:cNvSpPr>
          <p:nvPr/>
        </p:nvSpPr>
        <p:spPr bwMode="auto">
          <a:xfrm>
            <a:off x="584200" y="479425"/>
            <a:ext cx="2478088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 err="1">
                <a:solidFill>
                  <a:srgbClr val="4A3682"/>
                </a:solidFill>
                <a:latin typeface="Twinkl SemiBold" pitchFamily="2" charset="77"/>
              </a:rPr>
              <a:t>Moulding</a:t>
            </a:r>
            <a:endParaRPr lang="en-GB" altLang="en-US" sz="3600" b="1" dirty="0">
              <a:solidFill>
                <a:srgbClr val="4A3682"/>
              </a:solidFill>
              <a:latin typeface="Twinkl SemiBold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26E4BD-BCE9-934A-B8B3-39DCB49AE88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0000" y="646113"/>
            <a:ext cx="3460750" cy="56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09AAD7-64A7-9447-8C9D-F2EDC61DCDF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6683" y="4194175"/>
            <a:ext cx="3623821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BEDE88-11C2-9E4F-83E7-6618CBCBE222}"/>
              </a:ext>
            </a:extLst>
          </p:cNvPr>
          <p:cNvSpPr/>
          <p:nvPr/>
        </p:nvSpPr>
        <p:spPr>
          <a:xfrm>
            <a:off x="776288" y="3105835"/>
            <a:ext cx="41481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dirty="0">
                <a:solidFill>
                  <a:srgbClr val="4A3682"/>
                </a:solidFill>
              </a:rPr>
              <a:t>This is then wrapped up and sent out to shops for us to buy!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fe-t-2544983-making-chocolate-powerpoint1" id="{31A2AC9B-D1DD-4243-ABA3-796DB3DCFFE3}" vid="{7F31DB9A-05B5-124B-A32B-2942705BE8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415</Words>
  <Application>Microsoft Office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Twinkl SemiBold</vt:lpstr>
      <vt:lpstr>Twinkl</vt:lpstr>
      <vt:lpstr>Sassoon Infant Rg</vt:lpstr>
      <vt:lpstr>Office Theme</vt:lpstr>
      <vt:lpstr>Where Does Chocolate Come From?</vt:lpstr>
      <vt:lpstr>Cacao Pods</vt:lpstr>
      <vt:lpstr>Cacao Beans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J Allard BTP</cp:lastModifiedBy>
  <cp:revision>3</cp:revision>
  <dcterms:created xsi:type="dcterms:W3CDTF">2020-12-23T09:56:02Z</dcterms:created>
  <dcterms:modified xsi:type="dcterms:W3CDTF">2021-05-07T15:40:55Z</dcterms:modified>
</cp:coreProperties>
</file>