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8" r:id="rId17"/>
    <p:sldId id="309" r:id="rId18"/>
    <p:sldId id="310" r:id="rId19"/>
    <p:sldId id="304" r:id="rId20"/>
    <p:sldId id="311" r:id="rId21"/>
    <p:sldId id="312" r:id="rId22"/>
    <p:sldId id="313" r:id="rId23"/>
    <p:sldId id="301" r:id="rId24"/>
    <p:sldId id="315" r:id="rId25"/>
    <p:sldId id="316" r:id="rId26"/>
    <p:sldId id="314" r:id="rId27"/>
    <p:sldId id="318" r:id="rId28"/>
    <p:sldId id="319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7" d="100"/>
          <a:sy n="57" d="100"/>
        </p:scale>
        <p:origin x="92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2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13.png"/><Relationship Id="rId9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900" y="2433502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61749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0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51487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  <p:sp>
        <p:nvSpPr>
          <p:cNvPr id="69" name="Rectangle 68"/>
          <p:cNvSpPr/>
          <p:nvPr/>
        </p:nvSpPr>
        <p:spPr>
          <a:xfrm>
            <a:off x="5336299" y="1193947"/>
            <a:ext cx="10358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396247" y="2622681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not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79291" y="4518865"/>
            <a:ext cx="1143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839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69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4550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Ron is sharing out the strawberries.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____ strawberries.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children.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78572" y="4516193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17852" y="4977122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212901" y="539887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12118 0.263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6302 0.2773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29236 0.28055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5295 0.18403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23542 0.18935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46493 0.1893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68 0.220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0712 0.18935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17986 0.191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8" y="509452"/>
            <a:ext cx="7392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Ron is sharing out the strawberries.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____ strawberries.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children.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17230" y="4524737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878572" y="4977122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228713" y="539887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214489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871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28316 0.03588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7639 0.2773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1702 0.2754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2569 0.19213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4059 -0.0638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4115 0.1861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13803 0.18935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5487 0.18935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24375 -0.05093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89" y="426985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03" y="426985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426985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631" y="426985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645" y="426985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659" y="426985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96" y="1039087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610" y="1039087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24" y="1039087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38" y="1039087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13096" y="4335943"/>
            <a:ext cx="71976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____ strawberries.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children.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Each child will get ____ strawberries.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strawberries left over.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729523" y="426057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809177" y="4717676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100951" y="5146934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759196" y="5567050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951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85 0.19908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507 0.4085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451 0.4296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21181 0.43542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09843 0.1833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3415 0.19237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0173 0.3192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9775 0.3256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28767 0.33472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8715 0.10023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812" y="4767943"/>
            <a:ext cx="1642892" cy="11500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83" y="1837984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9" y="32093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335509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373" y="3405504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585" y="1683183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95" y="1752072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519" y="1797393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18" y="3221446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039" y="3246406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309" y="3405504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602090" y="4677652"/>
            <a:ext cx="4243643" cy="1055608"/>
          </a:xfrm>
          <a:prstGeom prst="wedgeRoundRectCallout">
            <a:avLst>
              <a:gd name="adj1" fmla="val -58461"/>
              <a:gd name="adj2" fmla="val 721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Did someone mention left over strawberries?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5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1284 0.6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3134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33107 0.6335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3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2380" y="40310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Whitney has 16 flowers. </a:t>
            </a:r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22379" y="2435786"/>
            <a:ext cx="7848055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>
                <a:latin typeface="Comic Sans MS" panose="030F0702030302020204" pitchFamily="66" charset="0"/>
              </a:rPr>
              <a:t>She shares them equally between some vases.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How many different ways could Whitney share her flowers to make equal groups?</a:t>
            </a:r>
          </a:p>
          <a:p>
            <a:endParaRPr lang="en-GB" sz="11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743453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593582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877647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785309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612508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753346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1017233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1171799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780117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1077415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1014" y="18180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3560" y="166234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574997" y="333521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228056" y="335046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6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4201 0.2131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064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8455 0.2016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100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0729 0.207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037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349 0.19467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9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2447 0.278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388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00746 0.2835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416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7066 0.27986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139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05052 0.27037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1351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5452 0.18033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9005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39392 0.1803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900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7691 0.2789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393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5451 0.27894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13935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14496 0.30579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57" y="15278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4236 0.27338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13657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0173 0.26111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3056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2361 0.32477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18" grpId="0" animBg="1"/>
      <p:bldP spid="45" grpId="0" animBg="1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943905" y="3283576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436792" y="3327479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latin typeface="Comic Sans MS" panose="030F0702030302020204" pitchFamily="66" charset="0"/>
              </a:rPr>
              <a:t>16 didn’t share into 3 equal groups.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7" name="Oval 46"/>
          <p:cNvSpPr/>
          <p:nvPr/>
        </p:nvSpPr>
        <p:spPr>
          <a:xfrm>
            <a:off x="5814908" y="3371020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4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3577 0.2087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044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7552 0.2307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7" y="1152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39323 0.230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-0.12448 0.208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1044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8125 0.199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997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30243 0.232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1162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40364 0.3025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1511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11944 0.374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870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49323 0.2307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2343 0.1993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" y="9954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6719 0.2115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1057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4085 0.2368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1182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6128 0.294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1472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5417 0.2932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465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2396 0.2715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356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34757 0.280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8" grpId="0" animBg="1"/>
      <p:bldP spid="18" grpId="1" animBg="1"/>
      <p:bldP spid="45" grpId="0" animBg="1"/>
      <p:bldP spid="45" grpId="1" animBg="1"/>
      <p:bldP spid="46" grpId="0"/>
      <p:bldP spid="47" grpId="0" animBg="1"/>
      <p:bldP spid="4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8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258511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  <p:sp>
        <p:nvSpPr>
          <p:cNvPr id="4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20488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  <p:sp>
        <p:nvSpPr>
          <p:cNvPr id="50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444441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16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 </a:t>
            </a:r>
            <a:r>
              <a:rPr lang="en-GB" sz="2800" dirty="0">
                <a:latin typeface="Comic Sans MS" panose="030F0702030302020204" pitchFamily="66" charset="0"/>
              </a:rPr>
              <a:t>flower in each vase. </a:t>
            </a:r>
          </a:p>
        </p:txBody>
      </p:sp>
      <p:sp>
        <p:nvSpPr>
          <p:cNvPr id="52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82464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1185" y="2096700"/>
            <a:ext cx="5847837" cy="336886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052480E-38B4-4D1D-9971-26756D67D987}"/>
              </a:ext>
            </a:extLst>
          </p:cNvPr>
          <p:cNvSpPr/>
          <p:nvPr/>
        </p:nvSpPr>
        <p:spPr>
          <a:xfrm>
            <a:off x="3022978" y="2201854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1A7990-5973-4853-825D-C800463DC39A}"/>
              </a:ext>
            </a:extLst>
          </p:cNvPr>
          <p:cNvSpPr/>
          <p:nvPr/>
        </p:nvSpPr>
        <p:spPr>
          <a:xfrm>
            <a:off x="5206138" y="2174195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Left Bracket 1">
            <a:extLst>
              <a:ext uri="{FF2B5EF4-FFF2-40B4-BE49-F238E27FC236}">
                <a16:creationId xmlns:a16="http://schemas.microsoft.com/office/drawing/2014/main" id="{20B6C640-5F4B-4F51-B5A6-4285DF5F9ACC}"/>
              </a:ext>
            </a:extLst>
          </p:cNvPr>
          <p:cNvSpPr/>
          <p:nvPr/>
        </p:nvSpPr>
        <p:spPr>
          <a:xfrm>
            <a:off x="3022978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AC63BEF0-E472-4F65-9689-3AB22CFA1AE6}"/>
              </a:ext>
            </a:extLst>
          </p:cNvPr>
          <p:cNvSpPr/>
          <p:nvPr/>
        </p:nvSpPr>
        <p:spPr>
          <a:xfrm>
            <a:off x="3022978" y="3871128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AD377D01-D28B-4779-B7E5-BC7E6AF2D805}"/>
              </a:ext>
            </a:extLst>
          </p:cNvPr>
          <p:cNvSpPr/>
          <p:nvPr/>
        </p:nvSpPr>
        <p:spPr>
          <a:xfrm flipH="1">
            <a:off x="5342962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B9A7226C-547D-41E7-867F-A53FAD448895}"/>
              </a:ext>
            </a:extLst>
          </p:cNvPr>
          <p:cNvSpPr/>
          <p:nvPr/>
        </p:nvSpPr>
        <p:spPr>
          <a:xfrm flipH="1">
            <a:off x="5342962" y="3909871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567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2" grpId="0"/>
      <p:bldP spid="6" grpId="0" animBg="1"/>
      <p:bldP spid="6" grpId="1" animBg="1"/>
      <p:bldP spid="35" grpId="0" animBg="1"/>
      <p:bldP spid="35" grpId="1" animBg="1"/>
      <p:bldP spid="2" grpId="0" animBg="1"/>
      <p:bldP spid="2" grpId="1" animBg="1"/>
      <p:bldP spid="30" grpId="0" animBg="1"/>
      <p:bldP spid="30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How can we represent this as a written calculation?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162" y="1642383"/>
            <a:ext cx="3286125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7" y="1599895"/>
            <a:ext cx="3286125" cy="2143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494351" y="3794590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0408" y="3803371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26496" y="3837078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480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" grpId="0"/>
      <p:bldP spid="8" grpId="0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How can we represent this as a written calculation?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40" y="1781334"/>
            <a:ext cx="2137575" cy="1394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70" y="1858964"/>
            <a:ext cx="2137575" cy="139407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333337" y="4745329"/>
            <a:ext cx="4675672" cy="1166878"/>
            <a:chOff x="2333337" y="4745329"/>
            <a:chExt cx="4675672" cy="11668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66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66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2333337" y="4761723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>
                  <a:latin typeface="Comic Sans MS" panose="030F0702030302020204" pitchFamily="66" charset="0"/>
                </a:rPr>
                <a:t>20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07216" y="4770504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3304" y="4804211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859" y="3077237"/>
            <a:ext cx="2137575" cy="13940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50" y="2993965"/>
            <a:ext cx="2137575" cy="13940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20" y="3025612"/>
            <a:ext cx="2137575" cy="1394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19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34043"/>
            <a:ext cx="7848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Which division calculation matches the problem below?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7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5439" y="2465655"/>
            <a:ext cx="78480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>
                <a:latin typeface="Comic Sans MS" panose="030F0702030302020204" pitchFamily="66" charset="0"/>
              </a:rPr>
              <a:t>Dora has 6 plates. 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She shares 18 cookies equally onto the plates.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61238" y="4111488"/>
            <a:ext cx="3121857" cy="804167"/>
            <a:chOff x="860842" y="4111488"/>
            <a:chExt cx="3121857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860842" y="413743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715513" y="414621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3021457" y="423897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601837" y="4094124"/>
            <a:ext cx="3239425" cy="804167"/>
            <a:chOff x="2829725" y="4735778"/>
            <a:chExt cx="3239425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TextBox 56"/>
            <p:cNvSpPr txBox="1"/>
            <p:nvPr/>
          </p:nvSpPr>
          <p:spPr>
            <a:xfrm>
              <a:off x="2829725" y="476172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063224" y="477050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107908" y="486326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7557" y="1465733"/>
            <a:ext cx="1411075" cy="170214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601837" y="3841611"/>
            <a:ext cx="3405694" cy="129322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9" y="2530517"/>
            <a:ext cx="819077" cy="3145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8" y="2465655"/>
            <a:ext cx="819077" cy="3145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5" y="2383644"/>
            <a:ext cx="819077" cy="31454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4" y="2303607"/>
            <a:ext cx="819077" cy="31454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75" y="2212096"/>
            <a:ext cx="819077" cy="31454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2" y="2146334"/>
            <a:ext cx="819077" cy="3145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1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448350" y="3437594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>
                        <a:latin typeface="Comic Sans MS" panose="030F0702030302020204" pitchFamily="66" charset="0"/>
                      </a:rPr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blipFill>
                <a:blip r:embed="rId5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601666" y="581190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>
                        <a:latin typeface="Comic Sans MS" panose="030F0702030302020204" pitchFamily="66" charset="0"/>
                      </a:rPr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blipFill>
                <a:blip r:embed="rId6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83525"/>
            <a:ext cx="493571" cy="13918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247958"/>
            <a:ext cx="282194" cy="3240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750906"/>
              </p:ext>
            </p:extLst>
          </p:nvPr>
        </p:nvGraphicFramePr>
        <p:xfrm>
          <a:off x="1382268" y="1787965"/>
          <a:ext cx="6096000" cy="13723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78724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1955496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1911669"/>
                    </a:ext>
                  </a:extLst>
                </a:gridCol>
              </a:tblGrid>
              <a:tr h="1372326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37064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83525"/>
            <a:ext cx="493571" cy="13918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83525"/>
            <a:ext cx="493571" cy="13918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83525"/>
            <a:ext cx="493571" cy="13918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83525"/>
            <a:ext cx="493571" cy="13918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83525"/>
            <a:ext cx="493571" cy="13918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234671"/>
            <a:ext cx="493571" cy="13918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234671"/>
            <a:ext cx="493571" cy="13918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234671"/>
            <a:ext cx="493571" cy="13918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234671"/>
            <a:ext cx="493571" cy="139187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234671"/>
            <a:ext cx="493571" cy="13918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234671"/>
            <a:ext cx="493571" cy="13918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10295"/>
              </p:ext>
            </p:extLst>
          </p:nvPr>
        </p:nvGraphicFramePr>
        <p:xfrm>
          <a:off x="1382268" y="4617789"/>
          <a:ext cx="6096000" cy="1378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1622726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10494604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45645693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2610297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79844693"/>
                    </a:ext>
                  </a:extLst>
                </a:gridCol>
              </a:tblGrid>
              <a:tr h="137873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8899820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247958"/>
            <a:ext cx="282194" cy="324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050704"/>
            <a:ext cx="282194" cy="32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050704"/>
            <a:ext cx="282194" cy="32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853451"/>
            <a:ext cx="282194" cy="324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853451"/>
            <a:ext cx="282194" cy="3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656198"/>
            <a:ext cx="282194" cy="3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656198"/>
            <a:ext cx="282194" cy="32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458945"/>
            <a:ext cx="282194" cy="32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458945"/>
            <a:ext cx="282194" cy="32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496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35209 0.2025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15816 0.1944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01215 0.1969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39774 0.2083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20955 0.1944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3941 0.1944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35209 0.20254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25955 0.191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15729 0.1912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5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4757 0.1944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04063 0.19838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00538 0.08773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4375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0712 0.14976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7477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11077 0.18195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9097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11563 0.12454 " pathEditMode="relative" rAng="0" ptsTypes="AA">
                                      <p:cBhvr>
                                        <p:cTn id="2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81" y="6227"/>
                                    </p:animMotion>
                                  </p:childTnLst>
                                </p:cTn>
                              </p:par>
                              <p:par>
                                <p:cTn id="2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25747 0.21088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10532"/>
                                    </p:animMotion>
                                  </p:childTnLst>
                                </p:cTn>
                              </p:par>
                              <p:par>
                                <p:cTn id="2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27396 0.15347 " pathEditMode="relative" rAng="0" ptsTypes="AA">
                                      <p:cBhvr>
                                        <p:cTn id="2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98" y="7662"/>
                                    </p:animMotion>
                                  </p:childTnLst>
                                </p:cTn>
                              </p:par>
                              <p:par>
                                <p:cTn id="2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39757 0.23611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11806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40261 0.18218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9097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51372 0.26829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4" y="13403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525 0.21088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50" y="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64976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6.2|3.5|3.4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13|1.2|2.3|0.9|0.8|1.4|0.7|0.9|1.6|0.8|0.7|4.5|2.5|3.2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5.6|1|0.9|1|2.2|0.9|0.6|0.8|3.1|1.4|0.7|0.7|5|1|3.4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8.4|1.7|1.1|1.4|1|2.3|1.1|1|1|1|11.4|18.5|3.8|4.7|4|1.8|1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2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5|2.3|3.5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|1.9|2.3|9.8|1.3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|3|2.9|22.7|1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8.6|9.8|1.9|3.4|5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9|8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5|9|4.1|2|2.3|4|2.1|2|6.3|2.9|5.1|3.8|8.6|2.6|2.6|1.9|1.7|10.1|1.6|6.8|1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cee99ee9-287b-4f9a-957c-ba5ae7375c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068933-ED2D-4C9B-8F12-9CA5C81908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8742</TotalTime>
  <Words>349</Words>
  <Application>Microsoft Office PowerPoint</Application>
  <PresentationFormat>On-screen Show (4:3)</PresentationFormat>
  <Paragraphs>90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King BTP</cp:lastModifiedBy>
  <cp:revision>231</cp:revision>
  <dcterms:created xsi:type="dcterms:W3CDTF">2019-07-05T11:02:13Z</dcterms:created>
  <dcterms:modified xsi:type="dcterms:W3CDTF">2021-01-12T13:07:25Z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