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5" r:id="rId14"/>
    <p:sldId id="299" r:id="rId15"/>
    <p:sldId id="309" r:id="rId16"/>
    <p:sldId id="306" r:id="rId17"/>
    <p:sldId id="307" r:id="rId18"/>
    <p:sldId id="304" r:id="rId19"/>
    <p:sldId id="310" r:id="rId20"/>
    <p:sldId id="301" r:id="rId21"/>
    <p:sldId id="308" r:id="rId22"/>
    <p:sldId id="313" r:id="rId23"/>
    <p:sldId id="312" r:id="rId24"/>
    <p:sldId id="314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3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66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5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0390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173332" y="91329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78858" y="2614144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41912" y="4409535"/>
            <a:ext cx="2532873" cy="5668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1375705" y="5120690"/>
            <a:ext cx="1437123" cy="90379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6554160" y="4541123"/>
            <a:ext cx="1074939" cy="135114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19370" y="2405476"/>
            <a:ext cx="209729" cy="3246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28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7" grpId="0"/>
      <p:bldP spid="11" grpId="0" animBg="1"/>
      <p:bldP spid="59" grpId="0" animBg="1"/>
      <p:bldP spid="60" grpId="0" animBg="1"/>
      <p:bldP spid="9" grpId="0" animBg="1"/>
      <p:bldP spid="9" grpId="1" animBg="1"/>
      <p:bldP spid="9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114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tarts?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99225" y="2416199"/>
            <a:ext cx="8360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18410" y="4351544"/>
            <a:ext cx="5226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2                 2               2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128" y="1901974"/>
            <a:ext cx="5603694" cy="26354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8467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1774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cakes?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43" y="985964"/>
            <a:ext cx="4570449" cy="47555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176584" y="1478458"/>
            <a:ext cx="120178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12174" y="5351433"/>
            <a:ext cx="34165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5           5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204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15" y="2141150"/>
            <a:ext cx="1031554" cy="9907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1411" y="565097"/>
            <a:ext cx="32864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is an array?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365" y="2141150"/>
            <a:ext cx="1031554" cy="990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865" y="2141150"/>
            <a:ext cx="1031554" cy="990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15" y="2141150"/>
            <a:ext cx="1031554" cy="9907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365" y="2141150"/>
            <a:ext cx="1031554" cy="9907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13" y="2141150"/>
            <a:ext cx="1031554" cy="9907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585" y="3131887"/>
            <a:ext cx="1031554" cy="990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35" y="3131887"/>
            <a:ext cx="1031554" cy="9907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835" y="3131887"/>
            <a:ext cx="1031554" cy="9907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085" y="3131887"/>
            <a:ext cx="1031554" cy="9907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35" y="3131887"/>
            <a:ext cx="1031554" cy="990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83" y="3131887"/>
            <a:ext cx="1031554" cy="99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7225" y="4506097"/>
                <a:ext cx="204096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12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225" y="4506097"/>
                <a:ext cx="2040966" cy="954107"/>
              </a:xfrm>
              <a:prstGeom prst="rect">
                <a:avLst/>
              </a:prstGeom>
              <a:blipFill>
                <a:blip r:embed="rId6"/>
                <a:stretch>
                  <a:fillRect l="-5970" t="-6369" r="-1194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16"/>
          <p:cNvSpPr/>
          <p:nvPr/>
        </p:nvSpPr>
        <p:spPr>
          <a:xfrm>
            <a:off x="2032365" y="220270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043333" y="316645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57225" y="284242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rows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21265" y="157654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6 columns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110559" y="221114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046364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995631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89572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828606" y="2205311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74070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90101" y="4528232"/>
                <a:ext cx="482450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12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101" y="4528232"/>
                <a:ext cx="4824500" cy="954107"/>
              </a:xfrm>
              <a:prstGeom prst="rect">
                <a:avLst/>
              </a:prstGeom>
              <a:blipFill>
                <a:blip r:embed="rId7"/>
                <a:stretch>
                  <a:fillRect l="-2655" t="-7051" r="-126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54585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1829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11242" y="4329327"/>
                <a:ext cx="278437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8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242" y="4329327"/>
                <a:ext cx="2784376" cy="954107"/>
              </a:xfrm>
              <a:prstGeom prst="rect">
                <a:avLst/>
              </a:prstGeom>
              <a:blipFill>
                <a:blip r:embed="rId7"/>
                <a:stretch>
                  <a:fillRect l="-4595"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31081" y="4329328"/>
                <a:ext cx="4478301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081" y="4329328"/>
                <a:ext cx="4478301" cy="1384995"/>
              </a:xfrm>
              <a:prstGeom prst="rect">
                <a:avLst/>
              </a:prstGeom>
              <a:blipFill>
                <a:blip r:embed="rId8"/>
                <a:stretch>
                  <a:fillRect l="-2721" t="-4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2156830" y="1657116"/>
            <a:ext cx="4034964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168116" y="2783061"/>
            <a:ext cx="402367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347282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330457" y="1657116"/>
            <a:ext cx="840056" cy="2079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308275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334256" y="1657904"/>
            <a:ext cx="840056" cy="207824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4" grpId="0"/>
      <p:bldP spid="15" grpId="0" animBg="1"/>
      <p:bldP spid="15" grpId="1" animBg="1"/>
      <p:bldP spid="16" grpId="0" animBg="1"/>
      <p:bldP spid="16" grpId="1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4685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b="0" i="0" dirty="0" smtClean="0">
                        <a:latin typeface="Comic Sans MS" panose="030F0702030302020204" pitchFamily="66" charset="0"/>
                      </a:rPr>
                      <m:t>9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blipFill>
                <a:blip r:embed="rId7"/>
                <a:stretch>
                  <a:fillRect l="-2861"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13" y="1629770"/>
            <a:ext cx="783908" cy="9769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057" y="5112899"/>
            <a:ext cx="1327185" cy="880300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377449" y="3819637"/>
            <a:ext cx="3124742" cy="2009061"/>
          </a:xfrm>
          <a:prstGeom prst="wedgeRoundRectCallout">
            <a:avLst>
              <a:gd name="adj1" fmla="val -60988"/>
              <a:gd name="adj2" fmla="val 24859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 can’t make an array because 9 is an odd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704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22118 -0.155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77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0.32066 -0.3224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1613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20642 -0.1594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-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021411" y="458157"/>
                <a:ext cx="5790368" cy="138499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Draw an array to represent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411" y="458157"/>
                <a:ext cx="5790368" cy="1384995"/>
              </a:xfrm>
              <a:prstGeom prst="rect">
                <a:avLst/>
              </a:prstGeom>
              <a:blipFill>
                <a:blip r:embed="rId5"/>
                <a:stretch>
                  <a:fillRect l="-2213" t="-4405" r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7738" y="519559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52289" y="53382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411" y="2027817"/>
            <a:ext cx="3478165" cy="192378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512215" y="2257815"/>
            <a:ext cx="3478165" cy="19237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966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86743" y="437218"/>
            <a:ext cx="52456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different arrays can you build with 16 counters?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491916" y="4476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644316" y="6000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796716" y="7524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949116" y="9048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2101516" y="10572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2253916" y="12096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406316" y="13620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558716" y="1514436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67914" y="7748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020314" y="9272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172714" y="10796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325114" y="12320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477514" y="13844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629914" y="15368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782314" y="16892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934714" y="1841670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20491" y="2898441"/>
            <a:ext cx="7058194" cy="396000"/>
            <a:chOff x="920491" y="2898441"/>
            <a:chExt cx="7058194" cy="396000"/>
          </a:xfrm>
        </p:grpSpPr>
        <p:sp>
          <p:nvSpPr>
            <p:cNvPr id="23" name="Oval 22"/>
            <p:cNvSpPr/>
            <p:nvPr/>
          </p:nvSpPr>
          <p:spPr>
            <a:xfrm>
              <a:off x="92049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6463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80878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25292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269707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314122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358536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02951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447365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491780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61951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806097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250243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694389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713853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7582685" y="2898441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981385" y="4587476"/>
            <a:ext cx="3514456" cy="879996"/>
            <a:chOff x="981385" y="4587476"/>
            <a:chExt cx="3514456" cy="879996"/>
          </a:xfrm>
        </p:grpSpPr>
        <p:sp>
          <p:nvSpPr>
            <p:cNvPr id="39" name="Oval 38"/>
            <p:cNvSpPr/>
            <p:nvPr/>
          </p:nvSpPr>
          <p:spPr>
            <a:xfrm>
              <a:off x="990819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434965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879111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2323257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2767403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3211549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3655695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4099841" y="45874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981385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142553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1869677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2313823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2757969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3202115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364626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090411" y="50714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5557872" y="3976172"/>
            <a:ext cx="1750454" cy="1738804"/>
            <a:chOff x="5557872" y="3976172"/>
            <a:chExt cx="1750454" cy="1738804"/>
          </a:xfrm>
        </p:grpSpPr>
        <p:sp>
          <p:nvSpPr>
            <p:cNvPr id="55" name="Oval 54"/>
            <p:cNvSpPr/>
            <p:nvPr/>
          </p:nvSpPr>
          <p:spPr>
            <a:xfrm>
              <a:off x="5567306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011452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455598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6899744" y="48759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5579888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6024034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6468180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6912326" y="397617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5557872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6002018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6446164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6890310" y="5318976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5570454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6014600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458746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6902896" y="441922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510931" y="3836642"/>
                <a:ext cx="33049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0931" y="3836642"/>
                <a:ext cx="3304943" cy="523220"/>
              </a:xfrm>
              <a:prstGeom prst="rect">
                <a:avLst/>
              </a:prstGeom>
              <a:blipFill>
                <a:blip r:embed="rId5"/>
                <a:stretch>
                  <a:fillRect l="-3875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303109" y="2139370"/>
                <a:ext cx="33049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16    16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3109" y="2139370"/>
                <a:ext cx="3304943" cy="523220"/>
              </a:xfrm>
              <a:prstGeom prst="rect">
                <a:avLst/>
              </a:prstGeom>
              <a:blipFill>
                <a:blip r:embed="rId6"/>
                <a:stretch>
                  <a:fillRect l="-3875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825414" y="3333503"/>
                <a:ext cx="33049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5414" y="3333503"/>
                <a:ext cx="3304943" cy="523220"/>
              </a:xfrm>
              <a:prstGeom prst="rect">
                <a:avLst/>
              </a:prstGeom>
              <a:blipFill>
                <a:blip r:embed="rId7"/>
                <a:stretch>
                  <a:fillRect l="-3875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6" name="Picture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7738" y="5195593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5162244" y="533853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5787192" y="3612396"/>
            <a:ext cx="1732812" cy="2191229"/>
            <a:chOff x="8504042" y="2041413"/>
            <a:chExt cx="1732812" cy="2191229"/>
          </a:xfrm>
        </p:grpSpPr>
        <p:sp>
          <p:nvSpPr>
            <p:cNvPr id="75" name="Oval 74"/>
            <p:cNvSpPr/>
            <p:nvPr/>
          </p:nvSpPr>
          <p:spPr>
            <a:xfrm>
              <a:off x="8513476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8957622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401768" y="29411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9401721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526058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8970204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9414350" y="2041413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516624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504042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8948188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9392334" y="3384217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8965211" y="3818140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8516624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8960770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9404916" y="2484465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9840854" y="3836642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93" name="Cross 92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821116" y="4849458"/>
            <a:ext cx="947424" cy="956668"/>
          </a:xfrm>
          <a:prstGeom prst="plus">
            <a:avLst>
              <a:gd name="adj" fmla="val 390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547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7" grpId="0"/>
      <p:bldP spid="77" grpId="1"/>
      <p:bldP spid="93" grpId="0" animBg="1"/>
      <p:bldP spid="9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80"/>
          <p:cNvGrpSpPr/>
          <p:nvPr/>
        </p:nvGrpSpPr>
        <p:grpSpPr>
          <a:xfrm>
            <a:off x="872345" y="3785318"/>
            <a:ext cx="1728438" cy="396000"/>
            <a:chOff x="872345" y="4154284"/>
            <a:chExt cx="1728438" cy="396000"/>
          </a:xfrm>
        </p:grpSpPr>
        <p:sp>
          <p:nvSpPr>
            <p:cNvPr id="23" name="Oval 22"/>
            <p:cNvSpPr/>
            <p:nvPr/>
          </p:nvSpPr>
          <p:spPr>
            <a:xfrm>
              <a:off x="872345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316491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760637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204783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2648929" y="3785318"/>
            <a:ext cx="1728438" cy="396000"/>
            <a:chOff x="2648929" y="4154284"/>
            <a:chExt cx="1728438" cy="396000"/>
          </a:xfrm>
        </p:grpSpPr>
        <p:sp>
          <p:nvSpPr>
            <p:cNvPr id="27" name="Oval 26"/>
            <p:cNvSpPr/>
            <p:nvPr/>
          </p:nvSpPr>
          <p:spPr>
            <a:xfrm>
              <a:off x="2648929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3093075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3537221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3981367" y="4154284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425513" y="3785318"/>
            <a:ext cx="1728438" cy="396000"/>
            <a:chOff x="4425513" y="3785318"/>
            <a:chExt cx="1728438" cy="396000"/>
          </a:xfrm>
        </p:grpSpPr>
        <p:sp>
          <p:nvSpPr>
            <p:cNvPr id="31" name="Oval 30"/>
            <p:cNvSpPr/>
            <p:nvPr/>
          </p:nvSpPr>
          <p:spPr>
            <a:xfrm>
              <a:off x="4425513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4869659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313805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757951" y="3785318"/>
              <a:ext cx="396000" cy="39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5" name="Oval 34"/>
          <p:cNvSpPr/>
          <p:nvPr/>
        </p:nvSpPr>
        <p:spPr>
          <a:xfrm>
            <a:off x="6202097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646243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7090389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7534539" y="378531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1571249" y="1468626"/>
                <a:ext cx="33049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1468626"/>
                <a:ext cx="3304943" cy="584775"/>
              </a:xfrm>
              <a:prstGeom prst="rect">
                <a:avLst/>
              </a:prstGeom>
              <a:blipFill>
                <a:blip r:embed="rId5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1571249" y="367393"/>
                <a:ext cx="33049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16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367393"/>
                <a:ext cx="3304943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1571249" y="2569859"/>
                <a:ext cx="33049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GB" sz="32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1249" y="2569859"/>
                <a:ext cx="3304943" cy="584775"/>
              </a:xfrm>
              <a:prstGeom prst="rect">
                <a:avLst/>
              </a:prstGeom>
              <a:blipFill>
                <a:blip r:embed="rId7"/>
                <a:stretch>
                  <a:fillRect t="-13684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rved Down Arrow 3"/>
          <p:cNvSpPr/>
          <p:nvPr/>
        </p:nvSpPr>
        <p:spPr>
          <a:xfrm rot="10800000">
            <a:off x="3887306" y="709193"/>
            <a:ext cx="594274" cy="1027110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Curved Down Arrow 73"/>
          <p:cNvSpPr/>
          <p:nvPr/>
        </p:nvSpPr>
        <p:spPr>
          <a:xfrm rot="10800000" flipH="1">
            <a:off x="1998322" y="709191"/>
            <a:ext cx="594274" cy="1027111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Curved Down Arrow 74"/>
          <p:cNvSpPr/>
          <p:nvPr/>
        </p:nvSpPr>
        <p:spPr>
          <a:xfrm rot="10800000" flipH="1">
            <a:off x="2006509" y="1885964"/>
            <a:ext cx="594274" cy="1027111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Curved Down Arrow 75"/>
          <p:cNvSpPr/>
          <p:nvPr/>
        </p:nvSpPr>
        <p:spPr>
          <a:xfrm rot="10800000">
            <a:off x="3887306" y="1885965"/>
            <a:ext cx="594274" cy="1027110"/>
          </a:xfrm>
          <a:prstGeom prst="leftBracket">
            <a:avLst>
              <a:gd name="adj" fmla="val 86417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476367" y="948120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028526" y="948120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halve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028526" y="2168688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halve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450078" y="2168688"/>
            <a:ext cx="1578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double</a:t>
            </a:r>
          </a:p>
        </p:txBody>
      </p:sp>
      <p:cxnSp>
        <p:nvCxnSpPr>
          <p:cNvPr id="87" name="Straight Connector 86"/>
          <p:cNvCxnSpPr/>
          <p:nvPr/>
        </p:nvCxnSpPr>
        <p:spPr>
          <a:xfrm flipV="1">
            <a:off x="4390916" y="3311725"/>
            <a:ext cx="0" cy="14466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6179858" y="3485580"/>
            <a:ext cx="0" cy="14466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7151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115 L 0.39115 0.0708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3472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39115 0.0701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115 0.07546 L 0.58542 0.19722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6088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19688 0.1349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" grpId="0" animBg="1"/>
      <p:bldP spid="74" grpId="0" animBg="1"/>
      <p:bldP spid="75" grpId="0" animBg="1"/>
      <p:bldP spid="76" grpId="0" animBg="1"/>
      <p:bldP spid="77" grpId="0"/>
      <p:bldP spid="78" grpId="0"/>
      <p:bldP spid="79" grpId="0"/>
      <p:bldP spid="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38"/>
          <p:cNvSpPr/>
          <p:nvPr/>
        </p:nvSpPr>
        <p:spPr>
          <a:xfrm>
            <a:off x="5762749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762749" y="180269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020992" y="1801954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020992" y="255493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769182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2769182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51737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351737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26556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426556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013751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013751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761940" y="2548532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5761940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4265560" y="179932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5013750" y="1799326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5764011" y="2547790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762682" y="1795553"/>
            <a:ext cx="626689" cy="626689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021411" y="458157"/>
            <a:ext cx="316144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do you see?</a:t>
            </a:r>
          </a:p>
          <a:p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8" name="Picture 5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310" y="3376462"/>
            <a:ext cx="1211895" cy="885092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19" y="3058918"/>
            <a:ext cx="1176632" cy="1662468"/>
          </a:xfrm>
          <a:prstGeom prst="rect">
            <a:avLst/>
          </a:prstGeom>
        </p:spPr>
      </p:pic>
      <p:pic>
        <p:nvPicPr>
          <p:cNvPr id="60" name="Picture 5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14" y="4437262"/>
            <a:ext cx="1321952" cy="1867791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03" y="4413954"/>
            <a:ext cx="1241638" cy="17543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ounded Rectangular Callout 61"/>
              <p:cNvSpPr/>
              <p:nvPr/>
            </p:nvSpPr>
            <p:spPr>
              <a:xfrm>
                <a:off x="2323749" y="4730729"/>
                <a:ext cx="1965262" cy="919401"/>
              </a:xfrm>
              <a:prstGeom prst="wedgeRoundRectCallout">
                <a:avLst>
                  <a:gd name="adj1" fmla="val -77772"/>
                  <a:gd name="adj2" fmla="val 36153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see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4</a:t>
                </a:r>
              </a:p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and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62" name="Rounded Rectangular Callout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749" y="4730729"/>
                <a:ext cx="1965262" cy="919401"/>
              </a:xfrm>
              <a:prstGeom prst="wedgeRoundRectCallout">
                <a:avLst>
                  <a:gd name="adj1" fmla="val -77772"/>
                  <a:gd name="adj2" fmla="val 36153"/>
                  <a:gd name="adj3" fmla="val 16667"/>
                </a:avLst>
              </a:prstGeom>
              <a:blipFill>
                <a:blip r:embed="rId9"/>
                <a:stretch>
                  <a:fillRect b="-7692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ounded Rectangular Callout 62"/>
              <p:cNvSpPr/>
              <p:nvPr/>
            </p:nvSpPr>
            <p:spPr>
              <a:xfrm>
                <a:off x="4742234" y="3462938"/>
                <a:ext cx="1965262" cy="510778"/>
              </a:xfrm>
              <a:prstGeom prst="wedgeRoundRectCallout">
                <a:avLst>
                  <a:gd name="adj1" fmla="val 69569"/>
                  <a:gd name="adj2" fmla="val 48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see 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63" name="Rounded Rectangular Callout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234" y="3462938"/>
                <a:ext cx="1965262" cy="510778"/>
              </a:xfrm>
              <a:prstGeom prst="wedgeRoundRectCallout">
                <a:avLst>
                  <a:gd name="adj1" fmla="val 69569"/>
                  <a:gd name="adj2" fmla="val 48436"/>
                  <a:gd name="adj3" fmla="val 16667"/>
                </a:avLst>
              </a:prstGeom>
              <a:blipFill>
                <a:blip r:embed="rId10"/>
                <a:stretch>
                  <a:fillRect t="-2247" b="-16854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ounded Rectangular Callout 63"/>
              <p:cNvSpPr/>
              <p:nvPr/>
            </p:nvSpPr>
            <p:spPr>
              <a:xfrm>
                <a:off x="2617406" y="3869124"/>
                <a:ext cx="1965262" cy="510778"/>
              </a:xfrm>
              <a:prstGeom prst="wedgeRoundRectCallout">
                <a:avLst>
                  <a:gd name="adj1" fmla="val -81704"/>
                  <a:gd name="adj2" fmla="val 5185"/>
                  <a:gd name="adj3" fmla="val 16667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400" dirty="0">
                    <a:latin typeface="Comic Sans MS" panose="030F0702030302020204" pitchFamily="66" charset="0"/>
                  </a:rPr>
                  <a:t>I see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64" name="Rounded Rectangular Callout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7406" y="3869124"/>
                <a:ext cx="1965262" cy="510778"/>
              </a:xfrm>
              <a:prstGeom prst="wedgeRoundRectCallout">
                <a:avLst>
                  <a:gd name="adj1" fmla="val -81704"/>
                  <a:gd name="adj2" fmla="val 5185"/>
                  <a:gd name="adj3" fmla="val 16667"/>
                </a:avLst>
              </a:prstGeom>
              <a:blipFill>
                <a:blip r:embed="rId11"/>
                <a:stretch>
                  <a:fillRect t="-2273" b="-1818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ounded Rectangular Callout 64"/>
          <p:cNvSpPr/>
          <p:nvPr/>
        </p:nvSpPr>
        <p:spPr>
          <a:xfrm>
            <a:off x="4549209" y="4526418"/>
            <a:ext cx="1965262" cy="1328023"/>
          </a:xfrm>
          <a:prstGeom prst="wedgeRoundRectCallout">
            <a:avLst>
              <a:gd name="adj1" fmla="val 77271"/>
              <a:gd name="adj2" fmla="val 2632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see one 12 and twelve 1s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40317" y="554250"/>
            <a:ext cx="747045" cy="747045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136540" y="696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1946019" y="1728097"/>
            <a:ext cx="4444681" cy="7422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9" name="Rounded Rectangle 68"/>
          <p:cNvSpPr/>
          <p:nvPr/>
        </p:nvSpPr>
        <p:spPr>
          <a:xfrm>
            <a:off x="1943948" y="2494282"/>
            <a:ext cx="4444681" cy="7422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1973331" y="1742785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2726697" y="1718213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3465327" y="1720423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232249" y="1721331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970879" y="1740260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5724865" y="1728097"/>
            <a:ext cx="700837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1974008" y="1757473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3463256" y="1742868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4956180" y="1735374"/>
            <a:ext cx="1480110" cy="15237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1973330" y="1759450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203116" y="1761707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1" name="Rounded Rectangle 100"/>
          <p:cNvSpPr/>
          <p:nvPr/>
        </p:nvSpPr>
        <p:spPr>
          <a:xfrm>
            <a:off x="1973331" y="2540058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2" name="Rounded Rectangle 101"/>
          <p:cNvSpPr/>
          <p:nvPr/>
        </p:nvSpPr>
        <p:spPr>
          <a:xfrm>
            <a:off x="4226350" y="2525795"/>
            <a:ext cx="2218081" cy="6972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4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67" grpId="0"/>
      <p:bldP spid="67" grpId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1307338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3|7.9|8.5|1.9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3.4|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2|1.4|0.8|0.8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9|8.6|2.7|22|2.1|3.6|1.5|1.1|0.9|0.8|0.9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6.1|1|2.2|2.2|8.9|1.9|1|0.8|0.8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6|1.8|9.4|30.1|1|1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6.1|1.3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7.3|2|2.7|14.8|4.1|6.9|8|0.8|1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4.3|10|6.6|3.7|1.3|7.1|7.2|4.3|2.9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.5|5.4|6.9|7.6|13.5|1.1|2.4|1.4|4.9|1.3|4.3|1.7|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14222</TotalTime>
  <Words>230</Words>
  <Application>Microsoft Office PowerPoint</Application>
  <PresentationFormat>On-screen Show (4:3)</PresentationFormat>
  <Paragraphs>529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237</cp:revision>
  <dcterms:created xsi:type="dcterms:W3CDTF">2019-07-05T11:02:13Z</dcterms:created>
  <dcterms:modified xsi:type="dcterms:W3CDTF">2021-01-10T14:08:11Z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