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368" autoAdjust="0"/>
    <p:restoredTop sz="94660"/>
  </p:normalViewPr>
  <p:slideViewPr>
    <p:cSldViewPr snapToGrid="0">
      <p:cViewPr>
        <p:scale>
          <a:sx n="70" d="100"/>
          <a:sy n="70" d="100"/>
        </p:scale>
        <p:origin x="-1404" y="-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667889-36FB-4FE3-98DB-040F30FD76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9E1852A8-65C8-42CD-9C3F-C92F2D3365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4A54887-4E2F-4EC2-B4AE-7DD855299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72AB4-1C4C-445A-BC9B-E987E16C7553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9377DF0-863E-4E41-81A9-C5DB38D7E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78D7DE0-AC3F-4E8C-9B89-251B98377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B10A-BE56-4BD9-B57A-5822372A5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024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C8AEC9-393D-4B90-97B8-FCC638D09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7F5F291-B341-4D26-9B4B-9DFA697E12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CD169AF-24B8-41FC-A68A-8108C40D2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72AB4-1C4C-445A-BC9B-E987E16C7553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A1BD85C-77A0-4351-B1CA-C1468B082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F93E83D-C539-425D-B95D-485B68E7B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B10A-BE56-4BD9-B57A-5822372A5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252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4890FC5-86E4-4489-85A3-19781D0B5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9BC5FCA-9ABB-48FE-810A-972EB172BA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21FAA7D-345F-4707-A4A0-3AE231E34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72AB4-1C4C-445A-BC9B-E987E16C7553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A6F8917-1D38-471F-A60F-57BB48168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AA44F7F-214E-4918-98BD-D8A258740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B10A-BE56-4BD9-B57A-5822372A5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21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479BFB-0A52-4CE8-A087-96473AD8F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6DD0F43-2FF3-43B4-A272-1DB0534387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8F936B9-A4C8-4CB3-95B1-028AC77F94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E19821A-2317-4EF0-8BB5-CF01204A8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72AB4-1C4C-445A-BC9B-E987E16C7553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5727675-7BE0-43AC-8D06-EAAC8FD67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3732DCE-87E7-4D6E-A4EA-DBB0DA52E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B10A-BE56-4BD9-B57A-5822372A5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676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08EBD59-8747-4E21-A174-2B56E6A4E0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75E52CA-B1F7-4624-8559-B4F2FBB091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B7462D8-8F13-4CB2-8E65-2AB172CA4B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2F076144-2CAD-4DE2-B3D2-40F77A4410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49ECDDA9-7287-4FD1-98BA-6A3A0A40B0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DA5193A2-A5F7-4FDB-B277-52A7D51A8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72AB4-1C4C-445A-BC9B-E987E16C7553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7C8A2780-BC37-4374-A23C-689972087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9514950-19DF-4C7D-95FC-A849CCBFC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B10A-BE56-4BD9-B57A-5822372A5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905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6F85486-54B0-4635-88C5-34E3FF7DC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B127736-B048-47F6-99B6-9E5165C66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72AB4-1C4C-445A-BC9B-E987E16C7553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6800976A-4F03-4811-A77A-C20B7594A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A704307-5A04-459B-8296-9F9706A19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B10A-BE56-4BD9-B57A-5822372A5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565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8B29ACD-2D39-4C21-8CC3-9EFA1DF69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72AB4-1C4C-445A-BC9B-E987E16C7553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A372797-1814-4298-A388-A0F8D643D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8089E3C-1C06-4803-9C87-F4D45DF8D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B10A-BE56-4BD9-B57A-5822372A5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83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E4CE1D-92C6-41F2-9D4C-1A3A8540E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FF1E44F-EE15-4F74-AF58-474EC1A520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1837426-01A7-4EC5-8B40-05CAD683D8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06CDE37-01B5-4BC2-A8DF-57271D68D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72AB4-1C4C-445A-BC9B-E987E16C7553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0749113-7AEA-473C-AE0F-72219E6AB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3CF0DDE-0284-452A-860F-6DDEF3B24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B10A-BE56-4BD9-B57A-5822372A5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097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09BB1E6-FB6C-4CB2-802D-5F3B3470A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11612406-7F41-4878-8276-82F4ECF427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1E48C9B-256B-47ED-9B41-03EC31565A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B6176D8-515F-4342-AD5B-8CD22E7A9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72AB4-1C4C-445A-BC9B-E987E16C7553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838D6A9-BA90-43F9-B25C-2EE61D0C4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E0F1971-4E72-4FF8-A659-81C78BBBF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B10A-BE56-4BD9-B57A-5822372A5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758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8611CD-2C4F-4C30-BAFF-993CD85F1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361C4BA-C978-4ECA-8C4B-938FC963BE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333A72F-F3BD-4139-94D2-360DCE047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72AB4-1C4C-445A-BC9B-E987E16C7553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32F11EF-6F2A-440B-A9F5-8503F7EE8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95E0714-098D-4A93-B1AA-5D9A681D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B10A-BE56-4BD9-B57A-5822372A5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036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5D2C8772-FFA6-4FB1-ADBB-E67D82B533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D169DA5-62EB-4DBD-A407-37A63D9AD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33C4474-3D17-47B3-8837-9239A373E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72AB4-1C4C-445A-BC9B-E987E16C7553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E4F898A-68C8-4A72-9940-3A28F18E6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B367B36-C3D2-4336-9ECA-8071DE07D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7B10A-BE56-4BD9-B57A-5822372A5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315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06A225D-9476-4739-9ADA-A8AA81B57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B4BBA4C-BFAC-4D38-9B68-A3576428BF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8ACED4A-EDE7-48E2-8282-D7A7D1CCDD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72AB4-1C4C-445A-BC9B-E987E16C7553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A08B6E9-6B71-4F17-A4CC-8838621AF9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0098D7A-3023-4DEA-A3E4-6721A9C59E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F7B10A-BE56-4BD9-B57A-5822372A5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068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Brazilian carnival background vector illustration. — Stock Vector ©  rea_molko #110770778">
            <a:extLst>
              <a:ext uri="{FF2B5EF4-FFF2-40B4-BE49-F238E27FC236}">
                <a16:creationId xmlns:a16="http://schemas.microsoft.com/office/drawing/2014/main" xmlns="" id="{E3717349-ED54-43C6-B71B-8225BA92A2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256"/>
          <a:stretch/>
        </p:blipFill>
        <p:spPr bwMode="auto">
          <a:xfrm>
            <a:off x="185530" y="269092"/>
            <a:ext cx="11816524" cy="777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B51846AA-2529-4FC6-946F-E141B2D5C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9600605"/>
              </p:ext>
            </p:extLst>
          </p:nvPr>
        </p:nvGraphicFramePr>
        <p:xfrm>
          <a:off x="283572" y="269092"/>
          <a:ext cx="11816526" cy="65725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70992">
                  <a:extLst>
                    <a:ext uri="{9D8B030D-6E8A-4147-A177-3AD203B41FA5}">
                      <a16:colId xmlns:a16="http://schemas.microsoft.com/office/drawing/2014/main" xmlns="" val="804872346"/>
                    </a:ext>
                  </a:extLst>
                </a:gridCol>
                <a:gridCol w="4209776">
                  <a:extLst>
                    <a:ext uri="{9D8B030D-6E8A-4147-A177-3AD203B41FA5}">
                      <a16:colId xmlns:a16="http://schemas.microsoft.com/office/drawing/2014/main" xmlns="" val="638114834"/>
                    </a:ext>
                  </a:extLst>
                </a:gridCol>
                <a:gridCol w="1435651">
                  <a:extLst>
                    <a:ext uri="{9D8B030D-6E8A-4147-A177-3AD203B41FA5}">
                      <a16:colId xmlns:a16="http://schemas.microsoft.com/office/drawing/2014/main" xmlns="" val="1255832395"/>
                    </a:ext>
                  </a:extLst>
                </a:gridCol>
                <a:gridCol w="4700107">
                  <a:extLst>
                    <a:ext uri="{9D8B030D-6E8A-4147-A177-3AD203B41FA5}">
                      <a16:colId xmlns:a16="http://schemas.microsoft.com/office/drawing/2014/main" xmlns="" val="613752889"/>
                    </a:ext>
                  </a:extLst>
                </a:gridCol>
              </a:tblGrid>
              <a:tr h="764578">
                <a:tc gridSpan="4"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latin typeface="Twinkl Cursive Looped" panose="02000000000000000000" pitchFamily="2" charset="0"/>
                        </a:rPr>
                        <a:t>Rio De Vida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45506222"/>
                  </a:ext>
                </a:extLst>
              </a:tr>
              <a:tr h="185420">
                <a:tc gridSpan="2">
                  <a:txBody>
                    <a:bodyPr/>
                    <a:lstStyle/>
                    <a:p>
                      <a:r>
                        <a:rPr lang="en-GB" sz="1800" dirty="0">
                          <a:latin typeface="Twinkl Cursive Looped" panose="02000000000000000000" pitchFamily="2" charset="0"/>
                        </a:rPr>
                        <a:t>Prior Learning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dirty="0">
                          <a:latin typeface="Twinkl Cursive Looped" panose="02000000000000000000" pitchFamily="2" charset="0"/>
                        </a:rPr>
                        <a:t>Concepts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85949375"/>
                  </a:ext>
                </a:extLst>
              </a:tr>
              <a:tr h="595906">
                <a:tc gridSpan="2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The names of the seven continents of the world.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The use of a map to locate countries.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00B050"/>
                          </a:solidFill>
                          <a:latin typeface="Twinkl Cursive Looped" panose="02000000000000000000" pitchFamily="2" charset="0"/>
                        </a:rPr>
                        <a:t>Tradition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A belief or way of behaving by a group of people over many years.</a:t>
                      </a:r>
                      <a:endParaRPr lang="en-GB" sz="28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69177139"/>
                  </a:ext>
                </a:extLst>
              </a:tr>
              <a:tr h="320040">
                <a:tc gridSpan="2">
                  <a:txBody>
                    <a:bodyPr/>
                    <a:lstStyle/>
                    <a:p>
                      <a:r>
                        <a:rPr lang="en-GB" dirty="0">
                          <a:latin typeface="Twinkl Cursive Looped" panose="02000000000000000000" pitchFamily="2" charset="0"/>
                        </a:rPr>
                        <a:t>Key Vocabulary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dirty="0">
                          <a:latin typeface="Twinkl Cursive Looped" panose="02000000000000000000" pitchFamily="2" charset="0"/>
                        </a:rPr>
                        <a:t>Key Facts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59966032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00B050"/>
                          </a:solidFill>
                          <a:latin typeface="Twinkl Cursive Looped" panose="02000000000000000000" pitchFamily="2" charset="0"/>
                        </a:rPr>
                        <a:t>Carnival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 celebration with parades, costumes, food, music and dancing.</a:t>
                      </a:r>
                    </a:p>
                  </a:txBody>
                  <a:tcPr/>
                </a:tc>
                <a:tc rowSpan="4" gridSpan="2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>
                          <a:latin typeface="Twinkl Cursive Looped" panose="02000000000000000000" pitchFamily="2" charset="0"/>
                        </a:rPr>
                        <a:t>Brazil is the largest country in the continent of South America.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>
                          <a:latin typeface="Twinkl Cursive Looped" panose="02000000000000000000" pitchFamily="2" charset="0"/>
                        </a:rPr>
                        <a:t>Brazil is famous for its colourful carnivals. Th Rio Carnival is said to be the biggest carnival in the world.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Twinkl Cursive Looped" panose="02000000000000000000" pitchFamily="2" charset="0"/>
                        </a:rPr>
                        <a:t>The Amazon Rainforest covers parts of Brazil, this is the world’s largest tropical rainforest.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27333499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00B050"/>
                          </a:solidFill>
                          <a:latin typeface="Twinkl Cursive Looped" panose="02000000000000000000" pitchFamily="2" charset="0"/>
                        </a:rPr>
                        <a:t>Headdress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 covering or ornament for the head.</a:t>
                      </a: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5643896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00B050"/>
                          </a:solidFill>
                          <a:latin typeface="Twinkl Cursive Looped" panose="02000000000000000000" pitchFamily="2" charset="0"/>
                        </a:rPr>
                        <a:t>Myth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 traditional or legendary story about a being, hero or event that is usually not true.</a:t>
                      </a: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13449138"/>
                  </a:ext>
                </a:extLst>
              </a:tr>
              <a:tr h="500048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00B050"/>
                          </a:solidFill>
                          <a:latin typeface="Twinkl Cursive Looped" panose="02000000000000000000" pitchFamily="2" charset="0"/>
                        </a:rPr>
                        <a:t>Percussion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Instruments that make sound when they are hit, scrapped or rattled e.g. drums.</a:t>
                      </a: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97246546"/>
                  </a:ext>
                </a:extLst>
              </a:tr>
              <a:tr h="741680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Twinkl Cursive Looped" panose="02000000000000000000" pitchFamily="2" charset="0"/>
                        </a:rPr>
                        <a:t>Images, Icons and Maps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>
                        <a:latin typeface="Twinkl Cursive Looped" panose="02000000000000000000" pitchFamily="2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>
                        <a:latin typeface="Twinkl Cursive Looped" panose="02000000000000000000" pitchFamily="2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>
                        <a:latin typeface="Twinkl Cursive Looped" panose="02000000000000000000" pitchFamily="2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>
                        <a:latin typeface="Twinkl Cursive Looped" panose="02000000000000000000" pitchFamily="2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>
                        <a:latin typeface="Twinkl Cursive Looped" panose="02000000000000000000" pitchFamily="2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>
                        <a:latin typeface="Twinkl Cursive Looped" panose="02000000000000000000" pitchFamily="2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>
                        <a:latin typeface="Twinkl Cursive Looped" panose="02000000000000000000" pitchFamily="2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8978369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CD1CCEE-2271-46C1-8901-A407227749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48" y="4384206"/>
            <a:ext cx="3276600" cy="24574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5E8DCA5-CD94-442B-A628-C634EB1C11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3854" y="4467767"/>
            <a:ext cx="3105150" cy="20961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24E18EFD-63AB-4DA1-B199-89BE914E96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5561" y="4877644"/>
            <a:ext cx="1352550" cy="12763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0C68149-301D-4F5D-B9C4-9C00318F96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8523" y="4910982"/>
            <a:ext cx="1276350" cy="12096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74DE0661-D08C-429E-8964-EA0ABC9703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46680" y="4910982"/>
            <a:ext cx="1276350" cy="11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8922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159</Words>
  <Application>Microsoft Office PowerPoint</Application>
  <PresentationFormat>Custom</PresentationFormat>
  <Paragraphs>27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9</cp:revision>
  <dcterms:created xsi:type="dcterms:W3CDTF">2021-01-01T11:59:54Z</dcterms:created>
  <dcterms:modified xsi:type="dcterms:W3CDTF">2021-01-07T12:48:08Z</dcterms:modified>
</cp:coreProperties>
</file>