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9" r:id="rId3"/>
    <p:sldId id="270" r:id="rId4"/>
    <p:sldId id="256" r:id="rId5"/>
    <p:sldId id="265" r:id="rId6"/>
    <p:sldId id="266" r:id="rId7"/>
    <p:sldId id="257" r:id="rId8"/>
    <p:sldId id="258" r:id="rId9"/>
    <p:sldId id="267" r:id="rId10"/>
    <p:sldId id="259" r:id="rId11"/>
    <p:sldId id="261" r:id="rId12"/>
    <p:sldId id="260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152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933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110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85329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8250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558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068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525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232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680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92936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6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79C18D-CFDF-4476-B344-D55075751708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552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j8UcTTXhftE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01337" y="0"/>
            <a:ext cx="4489198" cy="1646302"/>
          </a:xfrm>
        </p:spPr>
        <p:txBody>
          <a:bodyPr/>
          <a:lstStyle/>
          <a:p>
            <a:r>
              <a:rPr lang="en-GB" dirty="0" smtClean="0"/>
              <a:t>Tricky Words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5375" y="1646301"/>
            <a:ext cx="3600450" cy="24098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25477" y="422339"/>
            <a:ext cx="3667125" cy="24479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93438" y="3630792"/>
            <a:ext cx="3638550" cy="23812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49855" y="4056126"/>
            <a:ext cx="3619500" cy="24479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77474" y="2059903"/>
            <a:ext cx="3629025" cy="23812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9439" y="4102988"/>
            <a:ext cx="3667125" cy="23336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55901" y="4278787"/>
            <a:ext cx="3505200" cy="24384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93438" y="336598"/>
            <a:ext cx="3533775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939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786" y="365126"/>
            <a:ext cx="2892425" cy="28960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0625" y="247559"/>
            <a:ext cx="2740478" cy="359338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5962" y="15875"/>
            <a:ext cx="4762500" cy="36195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161787" y="4219858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sn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ai</a:t>
            </a:r>
            <a:r>
              <a:rPr lang="en-GB" sz="4000" dirty="0">
                <a:latin typeface="Comic Sans MS" panose="030F0702030302020204" pitchFamily="66" charset="0"/>
              </a:rPr>
              <a:t>l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6708987" y="5382838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n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</a:t>
            </a:r>
            <a:r>
              <a:rPr lang="en-GB" sz="4000" dirty="0" smtClean="0">
                <a:latin typeface="Comic Sans MS" panose="030F0702030302020204" pitchFamily="66" charset="0"/>
              </a:rPr>
              <a:t>m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endParaRPr lang="en-GB" sz="4000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978553" y="5434783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br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</a:t>
            </a:r>
            <a:r>
              <a:rPr lang="en-GB" sz="4000" dirty="0">
                <a:latin typeface="Comic Sans MS" panose="030F0702030302020204" pitchFamily="66" charset="0"/>
              </a:rPr>
              <a:t>v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10" name="TextBox 9"/>
          <p:cNvSpPr txBox="1"/>
          <p:nvPr/>
        </p:nvSpPr>
        <p:spPr>
          <a:xfrm>
            <a:off x="4586676" y="4202847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pl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ay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11" name="TextBox 10"/>
          <p:cNvSpPr txBox="1"/>
          <p:nvPr/>
        </p:nvSpPr>
        <p:spPr>
          <a:xfrm>
            <a:off x="7719902" y="4206659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p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ai</a:t>
            </a:r>
            <a:r>
              <a:rPr lang="en-GB" sz="4000" dirty="0" smtClean="0">
                <a:latin typeface="Comic Sans MS" panose="030F0702030302020204" pitchFamily="66" charset="0"/>
              </a:rPr>
              <a:t>nt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12" name="TextBox 11"/>
          <p:cNvSpPr txBox="1"/>
          <p:nvPr/>
        </p:nvSpPr>
        <p:spPr>
          <a:xfrm>
            <a:off x="9626677" y="5348823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p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ai</a:t>
            </a:r>
            <a:r>
              <a:rPr lang="en-GB" sz="4000" dirty="0" smtClean="0">
                <a:latin typeface="Comic Sans MS" panose="030F0702030302020204" pitchFamily="66" charset="0"/>
              </a:rPr>
              <a:t>nt</a:t>
            </a:r>
            <a:r>
              <a:rPr lang="en-GB" sz="4000" dirty="0" smtClean="0"/>
              <a:t> 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170422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3697" y="35118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 smtClean="0"/>
              <a:t>Our Set 3 phoneme for today is</a:t>
            </a:r>
            <a:r>
              <a:rPr lang="en-GB" dirty="0" smtClean="0"/>
              <a:t>….</a:t>
            </a:r>
            <a:r>
              <a:rPr lang="en-GB" sz="6000" dirty="0" smtClean="0">
                <a:latin typeface="Comic Sans MS" panose="030F0702030302020204" pitchFamily="66" charset="0"/>
              </a:rPr>
              <a:t>a-e</a:t>
            </a: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25244" y="2145788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sh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</a:t>
            </a:r>
            <a:r>
              <a:rPr lang="en-GB" sz="4000" dirty="0" smtClean="0">
                <a:latin typeface="Comic Sans MS" panose="030F0702030302020204" pitchFamily="66" charset="0"/>
              </a:rPr>
              <a:t>k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4425244" y="2798410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s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</a:t>
            </a:r>
            <a:r>
              <a:rPr lang="en-GB" sz="4000" dirty="0" smtClean="0">
                <a:latin typeface="Comic Sans MS" panose="030F0702030302020204" pitchFamily="66" charset="0"/>
              </a:rPr>
              <a:t>m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endParaRPr lang="en-GB" sz="40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92978" y="3528872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g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</a:t>
            </a:r>
            <a:r>
              <a:rPr lang="en-GB" sz="4000" dirty="0" smtClean="0">
                <a:latin typeface="Comic Sans MS" panose="030F0702030302020204" pitchFamily="66" charset="0"/>
              </a:rPr>
              <a:t>m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4492978" y="4098961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br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</a:t>
            </a:r>
            <a:r>
              <a:rPr lang="en-GB" sz="4000" dirty="0" smtClean="0">
                <a:latin typeface="Comic Sans MS" panose="030F0702030302020204" pitchFamily="66" charset="0"/>
              </a:rPr>
              <a:t>v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4459111" y="4741865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fl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</a:t>
            </a:r>
            <a:r>
              <a:rPr lang="en-GB" sz="4000" dirty="0" smtClean="0">
                <a:latin typeface="Comic Sans MS" panose="030F0702030302020204" pitchFamily="66" charset="0"/>
              </a:rPr>
              <a:t>k</a:t>
            </a:r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4" name="AutoShape 2" descr="Phonics Homewor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6779945" y="1185611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p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</a:t>
            </a:r>
            <a:r>
              <a:rPr lang="en-GB" sz="4000" dirty="0" smtClean="0">
                <a:latin typeface="Comic Sans MS" panose="030F0702030302020204" pitchFamily="66" charset="0"/>
              </a:rPr>
              <a:t>l</a:t>
            </a:r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4000" dirty="0" smtClean="0">
                <a:latin typeface="Comic Sans MS" panose="030F0702030302020204" pitchFamily="66" charset="0"/>
              </a:rPr>
              <a:t>     m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</a:t>
            </a:r>
            <a:r>
              <a:rPr lang="en-GB" sz="4000" dirty="0" smtClean="0">
                <a:latin typeface="Comic Sans MS" panose="030F0702030302020204" pitchFamily="66" charset="0"/>
              </a:rPr>
              <a:t>k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4000" dirty="0" smtClean="0">
                <a:latin typeface="Comic Sans MS" panose="030F0702030302020204" pitchFamily="66" charset="0"/>
              </a:rPr>
              <a:t>  </a:t>
            </a:r>
            <a:endParaRPr lang="en-GB" sz="4000" dirty="0"/>
          </a:p>
        </p:txBody>
      </p:sp>
      <p:sp>
        <p:nvSpPr>
          <p:cNvPr id="3" name="AutoShape 2" descr="Read Write Inc Phonics Parents' Meeting 20.10.15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598" y="2132650"/>
            <a:ext cx="4364607" cy="3317101"/>
          </a:xfrm>
          <a:prstGeom prst="rect">
            <a:avLst/>
          </a:prstGeom>
        </p:spPr>
      </p:pic>
      <p:sp>
        <p:nvSpPr>
          <p:cNvPr id="23" name="Freeform 22"/>
          <p:cNvSpPr/>
          <p:nvPr/>
        </p:nvSpPr>
        <p:spPr>
          <a:xfrm>
            <a:off x="7249886" y="1802674"/>
            <a:ext cx="419105" cy="235132"/>
          </a:xfrm>
          <a:custGeom>
            <a:avLst/>
            <a:gdLst>
              <a:gd name="connsiteX0" fmla="*/ 0 w 419105"/>
              <a:gd name="connsiteY0" fmla="*/ 0 h 235132"/>
              <a:gd name="connsiteX1" fmla="*/ 13063 w 419105"/>
              <a:gd name="connsiteY1" fmla="*/ 130629 h 235132"/>
              <a:gd name="connsiteX2" fmla="*/ 26125 w 419105"/>
              <a:gd name="connsiteY2" fmla="*/ 169817 h 235132"/>
              <a:gd name="connsiteX3" fmla="*/ 65314 w 419105"/>
              <a:gd name="connsiteY3" fmla="*/ 209006 h 235132"/>
              <a:gd name="connsiteX4" fmla="*/ 143691 w 419105"/>
              <a:gd name="connsiteY4" fmla="*/ 235132 h 235132"/>
              <a:gd name="connsiteX5" fmla="*/ 274320 w 419105"/>
              <a:gd name="connsiteY5" fmla="*/ 222069 h 235132"/>
              <a:gd name="connsiteX6" fmla="*/ 352697 w 419105"/>
              <a:gd name="connsiteY6" fmla="*/ 195943 h 235132"/>
              <a:gd name="connsiteX7" fmla="*/ 418011 w 419105"/>
              <a:gd name="connsiteY7" fmla="*/ 78377 h 235132"/>
              <a:gd name="connsiteX8" fmla="*/ 418011 w 419105"/>
              <a:gd name="connsiteY8" fmla="*/ 26126 h 2351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19105" h="235132">
                <a:moveTo>
                  <a:pt x="0" y="0"/>
                </a:moveTo>
                <a:cubicBezTo>
                  <a:pt x="4354" y="43543"/>
                  <a:pt x="6409" y="87378"/>
                  <a:pt x="13063" y="130629"/>
                </a:cubicBezTo>
                <a:cubicBezTo>
                  <a:pt x="15157" y="144238"/>
                  <a:pt x="18487" y="158360"/>
                  <a:pt x="26125" y="169817"/>
                </a:cubicBezTo>
                <a:cubicBezTo>
                  <a:pt x="36372" y="185188"/>
                  <a:pt x="49165" y="200034"/>
                  <a:pt x="65314" y="209006"/>
                </a:cubicBezTo>
                <a:cubicBezTo>
                  <a:pt x="89387" y="222380"/>
                  <a:pt x="143691" y="235132"/>
                  <a:pt x="143691" y="235132"/>
                </a:cubicBezTo>
                <a:cubicBezTo>
                  <a:pt x="187234" y="230778"/>
                  <a:pt x="231309" y="230134"/>
                  <a:pt x="274320" y="222069"/>
                </a:cubicBezTo>
                <a:cubicBezTo>
                  <a:pt x="301387" y="216994"/>
                  <a:pt x="352697" y="195943"/>
                  <a:pt x="352697" y="195943"/>
                </a:cubicBezTo>
                <a:cubicBezTo>
                  <a:pt x="374455" y="163305"/>
                  <a:pt x="411740" y="122271"/>
                  <a:pt x="418011" y="78377"/>
                </a:cubicBezTo>
                <a:cubicBezTo>
                  <a:pt x="420474" y="61135"/>
                  <a:pt x="418011" y="43543"/>
                  <a:pt x="418011" y="26126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Freeform 23"/>
          <p:cNvSpPr/>
          <p:nvPr/>
        </p:nvSpPr>
        <p:spPr>
          <a:xfrm>
            <a:off x="9231086" y="1797499"/>
            <a:ext cx="419105" cy="235132"/>
          </a:xfrm>
          <a:custGeom>
            <a:avLst/>
            <a:gdLst>
              <a:gd name="connsiteX0" fmla="*/ 0 w 419105"/>
              <a:gd name="connsiteY0" fmla="*/ 0 h 235132"/>
              <a:gd name="connsiteX1" fmla="*/ 13063 w 419105"/>
              <a:gd name="connsiteY1" fmla="*/ 130629 h 235132"/>
              <a:gd name="connsiteX2" fmla="*/ 26125 w 419105"/>
              <a:gd name="connsiteY2" fmla="*/ 169817 h 235132"/>
              <a:gd name="connsiteX3" fmla="*/ 65314 w 419105"/>
              <a:gd name="connsiteY3" fmla="*/ 209006 h 235132"/>
              <a:gd name="connsiteX4" fmla="*/ 143691 w 419105"/>
              <a:gd name="connsiteY4" fmla="*/ 235132 h 235132"/>
              <a:gd name="connsiteX5" fmla="*/ 274320 w 419105"/>
              <a:gd name="connsiteY5" fmla="*/ 222069 h 235132"/>
              <a:gd name="connsiteX6" fmla="*/ 352697 w 419105"/>
              <a:gd name="connsiteY6" fmla="*/ 195943 h 235132"/>
              <a:gd name="connsiteX7" fmla="*/ 418011 w 419105"/>
              <a:gd name="connsiteY7" fmla="*/ 78377 h 235132"/>
              <a:gd name="connsiteX8" fmla="*/ 418011 w 419105"/>
              <a:gd name="connsiteY8" fmla="*/ 26126 h 2351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19105" h="235132">
                <a:moveTo>
                  <a:pt x="0" y="0"/>
                </a:moveTo>
                <a:cubicBezTo>
                  <a:pt x="4354" y="43543"/>
                  <a:pt x="6409" y="87378"/>
                  <a:pt x="13063" y="130629"/>
                </a:cubicBezTo>
                <a:cubicBezTo>
                  <a:pt x="15157" y="144238"/>
                  <a:pt x="18487" y="158360"/>
                  <a:pt x="26125" y="169817"/>
                </a:cubicBezTo>
                <a:cubicBezTo>
                  <a:pt x="36372" y="185188"/>
                  <a:pt x="49165" y="200034"/>
                  <a:pt x="65314" y="209006"/>
                </a:cubicBezTo>
                <a:cubicBezTo>
                  <a:pt x="89387" y="222380"/>
                  <a:pt x="143691" y="235132"/>
                  <a:pt x="143691" y="235132"/>
                </a:cubicBezTo>
                <a:cubicBezTo>
                  <a:pt x="187234" y="230778"/>
                  <a:pt x="231309" y="230134"/>
                  <a:pt x="274320" y="222069"/>
                </a:cubicBezTo>
                <a:cubicBezTo>
                  <a:pt x="301387" y="216994"/>
                  <a:pt x="352697" y="195943"/>
                  <a:pt x="352697" y="195943"/>
                </a:cubicBezTo>
                <a:cubicBezTo>
                  <a:pt x="374455" y="163305"/>
                  <a:pt x="411740" y="122271"/>
                  <a:pt x="418011" y="78377"/>
                </a:cubicBezTo>
                <a:cubicBezTo>
                  <a:pt x="420474" y="61135"/>
                  <a:pt x="418011" y="43543"/>
                  <a:pt x="418011" y="26126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Freeform 24"/>
          <p:cNvSpPr/>
          <p:nvPr/>
        </p:nvSpPr>
        <p:spPr>
          <a:xfrm>
            <a:off x="5314261" y="2736108"/>
            <a:ext cx="419105" cy="235132"/>
          </a:xfrm>
          <a:custGeom>
            <a:avLst/>
            <a:gdLst>
              <a:gd name="connsiteX0" fmla="*/ 0 w 419105"/>
              <a:gd name="connsiteY0" fmla="*/ 0 h 235132"/>
              <a:gd name="connsiteX1" fmla="*/ 13063 w 419105"/>
              <a:gd name="connsiteY1" fmla="*/ 130629 h 235132"/>
              <a:gd name="connsiteX2" fmla="*/ 26125 w 419105"/>
              <a:gd name="connsiteY2" fmla="*/ 169817 h 235132"/>
              <a:gd name="connsiteX3" fmla="*/ 65314 w 419105"/>
              <a:gd name="connsiteY3" fmla="*/ 209006 h 235132"/>
              <a:gd name="connsiteX4" fmla="*/ 143691 w 419105"/>
              <a:gd name="connsiteY4" fmla="*/ 235132 h 235132"/>
              <a:gd name="connsiteX5" fmla="*/ 274320 w 419105"/>
              <a:gd name="connsiteY5" fmla="*/ 222069 h 235132"/>
              <a:gd name="connsiteX6" fmla="*/ 352697 w 419105"/>
              <a:gd name="connsiteY6" fmla="*/ 195943 h 235132"/>
              <a:gd name="connsiteX7" fmla="*/ 418011 w 419105"/>
              <a:gd name="connsiteY7" fmla="*/ 78377 h 235132"/>
              <a:gd name="connsiteX8" fmla="*/ 418011 w 419105"/>
              <a:gd name="connsiteY8" fmla="*/ 26126 h 2351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19105" h="235132">
                <a:moveTo>
                  <a:pt x="0" y="0"/>
                </a:moveTo>
                <a:cubicBezTo>
                  <a:pt x="4354" y="43543"/>
                  <a:pt x="6409" y="87378"/>
                  <a:pt x="13063" y="130629"/>
                </a:cubicBezTo>
                <a:cubicBezTo>
                  <a:pt x="15157" y="144238"/>
                  <a:pt x="18487" y="158360"/>
                  <a:pt x="26125" y="169817"/>
                </a:cubicBezTo>
                <a:cubicBezTo>
                  <a:pt x="36372" y="185188"/>
                  <a:pt x="49165" y="200034"/>
                  <a:pt x="65314" y="209006"/>
                </a:cubicBezTo>
                <a:cubicBezTo>
                  <a:pt x="89387" y="222380"/>
                  <a:pt x="143691" y="235132"/>
                  <a:pt x="143691" y="235132"/>
                </a:cubicBezTo>
                <a:cubicBezTo>
                  <a:pt x="187234" y="230778"/>
                  <a:pt x="231309" y="230134"/>
                  <a:pt x="274320" y="222069"/>
                </a:cubicBezTo>
                <a:cubicBezTo>
                  <a:pt x="301387" y="216994"/>
                  <a:pt x="352697" y="195943"/>
                  <a:pt x="352697" y="195943"/>
                </a:cubicBezTo>
                <a:cubicBezTo>
                  <a:pt x="374455" y="163305"/>
                  <a:pt x="411740" y="122271"/>
                  <a:pt x="418011" y="78377"/>
                </a:cubicBezTo>
                <a:cubicBezTo>
                  <a:pt x="420474" y="61135"/>
                  <a:pt x="418011" y="43543"/>
                  <a:pt x="418011" y="26126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4989689" y="3353697"/>
            <a:ext cx="419105" cy="235132"/>
          </a:xfrm>
          <a:custGeom>
            <a:avLst/>
            <a:gdLst>
              <a:gd name="connsiteX0" fmla="*/ 0 w 419105"/>
              <a:gd name="connsiteY0" fmla="*/ 0 h 235132"/>
              <a:gd name="connsiteX1" fmla="*/ 13063 w 419105"/>
              <a:gd name="connsiteY1" fmla="*/ 130629 h 235132"/>
              <a:gd name="connsiteX2" fmla="*/ 26125 w 419105"/>
              <a:gd name="connsiteY2" fmla="*/ 169817 h 235132"/>
              <a:gd name="connsiteX3" fmla="*/ 65314 w 419105"/>
              <a:gd name="connsiteY3" fmla="*/ 209006 h 235132"/>
              <a:gd name="connsiteX4" fmla="*/ 143691 w 419105"/>
              <a:gd name="connsiteY4" fmla="*/ 235132 h 235132"/>
              <a:gd name="connsiteX5" fmla="*/ 274320 w 419105"/>
              <a:gd name="connsiteY5" fmla="*/ 222069 h 235132"/>
              <a:gd name="connsiteX6" fmla="*/ 352697 w 419105"/>
              <a:gd name="connsiteY6" fmla="*/ 195943 h 235132"/>
              <a:gd name="connsiteX7" fmla="*/ 418011 w 419105"/>
              <a:gd name="connsiteY7" fmla="*/ 78377 h 235132"/>
              <a:gd name="connsiteX8" fmla="*/ 418011 w 419105"/>
              <a:gd name="connsiteY8" fmla="*/ 26126 h 2351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19105" h="235132">
                <a:moveTo>
                  <a:pt x="0" y="0"/>
                </a:moveTo>
                <a:cubicBezTo>
                  <a:pt x="4354" y="43543"/>
                  <a:pt x="6409" y="87378"/>
                  <a:pt x="13063" y="130629"/>
                </a:cubicBezTo>
                <a:cubicBezTo>
                  <a:pt x="15157" y="144238"/>
                  <a:pt x="18487" y="158360"/>
                  <a:pt x="26125" y="169817"/>
                </a:cubicBezTo>
                <a:cubicBezTo>
                  <a:pt x="36372" y="185188"/>
                  <a:pt x="49165" y="200034"/>
                  <a:pt x="65314" y="209006"/>
                </a:cubicBezTo>
                <a:cubicBezTo>
                  <a:pt x="89387" y="222380"/>
                  <a:pt x="143691" y="235132"/>
                  <a:pt x="143691" y="235132"/>
                </a:cubicBezTo>
                <a:cubicBezTo>
                  <a:pt x="187234" y="230778"/>
                  <a:pt x="231309" y="230134"/>
                  <a:pt x="274320" y="222069"/>
                </a:cubicBezTo>
                <a:cubicBezTo>
                  <a:pt x="301387" y="216994"/>
                  <a:pt x="352697" y="195943"/>
                  <a:pt x="352697" y="195943"/>
                </a:cubicBezTo>
                <a:cubicBezTo>
                  <a:pt x="374455" y="163305"/>
                  <a:pt x="411740" y="122271"/>
                  <a:pt x="418011" y="78377"/>
                </a:cubicBezTo>
                <a:cubicBezTo>
                  <a:pt x="420474" y="61135"/>
                  <a:pt x="418011" y="43543"/>
                  <a:pt x="418011" y="26126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reeform 26"/>
          <p:cNvSpPr/>
          <p:nvPr/>
        </p:nvSpPr>
        <p:spPr>
          <a:xfrm>
            <a:off x="5069452" y="4088852"/>
            <a:ext cx="419105" cy="235132"/>
          </a:xfrm>
          <a:custGeom>
            <a:avLst/>
            <a:gdLst>
              <a:gd name="connsiteX0" fmla="*/ 0 w 419105"/>
              <a:gd name="connsiteY0" fmla="*/ 0 h 235132"/>
              <a:gd name="connsiteX1" fmla="*/ 13063 w 419105"/>
              <a:gd name="connsiteY1" fmla="*/ 130629 h 235132"/>
              <a:gd name="connsiteX2" fmla="*/ 26125 w 419105"/>
              <a:gd name="connsiteY2" fmla="*/ 169817 h 235132"/>
              <a:gd name="connsiteX3" fmla="*/ 65314 w 419105"/>
              <a:gd name="connsiteY3" fmla="*/ 209006 h 235132"/>
              <a:gd name="connsiteX4" fmla="*/ 143691 w 419105"/>
              <a:gd name="connsiteY4" fmla="*/ 235132 h 235132"/>
              <a:gd name="connsiteX5" fmla="*/ 274320 w 419105"/>
              <a:gd name="connsiteY5" fmla="*/ 222069 h 235132"/>
              <a:gd name="connsiteX6" fmla="*/ 352697 w 419105"/>
              <a:gd name="connsiteY6" fmla="*/ 195943 h 235132"/>
              <a:gd name="connsiteX7" fmla="*/ 418011 w 419105"/>
              <a:gd name="connsiteY7" fmla="*/ 78377 h 235132"/>
              <a:gd name="connsiteX8" fmla="*/ 418011 w 419105"/>
              <a:gd name="connsiteY8" fmla="*/ 26126 h 2351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19105" h="235132">
                <a:moveTo>
                  <a:pt x="0" y="0"/>
                </a:moveTo>
                <a:cubicBezTo>
                  <a:pt x="4354" y="43543"/>
                  <a:pt x="6409" y="87378"/>
                  <a:pt x="13063" y="130629"/>
                </a:cubicBezTo>
                <a:cubicBezTo>
                  <a:pt x="15157" y="144238"/>
                  <a:pt x="18487" y="158360"/>
                  <a:pt x="26125" y="169817"/>
                </a:cubicBezTo>
                <a:cubicBezTo>
                  <a:pt x="36372" y="185188"/>
                  <a:pt x="49165" y="200034"/>
                  <a:pt x="65314" y="209006"/>
                </a:cubicBezTo>
                <a:cubicBezTo>
                  <a:pt x="89387" y="222380"/>
                  <a:pt x="143691" y="235132"/>
                  <a:pt x="143691" y="235132"/>
                </a:cubicBezTo>
                <a:cubicBezTo>
                  <a:pt x="187234" y="230778"/>
                  <a:pt x="231309" y="230134"/>
                  <a:pt x="274320" y="222069"/>
                </a:cubicBezTo>
                <a:cubicBezTo>
                  <a:pt x="301387" y="216994"/>
                  <a:pt x="352697" y="195943"/>
                  <a:pt x="352697" y="195943"/>
                </a:cubicBezTo>
                <a:cubicBezTo>
                  <a:pt x="374455" y="163305"/>
                  <a:pt x="411740" y="122271"/>
                  <a:pt x="418011" y="78377"/>
                </a:cubicBezTo>
                <a:cubicBezTo>
                  <a:pt x="420474" y="61135"/>
                  <a:pt x="418011" y="43543"/>
                  <a:pt x="418011" y="26126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Freeform 27"/>
          <p:cNvSpPr/>
          <p:nvPr/>
        </p:nvSpPr>
        <p:spPr>
          <a:xfrm>
            <a:off x="5314260" y="4619215"/>
            <a:ext cx="419105" cy="235132"/>
          </a:xfrm>
          <a:custGeom>
            <a:avLst/>
            <a:gdLst>
              <a:gd name="connsiteX0" fmla="*/ 0 w 419105"/>
              <a:gd name="connsiteY0" fmla="*/ 0 h 235132"/>
              <a:gd name="connsiteX1" fmla="*/ 13063 w 419105"/>
              <a:gd name="connsiteY1" fmla="*/ 130629 h 235132"/>
              <a:gd name="connsiteX2" fmla="*/ 26125 w 419105"/>
              <a:gd name="connsiteY2" fmla="*/ 169817 h 235132"/>
              <a:gd name="connsiteX3" fmla="*/ 65314 w 419105"/>
              <a:gd name="connsiteY3" fmla="*/ 209006 h 235132"/>
              <a:gd name="connsiteX4" fmla="*/ 143691 w 419105"/>
              <a:gd name="connsiteY4" fmla="*/ 235132 h 235132"/>
              <a:gd name="connsiteX5" fmla="*/ 274320 w 419105"/>
              <a:gd name="connsiteY5" fmla="*/ 222069 h 235132"/>
              <a:gd name="connsiteX6" fmla="*/ 352697 w 419105"/>
              <a:gd name="connsiteY6" fmla="*/ 195943 h 235132"/>
              <a:gd name="connsiteX7" fmla="*/ 418011 w 419105"/>
              <a:gd name="connsiteY7" fmla="*/ 78377 h 235132"/>
              <a:gd name="connsiteX8" fmla="*/ 418011 w 419105"/>
              <a:gd name="connsiteY8" fmla="*/ 26126 h 2351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19105" h="235132">
                <a:moveTo>
                  <a:pt x="0" y="0"/>
                </a:moveTo>
                <a:cubicBezTo>
                  <a:pt x="4354" y="43543"/>
                  <a:pt x="6409" y="87378"/>
                  <a:pt x="13063" y="130629"/>
                </a:cubicBezTo>
                <a:cubicBezTo>
                  <a:pt x="15157" y="144238"/>
                  <a:pt x="18487" y="158360"/>
                  <a:pt x="26125" y="169817"/>
                </a:cubicBezTo>
                <a:cubicBezTo>
                  <a:pt x="36372" y="185188"/>
                  <a:pt x="49165" y="200034"/>
                  <a:pt x="65314" y="209006"/>
                </a:cubicBezTo>
                <a:cubicBezTo>
                  <a:pt x="89387" y="222380"/>
                  <a:pt x="143691" y="235132"/>
                  <a:pt x="143691" y="235132"/>
                </a:cubicBezTo>
                <a:cubicBezTo>
                  <a:pt x="187234" y="230778"/>
                  <a:pt x="231309" y="230134"/>
                  <a:pt x="274320" y="222069"/>
                </a:cubicBezTo>
                <a:cubicBezTo>
                  <a:pt x="301387" y="216994"/>
                  <a:pt x="352697" y="195943"/>
                  <a:pt x="352697" y="195943"/>
                </a:cubicBezTo>
                <a:cubicBezTo>
                  <a:pt x="374455" y="163305"/>
                  <a:pt x="411740" y="122271"/>
                  <a:pt x="418011" y="78377"/>
                </a:cubicBezTo>
                <a:cubicBezTo>
                  <a:pt x="420474" y="61135"/>
                  <a:pt x="418011" y="43543"/>
                  <a:pt x="418011" y="26126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Freeform 28"/>
          <p:cNvSpPr/>
          <p:nvPr/>
        </p:nvSpPr>
        <p:spPr>
          <a:xfrm>
            <a:off x="5199241" y="5324421"/>
            <a:ext cx="419105" cy="235132"/>
          </a:xfrm>
          <a:custGeom>
            <a:avLst/>
            <a:gdLst>
              <a:gd name="connsiteX0" fmla="*/ 0 w 419105"/>
              <a:gd name="connsiteY0" fmla="*/ 0 h 235132"/>
              <a:gd name="connsiteX1" fmla="*/ 13063 w 419105"/>
              <a:gd name="connsiteY1" fmla="*/ 130629 h 235132"/>
              <a:gd name="connsiteX2" fmla="*/ 26125 w 419105"/>
              <a:gd name="connsiteY2" fmla="*/ 169817 h 235132"/>
              <a:gd name="connsiteX3" fmla="*/ 65314 w 419105"/>
              <a:gd name="connsiteY3" fmla="*/ 209006 h 235132"/>
              <a:gd name="connsiteX4" fmla="*/ 143691 w 419105"/>
              <a:gd name="connsiteY4" fmla="*/ 235132 h 235132"/>
              <a:gd name="connsiteX5" fmla="*/ 274320 w 419105"/>
              <a:gd name="connsiteY5" fmla="*/ 222069 h 235132"/>
              <a:gd name="connsiteX6" fmla="*/ 352697 w 419105"/>
              <a:gd name="connsiteY6" fmla="*/ 195943 h 235132"/>
              <a:gd name="connsiteX7" fmla="*/ 418011 w 419105"/>
              <a:gd name="connsiteY7" fmla="*/ 78377 h 235132"/>
              <a:gd name="connsiteX8" fmla="*/ 418011 w 419105"/>
              <a:gd name="connsiteY8" fmla="*/ 26126 h 2351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19105" h="235132">
                <a:moveTo>
                  <a:pt x="0" y="0"/>
                </a:moveTo>
                <a:cubicBezTo>
                  <a:pt x="4354" y="43543"/>
                  <a:pt x="6409" y="87378"/>
                  <a:pt x="13063" y="130629"/>
                </a:cubicBezTo>
                <a:cubicBezTo>
                  <a:pt x="15157" y="144238"/>
                  <a:pt x="18487" y="158360"/>
                  <a:pt x="26125" y="169817"/>
                </a:cubicBezTo>
                <a:cubicBezTo>
                  <a:pt x="36372" y="185188"/>
                  <a:pt x="49165" y="200034"/>
                  <a:pt x="65314" y="209006"/>
                </a:cubicBezTo>
                <a:cubicBezTo>
                  <a:pt x="89387" y="222380"/>
                  <a:pt x="143691" y="235132"/>
                  <a:pt x="143691" y="235132"/>
                </a:cubicBezTo>
                <a:cubicBezTo>
                  <a:pt x="187234" y="230778"/>
                  <a:pt x="231309" y="230134"/>
                  <a:pt x="274320" y="222069"/>
                </a:cubicBezTo>
                <a:cubicBezTo>
                  <a:pt x="301387" y="216994"/>
                  <a:pt x="352697" y="195943"/>
                  <a:pt x="352697" y="195943"/>
                </a:cubicBezTo>
                <a:cubicBezTo>
                  <a:pt x="374455" y="163305"/>
                  <a:pt x="411740" y="122271"/>
                  <a:pt x="418011" y="78377"/>
                </a:cubicBezTo>
                <a:cubicBezTo>
                  <a:pt x="420474" y="61135"/>
                  <a:pt x="418011" y="43543"/>
                  <a:pt x="418011" y="26126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Free vector graphic: Milkshake, Brown, Chocolate, Straw ..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0434" y="2307864"/>
            <a:ext cx="1793122" cy="3211562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5488557" y="5832747"/>
            <a:ext cx="515676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Twinkl Precursive" panose="02000000000000000000" pitchFamily="2" charset="0"/>
              </a:rPr>
              <a:t>I had a milk shake.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  <p:pic>
        <p:nvPicPr>
          <p:cNvPr id="32" name="Picture 31" descr="Baby Girls Babies · Free vector graphic on Pixaba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9783" y="2284922"/>
            <a:ext cx="3378259" cy="3304360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6182019" y="5347121"/>
            <a:ext cx="515676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Twinkl Precursive" panose="02000000000000000000" pitchFamily="2" charset="0"/>
              </a:rPr>
              <a:t>We are the same.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  <p:pic>
        <p:nvPicPr>
          <p:cNvPr id="34" name="Picture 33" descr="Board Game Ludo · Free vector graphic on Pixab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5269" y="1639894"/>
            <a:ext cx="4183350" cy="2764933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6168929" y="4302131"/>
            <a:ext cx="5718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Twinkl Precursive" panose="02000000000000000000" pitchFamily="2" charset="0"/>
              </a:rPr>
              <a:t>Shall we play a game?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  <p:pic>
        <p:nvPicPr>
          <p:cNvPr id="36" name="Picture 35" descr="Disney Merida PNG Transparent Images | PNG All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1495" y="1360681"/>
            <a:ext cx="2774480" cy="3367952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6043120" y="4584749"/>
            <a:ext cx="5718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Twinkl Precursive" panose="02000000000000000000" pitchFamily="2" charset="0"/>
              </a:rPr>
              <a:t>I am very brave. 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6736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6" presetClass="exit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8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4" presetClass="exit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8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8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20" grpId="0"/>
      <p:bldP spid="31" grpId="0"/>
      <p:bldP spid="31" grpId="1"/>
      <p:bldP spid="33" grpId="0"/>
      <p:bldP spid="33" grpId="1"/>
      <p:bldP spid="35" grpId="0"/>
      <p:bldP spid="35" grpId="1"/>
      <p:bldP spid="35" grpId="2"/>
      <p:bldP spid="37" grpId="0"/>
      <p:bldP spid="37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6903" y="881181"/>
            <a:ext cx="9144000" cy="4476004"/>
          </a:xfrm>
        </p:spPr>
        <p:txBody>
          <a:bodyPr>
            <a:normAutofit/>
          </a:bodyPr>
          <a:lstStyle/>
          <a:p>
            <a:r>
              <a:rPr lang="en-GB" sz="4500" dirty="0" smtClean="0">
                <a:latin typeface="Twinkl Precursive" panose="02000000000000000000" pitchFamily="2" charset="0"/>
              </a:rPr>
              <a:t>LO: To write the first two sections of a travel journey from the viewpoint of the snail. </a:t>
            </a:r>
            <a:br>
              <a:rPr lang="en-GB" sz="4500" dirty="0" smtClean="0">
                <a:latin typeface="Twinkl Precursive" panose="02000000000000000000" pitchFamily="2" charset="0"/>
              </a:rPr>
            </a:br>
            <a:r>
              <a:rPr lang="en-GB" sz="4500" dirty="0">
                <a:latin typeface="Twinkl Precursive" panose="02000000000000000000" pitchFamily="2" charset="0"/>
              </a:rPr>
              <a:t/>
            </a:r>
            <a:br>
              <a:rPr lang="en-GB" sz="4500" dirty="0">
                <a:latin typeface="Twinkl Precursive" panose="02000000000000000000" pitchFamily="2" charset="0"/>
              </a:rPr>
            </a:br>
            <a:r>
              <a:rPr lang="en-GB" sz="4500" dirty="0" smtClean="0">
                <a:latin typeface="Twinkl Precursive" panose="02000000000000000000" pitchFamily="2" charset="0"/>
              </a:rPr>
              <a:t>Monday 14</a:t>
            </a:r>
            <a:r>
              <a:rPr lang="en-GB" sz="4500" baseline="30000" dirty="0" smtClean="0">
                <a:latin typeface="Twinkl Precursive" panose="02000000000000000000" pitchFamily="2" charset="0"/>
              </a:rPr>
              <a:t>th</a:t>
            </a:r>
            <a:r>
              <a:rPr lang="en-GB" sz="4500" dirty="0" smtClean="0">
                <a:latin typeface="Twinkl Precursive" panose="02000000000000000000" pitchFamily="2" charset="0"/>
              </a:rPr>
              <a:t> June 2021 </a:t>
            </a:r>
            <a:endParaRPr lang="en-GB" sz="45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0566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Your Task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500" dirty="0" smtClean="0">
                <a:latin typeface="Twinkl Precursive" panose="02000000000000000000" pitchFamily="2" charset="0"/>
              </a:rPr>
              <a:t>When the snail and the whale go on their adventures, they see some fantastic places. </a:t>
            </a: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sz="3500" dirty="0" smtClean="0">
                <a:latin typeface="Twinkl Precursive" panose="02000000000000000000" pitchFamily="2" charset="0"/>
              </a:rPr>
              <a:t>Today you will be writing a travel journal about what the snail experiences. </a:t>
            </a:r>
            <a:endParaRPr lang="en-GB" sz="35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84311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Your Task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500" dirty="0" smtClean="0">
                <a:latin typeface="Twinkl Precursive" panose="02000000000000000000" pitchFamily="2" charset="0"/>
              </a:rPr>
              <a:t>The first two main places they visit are the incredible tropical islands with volcanoes. </a:t>
            </a: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sz="3500" dirty="0" smtClean="0">
                <a:latin typeface="Twinkl Precursive" panose="02000000000000000000" pitchFamily="2" charset="0"/>
              </a:rPr>
              <a:t>They then journey on to the freezing Antarctic, where she experiences a whole new environment. </a:t>
            </a:r>
            <a:endParaRPr lang="en-GB" sz="35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58235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Let’s watch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  <a:hlinkClick r:id="rId2"/>
              </a:rPr>
              <a:t>Their adventure begins…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08364" y="3144982"/>
            <a:ext cx="9698181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 dirty="0" smtClean="0">
              <a:latin typeface="Twinkl Precursive" panose="02000000000000000000" pitchFamily="2" charset="0"/>
            </a:endParaRPr>
          </a:p>
          <a:p>
            <a:r>
              <a:rPr lang="en-GB" sz="3000" dirty="0" smtClean="0">
                <a:latin typeface="Twinkl Precursive" panose="02000000000000000000" pitchFamily="2" charset="0"/>
              </a:rPr>
              <a:t>What do you think the snail will see, hear, feel and smell, while she travels through these amazing places. 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7872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Here is the incredible tropical island.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8" name="Picture 4" descr="South Africa&amp;#39;s Triggerfish Expands to Ireland With Galway Studio - Varie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690688"/>
            <a:ext cx="8336973" cy="4693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234796" y="5657129"/>
            <a:ext cx="3264477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Precursive" panose="02000000000000000000" pitchFamily="2" charset="0"/>
              </a:rPr>
              <a:t>f</a:t>
            </a:r>
            <a:r>
              <a:rPr lang="en-GB" sz="2400" dirty="0" smtClean="0">
                <a:latin typeface="Twinkl Precursive" panose="02000000000000000000" pitchFamily="2" charset="0"/>
              </a:rPr>
              <a:t>antastic pink flowers</a:t>
            </a:r>
            <a:endParaRPr lang="en-GB" sz="2400" dirty="0">
              <a:latin typeface="Twinkl Precursive" panose="02000000000000000000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42209" y="2359747"/>
            <a:ext cx="3264477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Twinkl Precursive" panose="02000000000000000000" pitchFamily="2" charset="0"/>
              </a:rPr>
              <a:t>smoking volcanoes</a:t>
            </a:r>
            <a:endParaRPr lang="en-GB" sz="2400" dirty="0">
              <a:latin typeface="Twinkl Precursive" panose="02000000000000000000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" y="4516307"/>
            <a:ext cx="2576944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Precursive" panose="02000000000000000000" pitchFamily="2" charset="0"/>
              </a:rPr>
              <a:t>c</a:t>
            </a:r>
            <a:r>
              <a:rPr lang="en-GB" sz="2400" dirty="0" smtClean="0">
                <a:latin typeface="Twinkl Precursive" panose="02000000000000000000" pitchFamily="2" charset="0"/>
              </a:rPr>
              <a:t>rystal clear water</a:t>
            </a:r>
            <a:endParaRPr lang="en-GB" sz="2400" dirty="0">
              <a:latin typeface="Twinkl Precursive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50281" y="5397826"/>
            <a:ext cx="2576944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Twinkl Precursive" panose="02000000000000000000" pitchFamily="2" charset="0"/>
              </a:rPr>
              <a:t>soft yellow sand</a:t>
            </a:r>
            <a:endParaRPr lang="en-GB" sz="2400" dirty="0">
              <a:latin typeface="Twinkl Precursive" panose="02000000000000000000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959437" y="2494882"/>
            <a:ext cx="2847107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Precursive" panose="02000000000000000000" pitchFamily="2" charset="0"/>
              </a:rPr>
              <a:t>c</a:t>
            </a:r>
            <a:r>
              <a:rPr lang="en-GB" sz="2400" dirty="0" smtClean="0">
                <a:latin typeface="Twinkl Precursive" panose="02000000000000000000" pitchFamily="2" charset="0"/>
              </a:rPr>
              <a:t>heeky chattering monkeys</a:t>
            </a:r>
            <a:endParaRPr lang="en-GB" sz="24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5499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0013" y="1690688"/>
            <a:ext cx="4736519" cy="48577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Here is the incredible tropical island.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234796" y="5657129"/>
            <a:ext cx="3264477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Twinkl Precursive" panose="02000000000000000000" pitchFamily="2" charset="0"/>
              </a:rPr>
              <a:t>soft shivery snow</a:t>
            </a:r>
            <a:endParaRPr lang="en-GB" sz="2400" dirty="0">
              <a:latin typeface="Twinkl Precursive" panose="02000000000000000000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30001" y="3016251"/>
            <a:ext cx="3020280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Precursive" panose="02000000000000000000" pitchFamily="2" charset="0"/>
              </a:rPr>
              <a:t>t</a:t>
            </a:r>
            <a:r>
              <a:rPr lang="en-GB" sz="2400" dirty="0" smtClean="0">
                <a:latin typeface="Twinkl Precursive" panose="02000000000000000000" pitchFamily="2" charset="0"/>
              </a:rPr>
              <a:t>owering white cliffs</a:t>
            </a:r>
            <a:endParaRPr lang="en-GB" sz="2400" dirty="0">
              <a:latin typeface="Twinkl Precursive" panose="02000000000000000000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959437" y="4469374"/>
            <a:ext cx="2576944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Twinkl Precursive" panose="02000000000000000000" pitchFamily="2" charset="0"/>
              </a:rPr>
              <a:t>cold dark seas </a:t>
            </a:r>
            <a:endParaRPr lang="en-GB" sz="2400" dirty="0">
              <a:latin typeface="Twinkl Precursive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218222" y="2185254"/>
            <a:ext cx="2576944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Precursive" panose="02000000000000000000" pitchFamily="2" charset="0"/>
              </a:rPr>
              <a:t>c</a:t>
            </a:r>
            <a:r>
              <a:rPr lang="en-GB" sz="2400" dirty="0" smtClean="0">
                <a:latin typeface="Twinkl Precursive" panose="02000000000000000000" pitchFamily="2" charset="0"/>
              </a:rPr>
              <a:t>old crisp air</a:t>
            </a:r>
            <a:endParaRPr lang="en-GB" sz="2400" dirty="0">
              <a:latin typeface="Twinkl Precursive" panose="02000000000000000000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87540" y="5020161"/>
            <a:ext cx="2847107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Precursive" panose="02000000000000000000" pitchFamily="2" charset="0"/>
              </a:rPr>
              <a:t>s</a:t>
            </a:r>
            <a:r>
              <a:rPr lang="en-GB" sz="2400" dirty="0" smtClean="0">
                <a:latin typeface="Twinkl Precursive" panose="02000000000000000000" pitchFamily="2" charset="0"/>
              </a:rPr>
              <a:t>quawking sliding penguins</a:t>
            </a:r>
            <a:endParaRPr lang="en-GB" sz="24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6374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What might the snail write about her journey so far?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87036" y="2047297"/>
            <a:ext cx="4800600" cy="4351338"/>
          </a:xfrm>
        </p:spPr>
        <p:txBody>
          <a:bodyPr>
            <a:normAutofit fontScale="85000" lnSpcReduction="20000"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Remember to use the PAST tense… </a:t>
            </a:r>
          </a:p>
          <a:p>
            <a:pPr lvl="1"/>
            <a:r>
              <a:rPr lang="en-GB" dirty="0" smtClean="0">
                <a:latin typeface="Twinkl Precursive" panose="02000000000000000000" pitchFamily="2" charset="0"/>
              </a:rPr>
              <a:t>there was </a:t>
            </a:r>
          </a:p>
          <a:p>
            <a:pPr lvl="1"/>
            <a:r>
              <a:rPr lang="en-GB" dirty="0">
                <a:latin typeface="Twinkl Precursive" panose="02000000000000000000" pitchFamily="2" charset="0"/>
              </a:rPr>
              <a:t>t</a:t>
            </a:r>
            <a:r>
              <a:rPr lang="en-GB" dirty="0" smtClean="0">
                <a:latin typeface="Twinkl Precursive" panose="02000000000000000000" pitchFamily="2" charset="0"/>
              </a:rPr>
              <a:t>here were </a:t>
            </a:r>
          </a:p>
          <a:p>
            <a:pPr lvl="1"/>
            <a:r>
              <a:rPr lang="en-GB" dirty="0" smtClean="0">
                <a:latin typeface="Twinkl Precursive" panose="02000000000000000000" pitchFamily="2" charset="0"/>
              </a:rPr>
              <a:t>I saw </a:t>
            </a:r>
          </a:p>
          <a:p>
            <a:pPr lvl="1"/>
            <a:r>
              <a:rPr lang="en-GB" dirty="0" smtClean="0">
                <a:latin typeface="Twinkl Precursive" panose="02000000000000000000" pitchFamily="2" charset="0"/>
              </a:rPr>
              <a:t>I look</a:t>
            </a:r>
            <a:r>
              <a:rPr lang="en-GB" dirty="0" smtClean="0">
                <a:solidFill>
                  <a:srgbClr val="FF0000"/>
                </a:solidFill>
                <a:latin typeface="Twinkl Precursive" panose="02000000000000000000" pitchFamily="2" charset="0"/>
              </a:rPr>
              <a:t>ed</a:t>
            </a:r>
            <a:r>
              <a:rPr lang="en-GB" dirty="0" smtClean="0">
                <a:latin typeface="Twinkl Precursive" panose="02000000000000000000" pitchFamily="2" charset="0"/>
              </a:rPr>
              <a:t> </a:t>
            </a:r>
          </a:p>
          <a:p>
            <a:pPr lvl="1"/>
            <a:r>
              <a:rPr lang="en-GB" dirty="0" smtClean="0">
                <a:latin typeface="Twinkl Precursive" panose="02000000000000000000" pitchFamily="2" charset="0"/>
              </a:rPr>
              <a:t>I smell</a:t>
            </a:r>
            <a:r>
              <a:rPr lang="en-GB" dirty="0" smtClean="0">
                <a:solidFill>
                  <a:srgbClr val="FF0000"/>
                </a:solidFill>
                <a:latin typeface="Twinkl Precursive" panose="02000000000000000000" pitchFamily="2" charset="0"/>
              </a:rPr>
              <a:t>ed</a:t>
            </a:r>
            <a:r>
              <a:rPr lang="en-GB" dirty="0" smtClean="0">
                <a:latin typeface="Twinkl Precursive" panose="02000000000000000000" pitchFamily="2" charset="0"/>
              </a:rPr>
              <a:t> </a:t>
            </a:r>
          </a:p>
          <a:p>
            <a:pPr lvl="1"/>
            <a:r>
              <a:rPr lang="en-GB" dirty="0" smtClean="0">
                <a:latin typeface="Twinkl Precursive" panose="02000000000000000000" pitchFamily="2" charset="0"/>
              </a:rPr>
              <a:t>I heard </a:t>
            </a:r>
          </a:p>
          <a:p>
            <a:endParaRPr lang="en-GB" dirty="0" smtClean="0">
              <a:latin typeface="Twinkl Precursive" panose="02000000000000000000" pitchFamily="2" charset="0"/>
            </a:endParaRPr>
          </a:p>
          <a:p>
            <a:r>
              <a:rPr lang="en-GB" dirty="0" smtClean="0">
                <a:latin typeface="Twinkl Precursive" panose="02000000000000000000" pitchFamily="2" charset="0"/>
              </a:rPr>
              <a:t>Harder! </a:t>
            </a:r>
          </a:p>
          <a:p>
            <a:r>
              <a:rPr lang="en-GB" dirty="0" smtClean="0">
                <a:latin typeface="Twinkl Precursive" panose="02000000000000000000" pitchFamily="2" charset="0"/>
              </a:rPr>
              <a:t>Where were things that the snail could see?</a:t>
            </a:r>
          </a:p>
          <a:p>
            <a:pPr lvl="1"/>
            <a:r>
              <a:rPr lang="en-GB" dirty="0" smtClean="0">
                <a:latin typeface="Twinkl Precursive" panose="02000000000000000000" pitchFamily="2" charset="0"/>
              </a:rPr>
              <a:t>Use prepositions…</a:t>
            </a: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0204" y="1938770"/>
            <a:ext cx="6896100" cy="478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209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South Africa&amp;#39;s Triggerfish Expands to Ireland With Galway Studio - Varie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5112" y="180110"/>
            <a:ext cx="6369737" cy="3586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9327" y="135004"/>
            <a:ext cx="10515600" cy="1325563"/>
          </a:xfrm>
        </p:spPr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Look at this example</a:t>
            </a: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5" name="Content Placeholder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985" y="1460567"/>
            <a:ext cx="1849114" cy="148390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02026" y="3177700"/>
            <a:ext cx="9966172" cy="332398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Twinkl Precursive" panose="02000000000000000000" pitchFamily="2" charset="0"/>
              </a:rPr>
              <a:t>Harder: </a:t>
            </a:r>
          </a:p>
          <a:p>
            <a:r>
              <a:rPr lang="en-GB" sz="3000" dirty="0" smtClean="0">
                <a:latin typeface="Twinkl Precursive" panose="02000000000000000000" pitchFamily="2" charset="0"/>
              </a:rPr>
              <a:t>We arrived at a wonderful tropical island. </a:t>
            </a:r>
            <a:r>
              <a:rPr lang="en-GB" sz="3000" dirty="0" smtClean="0">
                <a:solidFill>
                  <a:srgbClr val="FF0000"/>
                </a:solidFill>
                <a:latin typeface="Twinkl Precursive" panose="02000000000000000000" pitchFamily="2" charset="0"/>
              </a:rPr>
              <a:t>Around me</a:t>
            </a:r>
            <a:r>
              <a:rPr lang="en-GB" sz="3000" dirty="0" smtClean="0">
                <a:latin typeface="Twinkl Precursive" panose="02000000000000000000" pitchFamily="2" charset="0"/>
              </a:rPr>
              <a:t>, the water was warm </a:t>
            </a:r>
            <a:r>
              <a:rPr lang="en-GB" sz="3000" dirty="0" smtClean="0">
                <a:solidFill>
                  <a:srgbClr val="92D050"/>
                </a:solidFill>
                <a:latin typeface="Twinkl Precursive" panose="02000000000000000000" pitchFamily="2" charset="0"/>
              </a:rPr>
              <a:t>and</a:t>
            </a:r>
            <a:r>
              <a:rPr lang="en-GB" sz="3000" dirty="0" smtClean="0">
                <a:latin typeface="Twinkl Precursive" panose="02000000000000000000" pitchFamily="2" charset="0"/>
              </a:rPr>
              <a:t> clear. </a:t>
            </a:r>
            <a:r>
              <a:rPr lang="en-GB" sz="3000" dirty="0" smtClean="0">
                <a:solidFill>
                  <a:srgbClr val="FF0000"/>
                </a:solidFill>
                <a:latin typeface="Twinkl Precursive" panose="02000000000000000000" pitchFamily="2" charset="0"/>
              </a:rPr>
              <a:t>In front of me, </a:t>
            </a:r>
            <a:r>
              <a:rPr lang="en-GB" sz="3000" dirty="0" smtClean="0">
                <a:latin typeface="Twinkl Precursive" panose="02000000000000000000" pitchFamily="2" charset="0"/>
              </a:rPr>
              <a:t>I saw a chatty monkey in a palm tree </a:t>
            </a:r>
            <a:r>
              <a:rPr lang="en-GB" sz="3000" dirty="0" smtClean="0">
                <a:solidFill>
                  <a:srgbClr val="92D050"/>
                </a:solidFill>
                <a:latin typeface="Twinkl Precursive" panose="02000000000000000000" pitchFamily="2" charset="0"/>
              </a:rPr>
              <a:t>and</a:t>
            </a:r>
            <a:r>
              <a:rPr lang="en-GB" sz="3000" dirty="0" smtClean="0">
                <a:latin typeface="Twinkl Precursive" panose="02000000000000000000" pitchFamily="2" charset="0"/>
              </a:rPr>
              <a:t> soft sand. </a:t>
            </a:r>
            <a:r>
              <a:rPr lang="en-GB" sz="3000" dirty="0" smtClean="0">
                <a:solidFill>
                  <a:srgbClr val="FF0000"/>
                </a:solidFill>
                <a:latin typeface="Twinkl Precursive" panose="02000000000000000000" pitchFamily="2" charset="0"/>
              </a:rPr>
              <a:t>Between the rocks, </a:t>
            </a:r>
            <a:r>
              <a:rPr lang="en-GB" sz="3000" dirty="0" smtClean="0">
                <a:latin typeface="Twinkl Precursive" panose="02000000000000000000" pitchFamily="2" charset="0"/>
              </a:rPr>
              <a:t>were lovely pink flowers with butterflies on them.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62730" y="1002190"/>
            <a:ext cx="9966172" cy="19389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Twinkl Precursive" panose="02000000000000000000" pitchFamily="2" charset="0"/>
              </a:rPr>
              <a:t>Easy: </a:t>
            </a:r>
          </a:p>
          <a:p>
            <a:r>
              <a:rPr lang="en-GB" sz="3000" dirty="0" smtClean="0">
                <a:latin typeface="Twinkl Precursive" panose="02000000000000000000" pitchFamily="2" charset="0"/>
              </a:rPr>
              <a:t>I saw the lovely island </a:t>
            </a:r>
            <a:r>
              <a:rPr lang="en-GB" sz="3000" dirty="0" smtClean="0">
                <a:solidFill>
                  <a:srgbClr val="92D050"/>
                </a:solidFill>
                <a:latin typeface="Twinkl Precursive" panose="02000000000000000000" pitchFamily="2" charset="0"/>
              </a:rPr>
              <a:t>and</a:t>
            </a:r>
            <a:r>
              <a:rPr lang="en-GB" sz="3000" dirty="0" smtClean="0">
                <a:latin typeface="Twinkl Precursive" panose="02000000000000000000" pitchFamily="2" charset="0"/>
              </a:rPr>
              <a:t> I heard a chatty monkey in a tree. I saw lovely flowers </a:t>
            </a:r>
            <a:r>
              <a:rPr lang="en-GB" sz="3000" dirty="0" smtClean="0">
                <a:solidFill>
                  <a:srgbClr val="92D050"/>
                </a:solidFill>
                <a:latin typeface="Twinkl Precursive" panose="02000000000000000000" pitchFamily="2" charset="0"/>
              </a:rPr>
              <a:t>and</a:t>
            </a:r>
            <a:r>
              <a:rPr lang="en-GB" sz="3000" dirty="0" smtClean="0">
                <a:latin typeface="Twinkl Precursive" panose="02000000000000000000" pitchFamily="2" charset="0"/>
              </a:rPr>
              <a:t> soft sand. </a:t>
            </a:r>
          </a:p>
        </p:txBody>
      </p:sp>
    </p:spTree>
    <p:extLst>
      <p:ext uri="{BB962C8B-B14F-4D97-AF65-F5344CB8AC3E}">
        <p14:creationId xmlns:p14="http://schemas.microsoft.com/office/powerpoint/2010/main" val="3439420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Your Task: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Option 1 – To write complete sentences using adjectives (describing words). </a:t>
            </a:r>
          </a:p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- Use the conjunctions ‘</a:t>
            </a:r>
            <a:r>
              <a:rPr lang="en-GB" dirty="0" smtClean="0">
                <a:solidFill>
                  <a:srgbClr val="92D050"/>
                </a:solidFill>
                <a:latin typeface="Twinkl Precursive" panose="02000000000000000000" pitchFamily="2" charset="0"/>
              </a:rPr>
              <a:t>and</a:t>
            </a:r>
            <a:r>
              <a:rPr lang="en-GB" dirty="0" smtClean="0">
                <a:latin typeface="Twinkl Precursive" panose="02000000000000000000" pitchFamily="2" charset="0"/>
              </a:rPr>
              <a:t>’</a:t>
            </a:r>
            <a:endParaRPr lang="en-GB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endParaRPr lang="en-GB" dirty="0" smtClean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Option 2 - To write compound sentences. </a:t>
            </a:r>
          </a:p>
          <a:p>
            <a:pPr>
              <a:buFontTx/>
              <a:buChar char="-"/>
            </a:pPr>
            <a:r>
              <a:rPr lang="en-GB" dirty="0" smtClean="0">
                <a:latin typeface="Twinkl Precursive" panose="02000000000000000000" pitchFamily="2" charset="0"/>
              </a:rPr>
              <a:t>Use the conjunctions ‘</a:t>
            </a:r>
            <a:r>
              <a:rPr lang="en-GB" dirty="0" smtClean="0">
                <a:solidFill>
                  <a:srgbClr val="92D050"/>
                </a:solidFill>
                <a:latin typeface="Twinkl Precursive" panose="02000000000000000000" pitchFamily="2" charset="0"/>
              </a:rPr>
              <a:t>and</a:t>
            </a:r>
            <a:r>
              <a:rPr lang="en-GB" dirty="0" smtClean="0">
                <a:latin typeface="Twinkl Precursive" panose="02000000000000000000" pitchFamily="2" charset="0"/>
              </a:rPr>
              <a:t>’ </a:t>
            </a:r>
          </a:p>
          <a:p>
            <a:pPr>
              <a:buFontTx/>
              <a:buChar char="-"/>
            </a:pPr>
            <a:r>
              <a:rPr lang="en-GB" dirty="0" smtClean="0">
                <a:latin typeface="Twinkl Precursive" panose="02000000000000000000" pitchFamily="2" charset="0"/>
              </a:rPr>
              <a:t>Use adjectives (describing words) for effect.</a:t>
            </a:r>
          </a:p>
          <a:p>
            <a:pPr>
              <a:buFontTx/>
              <a:buChar char="-"/>
            </a:pPr>
            <a:r>
              <a:rPr lang="en-GB" dirty="0" smtClean="0">
                <a:latin typeface="Twinkl Precursive" panose="02000000000000000000" pitchFamily="2" charset="0"/>
              </a:rPr>
              <a:t>Use </a:t>
            </a:r>
            <a:r>
              <a:rPr lang="en-GB" dirty="0" smtClean="0">
                <a:solidFill>
                  <a:srgbClr val="FF0000"/>
                </a:solidFill>
                <a:latin typeface="Twinkl Precursive" panose="02000000000000000000" pitchFamily="2" charset="0"/>
              </a:rPr>
              <a:t>prepositions</a:t>
            </a:r>
            <a:r>
              <a:rPr lang="en-GB" dirty="0" smtClean="0">
                <a:latin typeface="Twinkl Precursive" panose="02000000000000000000" pitchFamily="2" charset="0"/>
              </a:rPr>
              <a:t> for location.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1371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385</Words>
  <Application>Microsoft Office PowerPoint</Application>
  <PresentationFormat>Widescreen</PresentationFormat>
  <Paragraphs>68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Twinkl Precursive</vt:lpstr>
      <vt:lpstr>Office Theme</vt:lpstr>
      <vt:lpstr>Tricky Words </vt:lpstr>
      <vt:lpstr>PowerPoint Presentation</vt:lpstr>
      <vt:lpstr>Our Set 3 phoneme for today is….a-e </vt:lpstr>
      <vt:lpstr>LO: To write the first two sections of a travel journey from the viewpoint of the snail.   Monday 14th June 2021 </vt:lpstr>
      <vt:lpstr>Your Task </vt:lpstr>
      <vt:lpstr>Your Task </vt:lpstr>
      <vt:lpstr>Let’s watch </vt:lpstr>
      <vt:lpstr>Here is the incredible tropical island. </vt:lpstr>
      <vt:lpstr>Here is the incredible tropical island. </vt:lpstr>
      <vt:lpstr>What might the snail write about her journey so far?</vt:lpstr>
      <vt:lpstr>Look at this example</vt:lpstr>
      <vt:lpstr>Your Task: 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write about why the snail wishes to travel.   Tuesday 8th June 2021 </dc:title>
  <dc:creator>J Geals BTP</dc:creator>
  <cp:lastModifiedBy>J Geals BTP</cp:lastModifiedBy>
  <cp:revision>11</cp:revision>
  <dcterms:created xsi:type="dcterms:W3CDTF">2021-06-03T14:27:07Z</dcterms:created>
  <dcterms:modified xsi:type="dcterms:W3CDTF">2021-06-05T11:28:21Z</dcterms:modified>
</cp:coreProperties>
</file>