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1"/>
  </p:notesMasterIdLst>
  <p:sldIdLst>
    <p:sldId id="296" r:id="rId11"/>
    <p:sldId id="299" r:id="rId12"/>
    <p:sldId id="305" r:id="rId13"/>
    <p:sldId id="311" r:id="rId14"/>
    <p:sldId id="309" r:id="rId15"/>
    <p:sldId id="301" r:id="rId16"/>
    <p:sldId id="310" r:id="rId17"/>
    <p:sldId id="312" r:id="rId18"/>
    <p:sldId id="313" r:id="rId19"/>
    <p:sldId id="308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46" d="100"/>
          <a:sy n="46" d="100"/>
        </p:scale>
        <p:origin x="1224" y="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30/04/2021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30/04/2021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3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4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5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6.xml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35434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796251" y="985266"/>
            <a:ext cx="55136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Let’s talk about arrays!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2" name="Sun 1"/>
          <p:cNvSpPr/>
          <p:nvPr/>
        </p:nvSpPr>
        <p:spPr>
          <a:xfrm>
            <a:off x="1113863" y="1895875"/>
            <a:ext cx="1364776" cy="1323833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2068" y="3336877"/>
            <a:ext cx="1376203" cy="1219750"/>
          </a:xfrm>
          <a:prstGeom prst="rect">
            <a:avLst/>
          </a:prstGeom>
        </p:spPr>
      </p:pic>
      <p:cxnSp>
        <p:nvCxnSpPr>
          <p:cNvPr id="10" name="Straight Arrow Connector 9"/>
          <p:cNvCxnSpPr/>
          <p:nvPr/>
        </p:nvCxnSpPr>
        <p:spPr>
          <a:xfrm>
            <a:off x="2210937" y="2947916"/>
            <a:ext cx="1337481" cy="777923"/>
          </a:xfrm>
          <a:prstGeom prst="straightConnector1">
            <a:avLst/>
          </a:prstGeom>
          <a:ln w="76200">
            <a:solidFill>
              <a:srgbClr val="FFFF00"/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3179255" y="4777880"/>
            <a:ext cx="345288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No Tiny, not rays from the sun… arrays… let me show you!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2974" y="2947916"/>
            <a:ext cx="1948403" cy="2140622"/>
          </a:xfrm>
          <a:prstGeom prst="rect">
            <a:avLst/>
          </a:prstGeom>
        </p:spPr>
      </p:pic>
      <p:sp>
        <p:nvSpPr>
          <p:cNvPr id="13" name="Rounded Rectangular Callout 12"/>
          <p:cNvSpPr/>
          <p:nvPr/>
        </p:nvSpPr>
        <p:spPr>
          <a:xfrm>
            <a:off x="3070746" y="4735773"/>
            <a:ext cx="3480179" cy="1181974"/>
          </a:xfrm>
          <a:prstGeom prst="wedgeRoundRectCallout">
            <a:avLst>
              <a:gd name="adj1" fmla="val 53244"/>
              <a:gd name="adj2" fmla="val -94534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14219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423229" y="1469212"/>
            <a:ext cx="38539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Arrays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 smtClean="0">
                <a:latin typeface="Comic Sans MS" panose="030F0702030302020204" pitchFamily="66" charset="0"/>
              </a:rPr>
              <a:t>have rows.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907099" y="4224642"/>
            <a:ext cx="300250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Arrays are when we build rows and columns.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546" y="3689561"/>
            <a:ext cx="1948403" cy="2140622"/>
          </a:xfrm>
          <a:prstGeom prst="rect">
            <a:avLst/>
          </a:prstGeom>
        </p:spPr>
      </p:pic>
      <p:sp>
        <p:nvSpPr>
          <p:cNvPr id="13" name="Rounded Rectangular Callout 12"/>
          <p:cNvSpPr/>
          <p:nvPr/>
        </p:nvSpPr>
        <p:spPr>
          <a:xfrm>
            <a:off x="2843698" y="4194906"/>
            <a:ext cx="3168857" cy="1181974"/>
          </a:xfrm>
          <a:prstGeom prst="wedgeRoundRectCallout">
            <a:avLst>
              <a:gd name="adj1" fmla="val 64294"/>
              <a:gd name="adj2" fmla="val 7736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983" y="1449808"/>
            <a:ext cx="1107940" cy="80917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0413" y="2015698"/>
            <a:ext cx="1107940" cy="80917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5318" y="2015698"/>
            <a:ext cx="1107940" cy="80917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0223" y="2015698"/>
            <a:ext cx="1107940" cy="80917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5128" y="2015698"/>
            <a:ext cx="1107940" cy="80917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0034" y="2015698"/>
            <a:ext cx="1107940" cy="80917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983" y="2044931"/>
            <a:ext cx="1107940" cy="80917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983" y="2640054"/>
            <a:ext cx="1107940" cy="80917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983" y="3235177"/>
            <a:ext cx="1107940" cy="80917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983" y="3830301"/>
            <a:ext cx="1107940" cy="809170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 rot="16200000">
            <a:off x="3841174" y="788518"/>
            <a:ext cx="677108" cy="4558274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Arrays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 smtClean="0">
                <a:latin typeface="Comic Sans MS" panose="030F0702030302020204" pitchFamily="66" charset="0"/>
              </a:rPr>
              <a:t>have columns.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28687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5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35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2.22222E-6 L -0.22552 -0.00972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285" y="-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"/>
                            </p:stCondLst>
                            <p:childTnLst>
                              <p:par>
                                <p:cTn id="4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50"/>
                            </p:stCondLst>
                            <p:childTnLst>
                              <p:par>
                                <p:cTn id="51" presetID="1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00"/>
                            </p:stCondLst>
                            <p:childTnLst>
                              <p:par>
                                <p:cTn id="54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/>
      <p:bldP spid="13" grpId="0" animBg="1"/>
      <p:bldP spid="23" grpId="0"/>
      <p:bldP spid="23" grpId="1"/>
      <p:bldP spid="23" grpId="2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36564" y="350847"/>
            <a:ext cx="57956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Where have you seen arrays?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92090" y="1014068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54609" y="1156757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564" y="1666776"/>
            <a:ext cx="2235125" cy="167634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4506" y="2798889"/>
            <a:ext cx="2837383" cy="215933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478" y="4875058"/>
            <a:ext cx="3991686" cy="122958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8008" y="1873148"/>
            <a:ext cx="2708344" cy="209172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4609" y="3825071"/>
            <a:ext cx="2358984" cy="225244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344" y="3637061"/>
            <a:ext cx="802171" cy="139270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64386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Can you find any arrays?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49561" y="650504"/>
            <a:ext cx="4828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Let’s look at arrays!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7307" y="1618088"/>
            <a:ext cx="2686607" cy="345420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9567" y="1583418"/>
            <a:ext cx="3454209" cy="275857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67512" y="4305862"/>
            <a:ext cx="4828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This window has    rows.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127561" y="4962503"/>
            <a:ext cx="4828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This window has    rows.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25713" y="196097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28464" y="2700365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56616" y="349601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292908" y="431382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886415" y="189270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889166" y="263209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917318" y="342775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941873" y="4286165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70991" y="496250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6" name="Right Arrow 25"/>
          <p:cNvSpPr/>
          <p:nvPr/>
        </p:nvSpPr>
        <p:spPr>
          <a:xfrm>
            <a:off x="1446663" y="2183642"/>
            <a:ext cx="2680898" cy="1612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ight Arrow 26"/>
          <p:cNvSpPr/>
          <p:nvPr/>
        </p:nvSpPr>
        <p:spPr>
          <a:xfrm>
            <a:off x="1430512" y="2949684"/>
            <a:ext cx="2680898" cy="1612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ight Arrow 27"/>
          <p:cNvSpPr/>
          <p:nvPr/>
        </p:nvSpPr>
        <p:spPr>
          <a:xfrm>
            <a:off x="1473083" y="3695210"/>
            <a:ext cx="2680898" cy="1612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ight Arrow 28"/>
          <p:cNvSpPr/>
          <p:nvPr/>
        </p:nvSpPr>
        <p:spPr>
          <a:xfrm>
            <a:off x="5804765" y="2103022"/>
            <a:ext cx="1865277" cy="1612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ight Arrow 29"/>
          <p:cNvSpPr/>
          <p:nvPr/>
        </p:nvSpPr>
        <p:spPr>
          <a:xfrm>
            <a:off x="5804765" y="2881355"/>
            <a:ext cx="1865277" cy="1612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ight Arrow 30"/>
          <p:cNvSpPr/>
          <p:nvPr/>
        </p:nvSpPr>
        <p:spPr>
          <a:xfrm>
            <a:off x="5838352" y="3615279"/>
            <a:ext cx="1865277" cy="1612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ight Arrow 31"/>
          <p:cNvSpPr/>
          <p:nvPr/>
        </p:nvSpPr>
        <p:spPr>
          <a:xfrm>
            <a:off x="5899754" y="4400778"/>
            <a:ext cx="1865277" cy="1612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98107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4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5" grpId="0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49561" y="650504"/>
            <a:ext cx="4828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Let’s look at arrays!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7307" y="1618088"/>
            <a:ext cx="2686607" cy="345420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9567" y="1583418"/>
            <a:ext cx="3454209" cy="275857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67512" y="4305862"/>
            <a:ext cx="4828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This window has    rows.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127561" y="4962503"/>
            <a:ext cx="4828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This window has    rows.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49561" y="4718157"/>
            <a:ext cx="4828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It has    columns.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93776" y="5468459"/>
            <a:ext cx="4828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It has    columns.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317659" y="126029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181190" y="125497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940705" y="124323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750222" y="471815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691389" y="121378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500996" y="121378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194236" y="120411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714065" y="126029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70991" y="496250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582322" y="547035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302092" y="4322915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26" name="Right Arrow 25"/>
          <p:cNvSpPr/>
          <p:nvPr/>
        </p:nvSpPr>
        <p:spPr>
          <a:xfrm rot="5400000">
            <a:off x="4667883" y="3264301"/>
            <a:ext cx="2680898" cy="161240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ight Arrow 26"/>
          <p:cNvSpPr/>
          <p:nvPr/>
        </p:nvSpPr>
        <p:spPr>
          <a:xfrm rot="5400000">
            <a:off x="714768" y="2881356"/>
            <a:ext cx="1865277" cy="161240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ight Arrow 27"/>
          <p:cNvSpPr/>
          <p:nvPr/>
        </p:nvSpPr>
        <p:spPr>
          <a:xfrm rot="5400000">
            <a:off x="1578299" y="2909795"/>
            <a:ext cx="1865277" cy="161240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ight Arrow 28"/>
          <p:cNvSpPr/>
          <p:nvPr/>
        </p:nvSpPr>
        <p:spPr>
          <a:xfrm rot="5400000">
            <a:off x="2311943" y="2909796"/>
            <a:ext cx="1865277" cy="161240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ight Arrow 29"/>
          <p:cNvSpPr/>
          <p:nvPr/>
        </p:nvSpPr>
        <p:spPr>
          <a:xfrm rot="5400000">
            <a:off x="3090316" y="2917654"/>
            <a:ext cx="1865277" cy="161240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ight Arrow 30"/>
          <p:cNvSpPr/>
          <p:nvPr/>
        </p:nvSpPr>
        <p:spPr>
          <a:xfrm rot="5400000">
            <a:off x="5460161" y="3264301"/>
            <a:ext cx="2680898" cy="161240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ight Arrow 31"/>
          <p:cNvSpPr/>
          <p:nvPr/>
        </p:nvSpPr>
        <p:spPr>
          <a:xfrm rot="5400000">
            <a:off x="6199328" y="3244619"/>
            <a:ext cx="2680898" cy="161240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62267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4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5" grpId="0"/>
      <p:bldP spid="23" grpId="0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8361" y="718434"/>
            <a:ext cx="1376203" cy="121975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678655" y="1156340"/>
            <a:ext cx="23673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Is a ten frame an array?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3" name="Rounded Rectangular Callout 12"/>
          <p:cNvSpPr/>
          <p:nvPr/>
        </p:nvSpPr>
        <p:spPr>
          <a:xfrm>
            <a:off x="2582913" y="982251"/>
            <a:ext cx="2354912" cy="1181974"/>
          </a:xfrm>
          <a:prstGeom prst="wedgeRoundRectCallout">
            <a:avLst>
              <a:gd name="adj1" fmla="val 68318"/>
              <a:gd name="adj2" fmla="val -31028"/>
              <a:gd name="adj3" fmla="val 16667"/>
            </a:avLst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70575" y="2986001"/>
            <a:ext cx="2643859" cy="116308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4920022" y="3092946"/>
            <a:ext cx="2643859" cy="1163083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170575" y="4355232"/>
            <a:ext cx="2990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This has    rows.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252624" y="4767527"/>
            <a:ext cx="3058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It has    columns.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099083" y="4772981"/>
            <a:ext cx="6610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  <a:endParaRPr lang="en-GB" sz="24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324278" y="4355232"/>
            <a:ext cx="6610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052811" y="5033308"/>
            <a:ext cx="2990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This has    rows.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134860" y="5445603"/>
            <a:ext cx="3058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It has    columns.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981319" y="5451057"/>
            <a:ext cx="6610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206514" y="5033308"/>
            <a:ext cx="6610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  <a:endParaRPr lang="en-GB" sz="24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55317" y="303215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55317" y="356754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119184" y="2464431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119184" y="2921224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119184" y="3439375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119184" y="395808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5119184" y="440422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641808" y="192681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131490" y="192681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2137744" y="256861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627426" y="256861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3117108" y="256861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212418" y="255659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702100" y="255659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53150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20072" y="2013231"/>
            <a:ext cx="5703912" cy="3005873"/>
          </a:xfrm>
        </p:spPr>
        <p:txBody>
          <a:bodyPr/>
          <a:lstStyle/>
          <a:p>
            <a:r>
              <a:rPr lang="en-GB" sz="3400" dirty="0" smtClean="0"/>
              <a:t>Can you build an array?</a:t>
            </a:r>
            <a:br>
              <a:rPr lang="en-GB" sz="3400" dirty="0" smtClean="0"/>
            </a:br>
            <a:r>
              <a:rPr lang="en-GB" sz="3400" dirty="0" smtClean="0"/>
              <a:t>How many rows?</a:t>
            </a:r>
            <a:br>
              <a:rPr lang="en-GB" sz="3400" dirty="0" smtClean="0"/>
            </a:br>
            <a:r>
              <a:rPr lang="en-GB" sz="3400" dirty="0" smtClean="0"/>
              <a:t>How many columns?</a:t>
            </a:r>
            <a:endParaRPr lang="en-GB" sz="3400" dirty="0"/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8.8|7.6|3.1|2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2|3.6|5.1|3.2|3|3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6|1.7|1.6|3.4|2.6|3.3|1.1|1.2|1.3|3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|4.8|1.2|1.1|1.2|1.5|3.2|5|2.7|1.3|1.3|1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1|3.6|1.1|1.3|3.1|3.2|0.9|0.9|0.8|0.9|1|8.6|3.3|5.1|1|0.9|0.9|0.8|1|1.8|2.1|1.2|0.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3151</TotalTime>
  <Words>174</Words>
  <Application>Microsoft Office PowerPoint</Application>
  <PresentationFormat>On-screen Show (4:3)</PresentationFormat>
  <Paragraphs>62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10</vt:i4>
      </vt:variant>
    </vt:vector>
  </HeadingPairs>
  <TitlesOfParts>
    <vt:vector size="21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Can you find any arrays?</vt:lpstr>
      <vt:lpstr>PowerPoint Presentation</vt:lpstr>
      <vt:lpstr>PowerPoint Presentation</vt:lpstr>
      <vt:lpstr>PowerPoint Presentation</vt:lpstr>
      <vt:lpstr>Can you build an array? How many rows? How many columns?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Geals BTP</cp:lastModifiedBy>
  <cp:revision>226</cp:revision>
  <dcterms:created xsi:type="dcterms:W3CDTF">2019-07-05T11:02:13Z</dcterms:created>
  <dcterms:modified xsi:type="dcterms:W3CDTF">2021-04-30T09:15:08Z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