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9" r:id="rId2"/>
    <p:sldId id="280" r:id="rId3"/>
    <p:sldId id="256" r:id="rId4"/>
    <p:sldId id="265" r:id="rId5"/>
    <p:sldId id="273" r:id="rId6"/>
    <p:sldId id="266" r:id="rId7"/>
    <p:sldId id="257" r:id="rId8"/>
    <p:sldId id="275" r:id="rId9"/>
    <p:sldId id="277" r:id="rId10"/>
    <p:sldId id="276" r:id="rId11"/>
    <p:sldId id="278" r:id="rId1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>
      <p:cViewPr varScale="1">
        <p:scale>
          <a:sx n="69" d="100"/>
          <a:sy n="69" d="100"/>
        </p:scale>
        <p:origin x="756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115241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593377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111086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25/06/2021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853295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25/06/2021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0825038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25/06/2021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1055808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25/06/2021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6706883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25/06/2021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5252597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25/06/2021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1623269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468055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79C18D-CFDF-4476-B344-D55075751708}" type="datetimeFigureOut">
              <a:rPr lang="en-GB" smtClean="0"/>
              <a:t>25/06/2021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592936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32000"/>
            <a:lum/>
          </a:blip>
          <a:srcRect/>
          <a:stretch>
            <a:fillRect t="-88000" b="-8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79C18D-CFDF-4476-B344-D55075751708}" type="datetimeFigureOut">
              <a:rPr lang="en-GB" smtClean="0"/>
              <a:t>25/06/2021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9C9AE4C-F189-4971-A862-40054C5D426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105521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6.png"/><Relationship Id="rId11" Type="http://schemas.openxmlformats.org/officeDocument/2006/relationships/image" Target="../media/image11.png"/><Relationship Id="rId5" Type="http://schemas.openxmlformats.org/officeDocument/2006/relationships/image" Target="../media/image5.png"/><Relationship Id="rId10" Type="http://schemas.openxmlformats.org/officeDocument/2006/relationships/image" Target="../media/image10.png"/><Relationship Id="rId4" Type="http://schemas.openxmlformats.org/officeDocument/2006/relationships/image" Target="../media/image4.png"/><Relationship Id="rId9" Type="http://schemas.openxmlformats.org/officeDocument/2006/relationships/image" Target="../media/image9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83193" y="1742283"/>
            <a:ext cx="4476750" cy="3009900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02286" y="210345"/>
            <a:ext cx="4572000" cy="299085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304189" y="452394"/>
            <a:ext cx="4562475" cy="3219450"/>
          </a:xfrm>
          <a:prstGeom prst="rect">
            <a:avLst/>
          </a:prstGeom>
        </p:spPr>
      </p:pic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592693" y="3981847"/>
            <a:ext cx="4562475" cy="3105150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-142875" y="3777060"/>
            <a:ext cx="4667250" cy="3238500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7652249" y="3786585"/>
            <a:ext cx="4524375" cy="3105150"/>
          </a:xfrm>
          <a:prstGeom prst="rect">
            <a:avLst/>
          </a:prstGeom>
        </p:spPr>
      </p:pic>
      <p:pic>
        <p:nvPicPr>
          <p:cNvPr id="10" name="Picture 9"/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7653338" y="2886869"/>
            <a:ext cx="4457700" cy="3086100"/>
          </a:xfrm>
          <a:prstGeom prst="rect">
            <a:avLst/>
          </a:prstGeom>
        </p:spPr>
      </p:pic>
      <p:pic>
        <p:nvPicPr>
          <p:cNvPr id="11" name="Picture 10"/>
          <p:cNvPicPr>
            <a:picLocks noChangeAspect="1"/>
          </p:cNvPicPr>
          <p:nvPr/>
        </p:nvPicPr>
        <p:blipFill>
          <a:blip r:embed="rId9"/>
          <a:stretch>
            <a:fillRect/>
          </a:stretch>
        </p:blipFill>
        <p:spPr>
          <a:xfrm>
            <a:off x="-65586" y="2370181"/>
            <a:ext cx="4495800" cy="3076575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10"/>
          <a:stretch>
            <a:fillRect/>
          </a:stretch>
        </p:blipFill>
        <p:spPr>
          <a:xfrm>
            <a:off x="3867150" y="95250"/>
            <a:ext cx="4552950" cy="3143250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11"/>
          <a:stretch>
            <a:fillRect/>
          </a:stretch>
        </p:blipFill>
        <p:spPr>
          <a:xfrm>
            <a:off x="0" y="36242"/>
            <a:ext cx="4524375" cy="29908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7296117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36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48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0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72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3" dur="5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84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5" dur="500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6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7" dur="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08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9" dur="5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1" fill="hold">
                      <p:stCondLst>
                        <p:cond delay="indefinite"/>
                      </p:stCondLst>
                      <p:childTnLst>
                        <p:par>
                          <p:cTn id="112" fill="hold">
                            <p:stCondLst>
                              <p:cond delay="0"/>
                            </p:stCondLst>
                            <p:childTnLst>
                              <p:par>
                                <p:cTn id="11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5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6" dur="5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7" fill="hold">
                      <p:stCondLst>
                        <p:cond delay="indefinite"/>
                      </p:stCondLst>
                      <p:childTnLst>
                        <p:par>
                          <p:cTn id="118" fill="hold">
                            <p:stCondLst>
                              <p:cond delay="0"/>
                            </p:stCondLst>
                            <p:childTnLst>
                              <p:par>
                                <p:cTn id="119" presetID="2" presetClass="exit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20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1" dur="5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4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TextBox 6"/>
          <p:cNvSpPr txBox="1"/>
          <p:nvPr/>
        </p:nvSpPr>
        <p:spPr>
          <a:xfrm>
            <a:off x="1161787" y="4219858"/>
            <a:ext cx="198319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sl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igh</a:t>
            </a:r>
            <a:r>
              <a:rPr lang="en-GB" sz="4000" dirty="0">
                <a:latin typeface="Comic Sans MS" panose="030F0702030302020204" pitchFamily="66" charset="0"/>
              </a:rPr>
              <a:t>t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8" name="TextBox 7"/>
          <p:cNvSpPr txBox="1"/>
          <p:nvPr/>
        </p:nvSpPr>
        <p:spPr>
          <a:xfrm>
            <a:off x="6708987" y="5382838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sl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</a:t>
            </a:r>
            <a:r>
              <a:rPr lang="en-GB" sz="4000" dirty="0">
                <a:latin typeface="Comic Sans MS" panose="030F0702030302020204" pitchFamily="66" charset="0"/>
              </a:rPr>
              <a:t>d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endParaRPr lang="en-GB" sz="4000" dirty="0">
              <a:solidFill>
                <a:srgbClr val="FF0000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2978553" y="5434783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s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igh</a:t>
            </a:r>
            <a:r>
              <a:rPr lang="en-GB" sz="4000" dirty="0" smtClean="0">
                <a:latin typeface="Comic Sans MS" panose="030F0702030302020204" pitchFamily="66" charset="0"/>
              </a:rPr>
              <a:t>ed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10" name="TextBox 9"/>
          <p:cNvSpPr txBox="1"/>
          <p:nvPr/>
        </p:nvSpPr>
        <p:spPr>
          <a:xfrm>
            <a:off x="4586676" y="4202847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sp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</a:t>
            </a:r>
            <a:r>
              <a:rPr lang="en-GB" sz="4000" dirty="0" smtClean="0">
                <a:latin typeface="Comic Sans MS" panose="030F0702030302020204" pitchFamily="66" charset="0"/>
              </a:rPr>
              <a:t>c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11" name="TextBox 10"/>
          <p:cNvSpPr txBox="1"/>
          <p:nvPr/>
        </p:nvSpPr>
        <p:spPr>
          <a:xfrm>
            <a:off x="7719902" y="4140169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t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ie</a:t>
            </a:r>
            <a:r>
              <a:rPr lang="en-GB" sz="4000" dirty="0" smtClean="0">
                <a:latin typeface="Comic Sans MS" panose="030F0702030302020204" pitchFamily="66" charset="0"/>
              </a:rPr>
              <a:t>d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12" name="TextBox 11"/>
          <p:cNvSpPr txBox="1"/>
          <p:nvPr/>
        </p:nvSpPr>
        <p:spPr>
          <a:xfrm>
            <a:off x="9626677" y="5348823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fr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ie</a:t>
            </a:r>
            <a:r>
              <a:rPr lang="en-GB" sz="4000" dirty="0" smtClean="0">
                <a:latin typeface="Comic Sans MS" panose="030F0702030302020204" pitchFamily="66" charset="0"/>
              </a:rPr>
              <a:t>d</a:t>
            </a:r>
            <a:r>
              <a:rPr lang="en-GB" sz="4000" dirty="0" smtClean="0"/>
              <a:t> </a:t>
            </a:r>
            <a:endParaRPr lang="en-GB" sz="4000" dirty="0"/>
          </a:p>
        </p:txBody>
      </p:sp>
      <p:sp>
        <p:nvSpPr>
          <p:cNvPr id="14" name="TextBox 13"/>
          <p:cNvSpPr txBox="1"/>
          <p:nvPr/>
        </p:nvSpPr>
        <p:spPr>
          <a:xfrm>
            <a:off x="4892038" y="6057498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pr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</a:t>
            </a:r>
            <a:r>
              <a:rPr lang="en-GB" sz="4000" dirty="0" smtClean="0">
                <a:latin typeface="Comic Sans MS" panose="030F0702030302020204" pitchFamily="66" charset="0"/>
              </a:rPr>
              <a:t>d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endParaRPr lang="en-GB" sz="4000" dirty="0">
              <a:solidFill>
                <a:srgbClr val="FF0000"/>
              </a:solidFill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981941" y="5322592"/>
            <a:ext cx="424462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dirty="0" smtClean="0">
                <a:latin typeface="Comic Sans MS" panose="030F0702030302020204" pitchFamily="66" charset="0"/>
              </a:rPr>
              <a:t>br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i</a:t>
            </a:r>
            <a:r>
              <a:rPr lang="en-GB" sz="4000" dirty="0" smtClean="0">
                <a:latin typeface="Comic Sans MS" panose="030F0702030302020204" pitchFamily="66" charset="0"/>
              </a:rPr>
              <a:t>d</a:t>
            </a:r>
            <a:r>
              <a:rPr lang="en-GB" sz="4000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</a:t>
            </a:r>
            <a:endParaRPr lang="en-GB" sz="4000" dirty="0">
              <a:solidFill>
                <a:srgbClr val="FF0000"/>
              </a:solidFill>
            </a:endParaRPr>
          </a:p>
        </p:txBody>
      </p:sp>
      <p:sp>
        <p:nvSpPr>
          <p:cNvPr id="6" name="AutoShape 2" descr="Year 1 – Wednesday 1st April – St Mark's CofE Primary School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16" name="Picture 1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44884" y="202598"/>
            <a:ext cx="5102232" cy="31111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82768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1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3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1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4" grpId="0"/>
      <p:bldP spid="1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0969" y="590843"/>
            <a:ext cx="9144000" cy="4476004"/>
          </a:xfrm>
        </p:spPr>
        <p:txBody>
          <a:bodyPr>
            <a:normAutofit/>
          </a:bodyPr>
          <a:lstStyle/>
          <a:p>
            <a:r>
              <a:rPr lang="en-GB" sz="4500" dirty="0" smtClean="0">
                <a:latin typeface="Twinkl Precursive" panose="02000000000000000000" pitchFamily="2" charset="0"/>
              </a:rPr>
              <a:t>LO: To act out the Market Scene from the play.</a:t>
            </a:r>
            <a:br>
              <a:rPr lang="en-GB" sz="4500" dirty="0" smtClean="0">
                <a:latin typeface="Twinkl Precursive" panose="02000000000000000000" pitchFamily="2" charset="0"/>
              </a:rPr>
            </a:br>
            <a:r>
              <a:rPr lang="en-GB" sz="4500" dirty="0">
                <a:latin typeface="Twinkl Precursive" panose="02000000000000000000" pitchFamily="2" charset="0"/>
              </a:rPr>
              <a:t/>
            </a:r>
            <a:br>
              <a:rPr lang="en-GB" sz="4500" dirty="0">
                <a:latin typeface="Twinkl Precursive" panose="02000000000000000000" pitchFamily="2" charset="0"/>
              </a:rPr>
            </a:br>
            <a:r>
              <a:rPr lang="en-GB" sz="4500" dirty="0" smtClean="0">
                <a:latin typeface="Twinkl Precursive" panose="02000000000000000000" pitchFamily="2" charset="0"/>
              </a:rPr>
              <a:t>Wednesday 30</a:t>
            </a:r>
            <a:r>
              <a:rPr lang="en-GB" sz="4500" baseline="30000" dirty="0" smtClean="0">
                <a:latin typeface="Twinkl Precursive" panose="02000000000000000000" pitchFamily="2" charset="0"/>
              </a:rPr>
              <a:t>th</a:t>
            </a:r>
            <a:r>
              <a:rPr lang="en-GB" sz="4500" dirty="0" smtClean="0">
                <a:latin typeface="Twinkl Precursive" panose="02000000000000000000" pitchFamily="2" charset="0"/>
              </a:rPr>
              <a:t> June 2021 </a:t>
            </a:r>
            <a:endParaRPr lang="en-GB" sz="45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805662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First let’s read about what happens to the two sets of twins.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41218" y="1939636"/>
            <a:ext cx="10515600" cy="4765964"/>
          </a:xfrm>
          <a:solidFill>
            <a:schemeClr val="bg1"/>
          </a:solidFill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3000" dirty="0" smtClean="0">
                <a:latin typeface="Twinkl Precursive" panose="02000000000000000000" pitchFamily="2" charset="0"/>
              </a:rPr>
              <a:t>Read to p.21. </a:t>
            </a:r>
          </a:p>
          <a:p>
            <a:pPr marL="0" indent="0">
              <a:buNone/>
            </a:pPr>
            <a:endParaRPr lang="en-GB" sz="3000" dirty="0" smtClean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sz="3000" dirty="0" smtClean="0">
                <a:latin typeface="Twinkl Precursive" panose="02000000000000000000" pitchFamily="2" charset="0"/>
              </a:rPr>
              <a:t>The two sets</a:t>
            </a:r>
          </a:p>
          <a:p>
            <a:pPr marL="0" indent="0">
              <a:buNone/>
            </a:pPr>
            <a:r>
              <a:rPr lang="en-GB" sz="3000" dirty="0" smtClean="0">
                <a:latin typeface="Twinkl Precursive" panose="02000000000000000000" pitchFamily="2" charset="0"/>
              </a:rPr>
              <a:t>of twins were</a:t>
            </a:r>
          </a:p>
          <a:p>
            <a:pPr marL="0" indent="0">
              <a:buNone/>
            </a:pPr>
            <a:r>
              <a:rPr lang="en-GB" sz="3000" dirty="0">
                <a:latin typeface="Twinkl Precursive" panose="02000000000000000000" pitchFamily="2" charset="0"/>
              </a:rPr>
              <a:t>s</a:t>
            </a:r>
            <a:r>
              <a:rPr lang="en-GB" sz="3000" dirty="0" smtClean="0">
                <a:latin typeface="Twinkl Precursive" panose="02000000000000000000" pitchFamily="2" charset="0"/>
              </a:rPr>
              <a:t>eparated from </a:t>
            </a:r>
          </a:p>
          <a:p>
            <a:pPr marL="0" indent="0">
              <a:buNone/>
            </a:pPr>
            <a:r>
              <a:rPr lang="en-GB" sz="3000" dirty="0">
                <a:latin typeface="Twinkl Precursive" panose="02000000000000000000" pitchFamily="2" charset="0"/>
              </a:rPr>
              <a:t>e</a:t>
            </a:r>
            <a:r>
              <a:rPr lang="en-GB" sz="3000" dirty="0" smtClean="0">
                <a:latin typeface="Twinkl Precursive" panose="02000000000000000000" pitchFamily="2" charset="0"/>
              </a:rPr>
              <a:t>ach other in </a:t>
            </a:r>
          </a:p>
          <a:p>
            <a:pPr marL="0" indent="0">
              <a:buNone/>
            </a:pPr>
            <a:r>
              <a:rPr lang="en-GB" sz="3000" dirty="0">
                <a:latin typeface="Twinkl Precursive" panose="02000000000000000000" pitchFamily="2" charset="0"/>
              </a:rPr>
              <a:t>a</a:t>
            </a:r>
            <a:r>
              <a:rPr lang="en-GB" sz="3000" dirty="0" smtClean="0">
                <a:latin typeface="Twinkl Precursive" panose="02000000000000000000" pitchFamily="2" charset="0"/>
              </a:rPr>
              <a:t> storm. </a:t>
            </a:r>
          </a:p>
          <a:p>
            <a:pPr marL="0" indent="0">
              <a:buNone/>
            </a:pPr>
            <a:endParaRPr lang="en-GB" sz="30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sz="3000" dirty="0" smtClean="0">
                <a:latin typeface="Twinkl Precursive" panose="02000000000000000000" pitchFamily="2" charset="0"/>
              </a:rPr>
              <a:t>Then read to p.31</a:t>
            </a:r>
            <a:endParaRPr lang="en-GB" sz="30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5754832" y="704850"/>
            <a:ext cx="51435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5843116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44333" y="0"/>
            <a:ext cx="10515600" cy="1325563"/>
          </a:xfrm>
        </p:spPr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You will be acting out the ‘Market’ scene. </a:t>
            </a:r>
            <a:endParaRPr lang="en-GB" dirty="0">
              <a:latin typeface="Twinkl Precursive" panose="02000000000000000000" pitchFamily="2" charset="0"/>
            </a:endParaRP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539115" y="1325563"/>
            <a:ext cx="3334231" cy="5175686"/>
          </a:xfrm>
        </p:spPr>
      </p:pic>
      <p:sp>
        <p:nvSpPr>
          <p:cNvPr id="5" name="TextBox 4"/>
          <p:cNvSpPr txBox="1"/>
          <p:nvPr/>
        </p:nvSpPr>
        <p:spPr>
          <a:xfrm>
            <a:off x="144333" y="1737034"/>
            <a:ext cx="7620001" cy="2677656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Twinkl Precursive" panose="02000000000000000000" pitchFamily="2" charset="0"/>
              </a:rPr>
              <a:t>You will be put into groups to act out parts of the scene. </a:t>
            </a:r>
          </a:p>
          <a:p>
            <a:endParaRPr lang="en-GB" sz="2400" dirty="0">
              <a:latin typeface="Twinkl Precursive" panose="02000000000000000000" pitchFamily="2" charset="0"/>
            </a:endParaRPr>
          </a:p>
          <a:p>
            <a:r>
              <a:rPr lang="en-GB" sz="2400" dirty="0" smtClean="0">
                <a:latin typeface="Twinkl Precursive" panose="02000000000000000000" pitchFamily="2" charset="0"/>
              </a:rPr>
              <a:t>You will need to read your ‘lines’ from a script, taking it in turns to hear what the other says and then saying your line back. 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144333" y="4826161"/>
            <a:ext cx="7620001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Twinkl Precursive" panose="02000000000000000000" pitchFamily="2" charset="0"/>
              </a:rPr>
              <a:t>You will be asked to try to learn these as best you can ready for your ‘performance’ tomorrow. </a:t>
            </a:r>
          </a:p>
        </p:txBody>
      </p:sp>
    </p:spTree>
    <p:extLst>
      <p:ext uri="{BB962C8B-B14F-4D97-AF65-F5344CB8AC3E}">
        <p14:creationId xmlns:p14="http://schemas.microsoft.com/office/powerpoint/2010/main" val="164030279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6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25582" y="0"/>
            <a:ext cx="10515600" cy="1325563"/>
          </a:xfrm>
        </p:spPr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What is a script?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25582" y="990533"/>
            <a:ext cx="10515600" cy="4351338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500" dirty="0" smtClean="0">
                <a:latin typeface="Twinkl Precursive" panose="02000000000000000000" pitchFamily="2" charset="0"/>
              </a:rPr>
              <a:t>This is how ‘scripts’ work. </a:t>
            </a: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325579" y="2066825"/>
            <a:ext cx="8485909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fontAlgn="base"/>
            <a:r>
              <a:rPr lang="en-GB" b="1" dirty="0">
                <a:latin typeface="Comic Sans MS" panose="030F0702030302020204" pitchFamily="66" charset="0"/>
              </a:rPr>
              <a:t>Group 1 Child 1: </a:t>
            </a:r>
            <a:r>
              <a:rPr lang="en-GB" b="1" dirty="0">
                <a:solidFill>
                  <a:srgbClr val="92D050"/>
                </a:solidFill>
                <a:latin typeface="Comic Sans MS" panose="030F0702030302020204" pitchFamily="66" charset="0"/>
              </a:rPr>
              <a:t>FIRST MERCHANT</a:t>
            </a:r>
            <a:endParaRPr lang="en-GB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fontAlgn="base"/>
            <a:r>
              <a:rPr lang="en-GB" dirty="0">
                <a:latin typeface="Comic Sans MS" panose="030F0702030302020204" pitchFamily="66" charset="0"/>
              </a:rPr>
              <a:t>Say that you are from </a:t>
            </a:r>
            <a:r>
              <a:rPr lang="en-GB" dirty="0" err="1">
                <a:latin typeface="Comic Sans MS" panose="030F0702030302020204" pitchFamily="66" charset="0"/>
              </a:rPr>
              <a:t>Epidamnum</a:t>
            </a:r>
            <a:r>
              <a:rPr lang="en-GB" dirty="0">
                <a:latin typeface="Comic Sans MS" panose="030F0702030302020204" pitchFamily="66" charset="0"/>
              </a:rPr>
              <a:t>, </a:t>
            </a:r>
            <a:r>
              <a:rPr lang="en-GB" dirty="0" smtClean="0">
                <a:latin typeface="Comic Sans MS" panose="030F0702030302020204" pitchFamily="66" charset="0"/>
              </a:rPr>
              <a:t>or </a:t>
            </a:r>
            <a:r>
              <a:rPr lang="en-GB" dirty="0">
                <a:latin typeface="Comic Sans MS" panose="030F0702030302020204" pitchFamily="66" charset="0"/>
              </a:rPr>
              <a:t>you will be </a:t>
            </a:r>
            <a:r>
              <a:rPr lang="en-GB" dirty="0" smtClean="0">
                <a:latin typeface="Comic Sans MS" panose="030F0702030302020204" pitchFamily="66" charset="0"/>
              </a:rPr>
              <a:t>killed. A </a:t>
            </a:r>
            <a:r>
              <a:rPr lang="en-GB" dirty="0">
                <a:latin typeface="Comic Sans MS" panose="030F0702030302020204" pitchFamily="66" charset="0"/>
              </a:rPr>
              <a:t>man from Syracuse was arrested for coming here. </a:t>
            </a:r>
            <a:r>
              <a:rPr lang="en-GB" dirty="0" smtClean="0">
                <a:latin typeface="Comic Sans MS" panose="030F0702030302020204" pitchFamily="66" charset="0"/>
              </a:rPr>
              <a:t>Here </a:t>
            </a:r>
            <a:r>
              <a:rPr lang="en-GB" dirty="0">
                <a:latin typeface="Comic Sans MS" panose="030F0702030302020204" pitchFamily="66" charset="0"/>
              </a:rPr>
              <a:t>is the money you asked me to get for you</a:t>
            </a:r>
            <a:r>
              <a:rPr lang="en-GB" dirty="0" smtClean="0">
                <a:latin typeface="Comic Sans MS" panose="030F0702030302020204" pitchFamily="66" charset="0"/>
              </a:rPr>
              <a:t>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9254836" y="2179555"/>
            <a:ext cx="2452255" cy="17967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Twinkl Precursive" panose="02000000000000000000" pitchFamily="2" charset="0"/>
              </a:rPr>
              <a:t>Which characters can you see are in this scene?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7" name="Rectangle 6"/>
          <p:cNvSpPr/>
          <p:nvPr/>
        </p:nvSpPr>
        <p:spPr>
          <a:xfrm>
            <a:off x="9254836" y="4443521"/>
            <a:ext cx="2452255" cy="179670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dirty="0" smtClean="0">
                <a:latin typeface="Twinkl Precursive" panose="02000000000000000000" pitchFamily="2" charset="0"/>
              </a:rPr>
              <a:t>What does ‘</a:t>
            </a:r>
            <a:r>
              <a:rPr lang="en-GB" dirty="0" smtClean="0">
                <a:solidFill>
                  <a:srgbClr val="FF0000"/>
                </a:solidFill>
                <a:latin typeface="Twinkl Precursive" panose="02000000000000000000" pitchFamily="2" charset="0"/>
              </a:rPr>
              <a:t>exits’ </a:t>
            </a:r>
            <a:r>
              <a:rPr lang="en-GB" dirty="0" smtClean="0">
                <a:latin typeface="Twinkl Precursive" panose="02000000000000000000" pitchFamily="2" charset="0"/>
              </a:rPr>
              <a:t>mean?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325579" y="3657522"/>
            <a:ext cx="8485909" cy="1200329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fontAlgn="base"/>
            <a:r>
              <a:rPr lang="en-GB" b="1" dirty="0" smtClean="0">
                <a:latin typeface="Comic Sans MS" panose="030F0702030302020204" pitchFamily="66" charset="0"/>
              </a:rPr>
              <a:t>Group </a:t>
            </a:r>
            <a:r>
              <a:rPr lang="en-GB" b="1" dirty="0">
                <a:latin typeface="Comic Sans MS" panose="030F0702030302020204" pitchFamily="66" charset="0"/>
              </a:rPr>
              <a:t>1 Child 2: </a:t>
            </a:r>
            <a:r>
              <a:rPr lang="en-GB" b="1" dirty="0">
                <a:solidFill>
                  <a:srgbClr val="92D050"/>
                </a:solidFill>
                <a:latin typeface="Comic Sans MS" panose="030F0702030302020204" pitchFamily="66" charset="0"/>
              </a:rPr>
              <a:t>ANTIPHOLUS OF SYRACUSE</a:t>
            </a:r>
            <a:endParaRPr lang="en-GB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fontAlgn="base"/>
            <a:r>
              <a:rPr lang="en-GB" dirty="0" err="1">
                <a:latin typeface="Comic Sans MS" panose="030F0702030302020204" pitchFamily="66" charset="0"/>
              </a:rPr>
              <a:t>Dromio</a:t>
            </a:r>
            <a:r>
              <a:rPr lang="en-GB" dirty="0">
                <a:latin typeface="Comic Sans MS" panose="030F0702030302020204" pitchFamily="66" charset="0"/>
              </a:rPr>
              <a:t>, take this money to the Inn and wait there until I </a:t>
            </a:r>
            <a:r>
              <a:rPr lang="en-GB" dirty="0" smtClean="0">
                <a:latin typeface="Comic Sans MS" panose="030F0702030302020204" pitchFamily="66" charset="0"/>
              </a:rPr>
              <a:t>come. </a:t>
            </a:r>
            <a:r>
              <a:rPr lang="en-GB" dirty="0">
                <a:latin typeface="Comic Sans MS" panose="030F0702030302020204" pitchFamily="66" charset="0"/>
              </a:rPr>
              <a:t>I </a:t>
            </a:r>
            <a:r>
              <a:rPr lang="en-GB" dirty="0" smtClean="0">
                <a:latin typeface="Comic Sans MS" panose="030F0702030302020204" pitchFamily="66" charset="0"/>
              </a:rPr>
              <a:t>go for a walk and then come for lunch. </a:t>
            </a:r>
            <a:r>
              <a:rPr lang="en-GB" dirty="0">
                <a:latin typeface="Comic Sans MS" panose="030F0702030302020204" pitchFamily="66" charset="0"/>
              </a:rPr>
              <a:t>I’m stiff and tired from all this travel. Get going now</a:t>
            </a:r>
            <a:r>
              <a:rPr lang="en-GB" dirty="0" smtClean="0">
                <a:latin typeface="Comic Sans MS" panose="030F0702030302020204" pitchFamily="66" charset="0"/>
              </a:rPr>
              <a:t>.</a:t>
            </a:r>
            <a:endParaRPr lang="en-GB" dirty="0">
              <a:latin typeface="Comic Sans MS" panose="030F0702030302020204" pitchFamily="66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325579" y="5316891"/>
            <a:ext cx="8485909" cy="923330"/>
          </a:xfrm>
          <a:prstGeom prst="rect">
            <a:avLst/>
          </a:prstGeom>
          <a:solidFill>
            <a:schemeClr val="bg1"/>
          </a:solidFill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fontAlgn="base"/>
            <a:r>
              <a:rPr lang="en-GB" b="1" dirty="0" smtClean="0">
                <a:latin typeface="Comic Sans MS" panose="030F0702030302020204" pitchFamily="66" charset="0"/>
              </a:rPr>
              <a:t>Group </a:t>
            </a:r>
            <a:r>
              <a:rPr lang="en-GB" b="1" dirty="0">
                <a:latin typeface="Comic Sans MS" panose="030F0702030302020204" pitchFamily="66" charset="0"/>
              </a:rPr>
              <a:t>1 Child 3: </a:t>
            </a:r>
            <a:r>
              <a:rPr lang="en-GB" b="1" dirty="0">
                <a:solidFill>
                  <a:srgbClr val="92D050"/>
                </a:solidFill>
                <a:latin typeface="Comic Sans MS" panose="030F0702030302020204" pitchFamily="66" charset="0"/>
              </a:rPr>
              <a:t>DROMIO OF SYRACUSE</a:t>
            </a:r>
            <a:endParaRPr lang="en-GB" dirty="0">
              <a:solidFill>
                <a:srgbClr val="92D050"/>
              </a:solidFill>
              <a:latin typeface="Comic Sans MS" panose="030F0702030302020204" pitchFamily="66" charset="0"/>
            </a:endParaRPr>
          </a:p>
          <a:p>
            <a:pPr fontAlgn="base"/>
            <a:r>
              <a:rPr lang="en-GB" dirty="0">
                <a:latin typeface="Comic Sans MS" panose="030F0702030302020204" pitchFamily="66" charset="0"/>
              </a:rPr>
              <a:t>Most men would run away with all this money.</a:t>
            </a:r>
          </a:p>
          <a:p>
            <a:r>
              <a:rPr lang="en-GB" b="1" i="1" dirty="0">
                <a:solidFill>
                  <a:srgbClr val="FF0000"/>
                </a:solidFill>
                <a:latin typeface="Comic Sans MS" panose="030F0702030302020204" pitchFamily="66" charset="0"/>
              </a:rPr>
              <a:t>DROMIO OF SYRACUSE</a:t>
            </a:r>
            <a:r>
              <a:rPr lang="en-GB" i="1" dirty="0">
                <a:latin typeface="Comic Sans MS" panose="030F0702030302020204" pitchFamily="66" charset="0"/>
              </a:rPr>
              <a:t> </a:t>
            </a:r>
            <a:r>
              <a:rPr lang="en-GB" i="1" dirty="0" smtClean="0">
                <a:solidFill>
                  <a:srgbClr val="FF0000"/>
                </a:solidFill>
                <a:latin typeface="Comic Sans MS" panose="030F0702030302020204" pitchFamily="66" charset="0"/>
              </a:rPr>
              <a:t>exits</a:t>
            </a:r>
            <a:r>
              <a:rPr lang="en-GB" i="1" dirty="0">
                <a:latin typeface="Comic Sans MS" panose="030F0702030302020204" pitchFamily="66" charset="0"/>
              </a:rPr>
              <a:t>.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9582354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8" grpId="0" animBg="1"/>
      <p:bldP spid="9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18000"/>
            <a:lum/>
          </a:blip>
          <a:srcRect/>
          <a:stretch>
            <a:fillRect t="-88000" b="-8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8200" y="-189056"/>
            <a:ext cx="10515600" cy="1325563"/>
          </a:xfrm>
        </p:spPr>
        <p:txBody>
          <a:bodyPr/>
          <a:lstStyle/>
          <a:p>
            <a:r>
              <a:rPr lang="en-GB" dirty="0" smtClean="0">
                <a:latin typeface="Twinkl Precursive" panose="02000000000000000000" pitchFamily="2" charset="0"/>
              </a:rPr>
              <a:t>You will be given a script with your lines highlighted.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5" name="Content Placeholder 4"/>
          <p:cNvSpPr>
            <a:spLocks noGrp="1"/>
          </p:cNvSpPr>
          <p:nvPr>
            <p:ph idx="1"/>
          </p:nvPr>
        </p:nvSpPr>
        <p:spPr>
          <a:xfrm>
            <a:off x="561108" y="1221922"/>
            <a:ext cx="3151909" cy="5483677"/>
          </a:xfrm>
          <a:solidFill>
            <a:schemeClr val="bg1"/>
          </a:solidFill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en-GB" sz="3000" dirty="0" smtClean="0">
                <a:latin typeface="Twinkl Precursive" panose="02000000000000000000" pitchFamily="2" charset="0"/>
              </a:rPr>
              <a:t>You will be told which group you are in. </a:t>
            </a:r>
          </a:p>
          <a:p>
            <a:pPr marL="0" indent="0">
              <a:buNone/>
            </a:pPr>
            <a:r>
              <a:rPr lang="en-GB" sz="3000" dirty="0" smtClean="0">
                <a:latin typeface="Twinkl Precursive" panose="02000000000000000000" pitchFamily="2" charset="0"/>
              </a:rPr>
              <a:t>If you are an ‘extra’ it means that you need to pretend to be someone working or shopping at the market. </a:t>
            </a:r>
            <a:endParaRPr lang="en-GB" sz="3000" dirty="0">
              <a:latin typeface="Twinkl Precursive" panose="02000000000000000000" pitchFamily="2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98422" y="1221922"/>
            <a:ext cx="5864429" cy="530356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6787286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Let’s see how your scenes are going!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9654" y="1911927"/>
            <a:ext cx="10515600" cy="4765964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500" dirty="0" smtClean="0">
                <a:latin typeface="Twinkl Precursive" panose="02000000000000000000" pitchFamily="2" charset="0"/>
              </a:rPr>
              <a:t>You will need to use a lovely clear voice. </a:t>
            </a:r>
          </a:p>
          <a:p>
            <a:pPr marL="0" indent="0">
              <a:buNone/>
            </a:pPr>
            <a:r>
              <a:rPr lang="en-GB" sz="3500" dirty="0" smtClean="0">
                <a:latin typeface="Twinkl Precursive" panose="02000000000000000000" pitchFamily="2" charset="0"/>
              </a:rPr>
              <a:t>Can you make sure you move your hands and arms for effect? </a:t>
            </a:r>
          </a:p>
          <a:p>
            <a:pPr marL="0" indent="0">
              <a:buNone/>
            </a:pPr>
            <a:r>
              <a:rPr lang="en-GB" sz="3500" dirty="0" smtClean="0">
                <a:latin typeface="Twinkl Precursive" panose="02000000000000000000" pitchFamily="2" charset="0"/>
              </a:rPr>
              <a:t>Can you say your line at the right time? </a:t>
            </a:r>
          </a:p>
          <a:p>
            <a:pPr marL="0" indent="0">
              <a:buNone/>
            </a:pPr>
            <a:r>
              <a:rPr lang="en-GB" sz="3500" dirty="0" smtClean="0">
                <a:latin typeface="Twinkl Precursive" panose="02000000000000000000" pitchFamily="2" charset="0"/>
              </a:rPr>
              <a:t>How might you improve your acting skills? </a:t>
            </a: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17144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0969" y="590843"/>
            <a:ext cx="9144000" cy="4476004"/>
          </a:xfrm>
        </p:spPr>
        <p:txBody>
          <a:bodyPr>
            <a:normAutofit/>
          </a:bodyPr>
          <a:lstStyle/>
          <a:p>
            <a:r>
              <a:rPr lang="en-GB" sz="4500" dirty="0" smtClean="0">
                <a:latin typeface="Twinkl Precursive" panose="02000000000000000000" pitchFamily="2" charset="0"/>
              </a:rPr>
              <a:t>LO: To act out the whole Market scene as a class.</a:t>
            </a:r>
            <a:br>
              <a:rPr lang="en-GB" sz="4500" dirty="0" smtClean="0">
                <a:latin typeface="Twinkl Precursive" panose="02000000000000000000" pitchFamily="2" charset="0"/>
              </a:rPr>
            </a:br>
            <a:r>
              <a:rPr lang="en-GB" sz="4500" dirty="0">
                <a:latin typeface="Twinkl Precursive" panose="02000000000000000000" pitchFamily="2" charset="0"/>
              </a:rPr>
              <a:t/>
            </a:r>
            <a:br>
              <a:rPr lang="en-GB" sz="4500" dirty="0">
                <a:latin typeface="Twinkl Precursive" panose="02000000000000000000" pitchFamily="2" charset="0"/>
              </a:rPr>
            </a:br>
            <a:r>
              <a:rPr lang="en-GB" sz="4500" dirty="0" smtClean="0">
                <a:latin typeface="Twinkl Precursive" panose="02000000000000000000" pitchFamily="2" charset="0"/>
              </a:rPr>
              <a:t>Thursday 1st July 2021 </a:t>
            </a:r>
            <a:endParaRPr lang="en-GB" sz="45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3125175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GB" dirty="0" smtClean="0">
                <a:latin typeface="Twinkl Precursive" panose="02000000000000000000" pitchFamily="2" charset="0"/>
              </a:rPr>
              <a:t>Thursday 1</a:t>
            </a:r>
            <a:r>
              <a:rPr lang="en-GB" baseline="30000" dirty="0" smtClean="0">
                <a:latin typeface="Twinkl Precursive" panose="02000000000000000000" pitchFamily="2" charset="0"/>
              </a:rPr>
              <a:t>st</a:t>
            </a:r>
            <a:r>
              <a:rPr lang="en-GB" dirty="0" smtClean="0">
                <a:latin typeface="Twinkl Precursive" panose="02000000000000000000" pitchFamily="2" charset="0"/>
              </a:rPr>
              <a:t> July 2021 </a:t>
            </a:r>
            <a:endParaRPr lang="en-GB" dirty="0">
              <a:latin typeface="Twinkl Precursive" panose="02000000000000000000" pitchFamily="2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9654" y="1911927"/>
            <a:ext cx="10515600" cy="4765964"/>
          </a:xfrm>
          <a:solidFill>
            <a:schemeClr val="bg1"/>
          </a:solidFill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3500" dirty="0" smtClean="0">
                <a:latin typeface="Twinkl Precursive" panose="02000000000000000000" pitchFamily="2" charset="0"/>
              </a:rPr>
              <a:t>Today you will be continuing working in your groups to practise your scene. </a:t>
            </a:r>
          </a:p>
          <a:p>
            <a:pPr marL="0" indent="0">
              <a:buNone/>
            </a:pPr>
            <a:endParaRPr lang="en-GB" sz="3500" dirty="0" smtClean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sz="3500" dirty="0" smtClean="0">
                <a:latin typeface="Twinkl Precursive" panose="02000000000000000000" pitchFamily="2" charset="0"/>
              </a:rPr>
              <a:t>Then…</a:t>
            </a:r>
            <a:endParaRPr lang="en-GB" sz="35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r>
              <a:rPr lang="en-GB" sz="3500" dirty="0" smtClean="0">
                <a:latin typeface="Twinkl Precursive" panose="02000000000000000000" pitchFamily="2" charset="0"/>
              </a:rPr>
              <a:t>Your groups will join with the other groups to create a full ‘production’ of the Market scene. </a:t>
            </a: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endParaRPr lang="en-GB" sz="3500" dirty="0" smtClean="0">
              <a:latin typeface="Twinkl Precursive" panose="02000000000000000000" pitchFamily="2" charset="0"/>
            </a:endParaRPr>
          </a:p>
          <a:p>
            <a:pPr marL="0" indent="0">
              <a:buNone/>
            </a:pPr>
            <a:endParaRPr lang="en-GB" sz="3500" dirty="0">
              <a:latin typeface="Twinkl Precursiv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164539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3193" y="226579"/>
            <a:ext cx="5545716" cy="642135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2227577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1177</TotalTime>
  <Words>433</Words>
  <Application>Microsoft Office PowerPoint</Application>
  <PresentationFormat>Widescreen</PresentationFormat>
  <Paragraphs>50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7" baseType="lpstr">
      <vt:lpstr>Arial</vt:lpstr>
      <vt:lpstr>Calibri</vt:lpstr>
      <vt:lpstr>Calibri Light</vt:lpstr>
      <vt:lpstr>Comic Sans MS</vt:lpstr>
      <vt:lpstr>Twinkl Precursive</vt:lpstr>
      <vt:lpstr>Office Theme</vt:lpstr>
      <vt:lpstr>PowerPoint Presentation</vt:lpstr>
      <vt:lpstr>PowerPoint Presentation</vt:lpstr>
      <vt:lpstr>LO: To act out the Market Scene from the play.  Wednesday 30th June 2021 </vt:lpstr>
      <vt:lpstr>First let’s read about what happens to the two sets of twins.</vt:lpstr>
      <vt:lpstr>You will be acting out the ‘Market’ scene. </vt:lpstr>
      <vt:lpstr>What is a script?</vt:lpstr>
      <vt:lpstr>You will be given a script with your lines highlighted. </vt:lpstr>
      <vt:lpstr>Let’s see how your scenes are going!</vt:lpstr>
      <vt:lpstr>LO: To act out the whole Market scene as a class.  Thursday 1st July 2021 </vt:lpstr>
      <vt:lpstr>Thursday 1st July 2021 </vt:lpstr>
      <vt:lpstr>PowerPoint Presentation</vt:lpstr>
    </vt:vector>
  </TitlesOfParts>
  <Company>Warwickshire County Council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LO: To write about why the snail wishes to travel.   Tuesday 8th June 2021</dc:title>
  <dc:creator>J Geals BTP</dc:creator>
  <cp:lastModifiedBy>J Geals BTP</cp:lastModifiedBy>
  <cp:revision>34</cp:revision>
  <dcterms:created xsi:type="dcterms:W3CDTF">2021-06-03T14:27:07Z</dcterms:created>
  <dcterms:modified xsi:type="dcterms:W3CDTF">2021-06-25T12:28:25Z</dcterms:modified>
</cp:coreProperties>
</file>