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9" r:id="rId11"/>
    <p:sldId id="270" r:id="rId12"/>
    <p:sldId id="271" r:id="rId13"/>
    <p:sldId id="272" r:id="rId14"/>
    <p:sldId id="273" r:id="rId15"/>
    <p:sldId id="265" r:id="rId16"/>
    <p:sldId id="266" r:id="rId17"/>
    <p:sldId id="267" r:id="rId18"/>
    <p:sldId id="268"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B39F9-891A-499B-A9F7-087D4E473C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605442A-CEC5-41FC-9061-D096664CA1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419EEAE-B709-4FB7-8A6A-F9735F943A47}"/>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id="{E72D2EF9-96A3-496B-A596-544A7DD1A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5A6A66-643D-4A7A-9E9B-E190F5B248DE}"/>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40221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9C09-39D2-4F7C-84AD-911FC4AEB7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D13729-5BB2-43DD-83B9-37D07A213D1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A93797-E57C-439A-84CC-251B59A71AE3}"/>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id="{DDAC7465-EB25-4FDC-BF34-546438F119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FC21E7-F669-4C2E-A583-8885EFE5D094}"/>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891804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57582-36B9-4076-BD53-B10557B759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CB1523-7038-427C-8EC8-5B32A18A48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93C18BE-BC41-4CF7-8886-633DB7078B1B}"/>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id="{B7B8458F-7336-4562-A18B-95FA94B0C5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854177-ED9B-4D1E-BA65-F6B5F983242A}"/>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4152244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B6E9A-BFE8-4EDF-98D2-684516E730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6F269D-1996-446A-96CA-9614B686C9D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EBD07F-9960-438C-A367-A07FE48BAC7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8452D13-F2BA-4C82-B6FD-988D0671800E}"/>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6" name="Footer Placeholder 5">
            <a:extLst>
              <a:ext uri="{FF2B5EF4-FFF2-40B4-BE49-F238E27FC236}">
                <a16:creationId xmlns:a16="http://schemas.microsoft.com/office/drawing/2014/main" id="{473DBC3B-FBF3-46AA-8118-1EAF0FD240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072011-2CCD-40CD-8348-3E15347A9832}"/>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864171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297E4-3F8E-4A26-815D-2B492E0E35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4AE94F-81F0-4D2B-ACC3-D3748D573D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6AD1C1-B794-4753-A907-82AAF715AFE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CED8482-F9FE-455C-96E8-C29C411EE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22FC4C3-9298-4725-80C5-32A8D938DE7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294914-D842-4683-9830-6E7D5E219ADF}"/>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8" name="Footer Placeholder 7">
            <a:extLst>
              <a:ext uri="{FF2B5EF4-FFF2-40B4-BE49-F238E27FC236}">
                <a16:creationId xmlns:a16="http://schemas.microsoft.com/office/drawing/2014/main" id="{C8404FDF-1D70-49D0-A35E-9B8740BEC4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2C6AFF-1926-408D-B3A3-E268D5C7802E}"/>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547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A6BFA-AEE1-4676-BA3A-FADA4837C3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FBBC08-9F76-4711-94DC-A4BE6204860C}"/>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4" name="Footer Placeholder 3">
            <a:extLst>
              <a:ext uri="{FF2B5EF4-FFF2-40B4-BE49-F238E27FC236}">
                <a16:creationId xmlns:a16="http://schemas.microsoft.com/office/drawing/2014/main" id="{EE7A598D-3BE0-4660-B59E-816DA92D98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57C9448-F959-4E0A-B337-578C0E57323D}"/>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702176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B5D2C0-00D1-45AE-84B4-1AEB380E0492}"/>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3" name="Footer Placeholder 2">
            <a:extLst>
              <a:ext uri="{FF2B5EF4-FFF2-40B4-BE49-F238E27FC236}">
                <a16:creationId xmlns:a16="http://schemas.microsoft.com/office/drawing/2014/main" id="{31074C4B-4714-41CA-8E59-390DF5BE56D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06C443E-9B5B-4F69-A1BD-0BE9C42DFD82}"/>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2663561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1FA30-7AF7-4C07-B57E-E07B8A8918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CD2145-3F2E-47BF-A407-A5D0699647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A8A6124-1D32-475E-AAB3-0EDAE71D4D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3F2CD5E-5CD1-4B2F-B90C-6625D18486BD}"/>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6" name="Footer Placeholder 5">
            <a:extLst>
              <a:ext uri="{FF2B5EF4-FFF2-40B4-BE49-F238E27FC236}">
                <a16:creationId xmlns:a16="http://schemas.microsoft.com/office/drawing/2014/main" id="{EA682606-F322-4DD9-86A6-769722B01C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2B805A-9828-48FD-B3FB-C44F95922961}"/>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966613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0A758-FDDF-4273-81D8-FB8630DB90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1C83E1-FEC1-40CD-94A7-2ADE3676D4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5E71D8-F934-42F3-B3F8-340D16762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3F2B779-21F8-4400-BB14-9913094897B5}"/>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6" name="Footer Placeholder 5">
            <a:extLst>
              <a:ext uri="{FF2B5EF4-FFF2-40B4-BE49-F238E27FC236}">
                <a16:creationId xmlns:a16="http://schemas.microsoft.com/office/drawing/2014/main" id="{D8A73D9B-86ED-4645-9725-BEB97627A2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3446FD-9835-4D08-9252-7173D3CFC116}"/>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4193567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C8FFF-D336-4979-8A1C-B52BFC1674A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F29536-5655-4766-86A1-A278B89444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DC9B03-59C0-4FDA-888A-7A49D04E8BFD}"/>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id="{64CB763D-ECEE-4BD2-9395-26D3C29894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95A2A3-5BEC-45EB-A056-D4AFFA5C954C}"/>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2147205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C57EAA-77F7-47AB-A733-393A429F1D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FF148C-4819-4C29-8671-2B289194C1B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5E7F64-1745-4979-AE26-1CE17A6B6051}"/>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id="{FF75BF8F-5D0F-4155-9331-602B5F605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432E46-0B0C-42B7-AB1C-09975DC0C7BD}"/>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780678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A788F7-0FC3-47F4-9737-C422B5FD1A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0A7781-FB08-4CA7-9023-D3D30A1E5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929F05-22DA-42F5-B7B5-A675FA7354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id="{665048EC-49DC-40AF-BEBC-E3F3504C10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AEEBFCD-54F7-4ED5-BBE7-C6A2947F7E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7C76DD-1658-44E8-AF8A-CB2C2EAE5989}" type="slidenum">
              <a:rPr lang="en-GB" smtClean="0"/>
              <a:t>‹#›</a:t>
            </a:fld>
            <a:endParaRPr lang="en-GB"/>
          </a:p>
        </p:txBody>
      </p:sp>
    </p:spTree>
    <p:extLst>
      <p:ext uri="{BB962C8B-B14F-4D97-AF65-F5344CB8AC3E}">
        <p14:creationId xmlns:p14="http://schemas.microsoft.com/office/powerpoint/2010/main" val="3639111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a:xfrm>
            <a:off x="1523999" y="3254633"/>
            <a:ext cx="9144000" cy="1655762"/>
          </a:xfrm>
        </p:spPr>
        <p:txBody>
          <a:bodyPr/>
          <a:lstStyle/>
          <a:p>
            <a:r>
              <a:rPr lang="en-GB" sz="4800" dirty="0">
                <a:latin typeface="Twinkl Cursive Looped" panose="02000000000000000000" pitchFamily="2" charset="0"/>
              </a:rPr>
              <a:t>LO: To make a prediction from an illustration</a:t>
            </a:r>
          </a:p>
          <a:p>
            <a:endParaRPr lang="en-GB" dirty="0"/>
          </a:p>
        </p:txBody>
      </p:sp>
      <p:sp>
        <p:nvSpPr>
          <p:cNvPr id="4" name="Rectangle 3">
            <a:extLst>
              <a:ext uri="{FF2B5EF4-FFF2-40B4-BE49-F238E27FC236}">
                <a16:creationId xmlns:a16="http://schemas.microsoft.com/office/drawing/2014/main" id="{D9816DE6-89E3-4609-8061-C936D77DF40D}"/>
              </a:ext>
            </a:extLst>
          </p:cNvPr>
          <p:cNvSpPr/>
          <p:nvPr/>
        </p:nvSpPr>
        <p:spPr>
          <a:xfrm>
            <a:off x="1338928"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spTree>
    <p:extLst>
      <p:ext uri="{BB962C8B-B14F-4D97-AF65-F5344CB8AC3E}">
        <p14:creationId xmlns:p14="http://schemas.microsoft.com/office/powerpoint/2010/main" val="2738586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a:extLst>
              <a:ext uri="{FF2B5EF4-FFF2-40B4-BE49-F238E27FC236}">
                <a16:creationId xmlns:a16="http://schemas.microsoft.com/office/drawing/2014/main" id="{C7597A20-C292-4295-BB31-84B192029232}"/>
              </a:ext>
            </a:extLst>
          </p:cNvPr>
          <p:cNvSpPr txBox="1">
            <a:spLocks/>
          </p:cNvSpPr>
          <p:nvPr/>
        </p:nvSpPr>
        <p:spPr>
          <a:xfrm>
            <a:off x="1524000" y="243764"/>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800" dirty="0">
                <a:latin typeface="Twinkl Cursive Looped" panose="02000000000000000000" pitchFamily="2" charset="0"/>
              </a:rPr>
              <a:t>Have a look at the front cover of this book.</a:t>
            </a:r>
          </a:p>
        </p:txBody>
      </p:sp>
      <p:pic>
        <p:nvPicPr>
          <p:cNvPr id="7172" name="Picture 4" descr="Leaf: Amazon.co.uk: Sandra Dieckmann: Books">
            <a:extLst>
              <a:ext uri="{FF2B5EF4-FFF2-40B4-BE49-F238E27FC236}">
                <a16:creationId xmlns:a16="http://schemas.microsoft.com/office/drawing/2014/main" id="{B78CCC27-645F-40A0-B5E2-432C6FC46F1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7295"/>
          <a:stretch/>
        </p:blipFill>
        <p:spPr bwMode="auto">
          <a:xfrm>
            <a:off x="2091531" y="1665307"/>
            <a:ext cx="8008937" cy="4958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755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a:extLst>
              <a:ext uri="{FF2B5EF4-FFF2-40B4-BE49-F238E27FC236}">
                <a16:creationId xmlns:a16="http://schemas.microsoft.com/office/drawing/2014/main" id="{CBB1832A-5CF9-4F1F-837E-FD5E47994F24}"/>
              </a:ext>
            </a:extLst>
          </p:cNvPr>
          <p:cNvSpPr txBox="1">
            <a:spLocks/>
          </p:cNvSpPr>
          <p:nvPr/>
        </p:nvSpPr>
        <p:spPr>
          <a:xfrm>
            <a:off x="1524000" y="106700"/>
            <a:ext cx="9144000" cy="2178758"/>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800" dirty="0">
                <a:latin typeface="Twinkl Cursive Looped" panose="02000000000000000000" pitchFamily="2" charset="0"/>
              </a:rPr>
              <a:t>Who do think the bear is?</a:t>
            </a:r>
          </a:p>
          <a:p>
            <a:r>
              <a:rPr lang="en-GB" sz="4800" dirty="0">
                <a:latin typeface="Twinkl Cursive Looped" panose="02000000000000000000" pitchFamily="2" charset="0"/>
              </a:rPr>
              <a:t>Where is he?</a:t>
            </a:r>
          </a:p>
          <a:p>
            <a:r>
              <a:rPr lang="en-GB" sz="4800" dirty="0">
                <a:latin typeface="Twinkl Cursive Looped" panose="02000000000000000000" pitchFamily="2" charset="0"/>
              </a:rPr>
              <a:t>How did he get there?</a:t>
            </a:r>
          </a:p>
          <a:p>
            <a:r>
              <a:rPr lang="en-GB" sz="4800" dirty="0">
                <a:latin typeface="Twinkl Cursive Looped" panose="02000000000000000000" pitchFamily="2" charset="0"/>
              </a:rPr>
              <a:t>Does he have friends?</a:t>
            </a:r>
          </a:p>
          <a:p>
            <a:endParaRPr lang="en-GB" dirty="0"/>
          </a:p>
        </p:txBody>
      </p:sp>
      <p:pic>
        <p:nvPicPr>
          <p:cNvPr id="6146" name="Picture 2" descr="Leaf: Amazon.co.uk: Sandra Dieckmann: Books">
            <a:extLst>
              <a:ext uri="{FF2B5EF4-FFF2-40B4-BE49-F238E27FC236}">
                <a16:creationId xmlns:a16="http://schemas.microsoft.com/office/drawing/2014/main" id="{2F62F202-449E-4060-9F35-B752331A06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17" t="37681"/>
          <a:stretch/>
        </p:blipFill>
        <p:spPr bwMode="auto">
          <a:xfrm>
            <a:off x="2344479" y="2285458"/>
            <a:ext cx="7503042" cy="4273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074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a:extLst>
              <a:ext uri="{FF2B5EF4-FFF2-40B4-BE49-F238E27FC236}">
                <a16:creationId xmlns:a16="http://schemas.microsoft.com/office/drawing/2014/main" id="{4C45567B-C823-4418-83B1-BEF1031B9FEB}"/>
              </a:ext>
            </a:extLst>
          </p:cNvPr>
          <p:cNvSpPr txBox="1">
            <a:spLocks/>
          </p:cNvSpPr>
          <p:nvPr/>
        </p:nvSpPr>
        <p:spPr>
          <a:xfrm>
            <a:off x="954156" y="243764"/>
            <a:ext cx="10283687" cy="1492271"/>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800" dirty="0">
                <a:latin typeface="Twinkl Cursive Looped" panose="02000000000000000000" pitchFamily="2" charset="0"/>
              </a:rPr>
              <a:t>Your task: Write a short story about how the polar bear found himself in the forest.</a:t>
            </a:r>
          </a:p>
        </p:txBody>
      </p:sp>
      <p:sp>
        <p:nvSpPr>
          <p:cNvPr id="8" name="Subtitle 2">
            <a:extLst>
              <a:ext uri="{FF2B5EF4-FFF2-40B4-BE49-F238E27FC236}">
                <a16:creationId xmlns:a16="http://schemas.microsoft.com/office/drawing/2014/main" id="{07FA58A0-C1E9-40E4-9DD8-263AC4D7E34C}"/>
              </a:ext>
            </a:extLst>
          </p:cNvPr>
          <p:cNvSpPr txBox="1">
            <a:spLocks/>
          </p:cNvSpPr>
          <p:nvPr/>
        </p:nvSpPr>
        <p:spPr>
          <a:xfrm>
            <a:off x="702364" y="1979799"/>
            <a:ext cx="11065566" cy="3986729"/>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70000"/>
              </a:lnSpc>
            </a:pPr>
            <a:r>
              <a:rPr lang="en-GB" sz="2800" dirty="0">
                <a:latin typeface="Twinkl Cursive Looped" panose="02000000000000000000" pitchFamily="2" charset="0"/>
              </a:rPr>
              <a:t>Example: I think the magical polar bear called Leaf was in a zoo with his family. One morning during feeding time one of the zoo keepers left the gate open. Leaf got very excited and left the zoo and then walked as fast as he could towards a delicious smell. He followed the smell for miles and when Leaf turned all Leaf could see was huge green trees and beautiful flowers. It was then that he realised he was lost.</a:t>
            </a:r>
          </a:p>
        </p:txBody>
      </p:sp>
    </p:spTree>
    <p:extLst>
      <p:ext uri="{BB962C8B-B14F-4D97-AF65-F5344CB8AC3E}">
        <p14:creationId xmlns:p14="http://schemas.microsoft.com/office/powerpoint/2010/main" val="3578349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8888-609D-4699-99E7-7A3E4ED421A2}"/>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72A76EE-B90F-4C30-A267-AF4A2ECC0966}"/>
              </a:ext>
            </a:extLst>
          </p:cNvPr>
          <p:cNvSpPr/>
          <p:nvPr/>
        </p:nvSpPr>
        <p:spPr>
          <a:xfrm>
            <a:off x="1057601" y="106700"/>
            <a:ext cx="10076798"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s</a:t>
            </a: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entence starters</a:t>
            </a:r>
            <a:r>
              <a:rPr lang="en-US" sz="5400" dirty="0">
                <a:ln w="0"/>
                <a:effectLst>
                  <a:outerShdw blurRad="38100" dist="19050" dir="2700000" algn="tl" rotWithShape="0">
                    <a:schemeClr val="dk1">
                      <a:alpha val="40000"/>
                    </a:schemeClr>
                  </a:outerShdw>
                </a:effectLst>
                <a:latin typeface="Twinkl Cursive Looped" panose="02000000000000000000" pitchFamily="2" charset="0"/>
              </a:rPr>
              <a:t> and word bank</a:t>
            </a:r>
            <a:endPar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sp>
        <p:nvSpPr>
          <p:cNvPr id="6" name="Rectangle 5">
            <a:extLst>
              <a:ext uri="{FF2B5EF4-FFF2-40B4-BE49-F238E27FC236}">
                <a16:creationId xmlns:a16="http://schemas.microsoft.com/office/drawing/2014/main" id="{8B10BA8E-5CB0-4E6A-913E-86177771C4A7}"/>
              </a:ext>
            </a:extLst>
          </p:cNvPr>
          <p:cNvSpPr/>
          <p:nvPr/>
        </p:nvSpPr>
        <p:spPr>
          <a:xfrm>
            <a:off x="895698" y="1177261"/>
            <a:ext cx="10506402" cy="2554545"/>
          </a:xfrm>
          <a:prstGeom prst="rect">
            <a:avLst/>
          </a:prstGeom>
          <a:noFill/>
        </p:spPr>
        <p:txBody>
          <a:bodyPr wrap="none" lIns="91440" tIns="45720" rIns="91440" bIns="45720">
            <a:spAutoFit/>
          </a:bodyPr>
          <a:lstStyle/>
          <a:p>
            <a:pPr marL="571500" indent="-571500">
              <a:buFont typeface="Arial" panose="020B0604020202020204" pitchFamily="34" charset="0"/>
              <a:buChar char="•"/>
            </a:pPr>
            <a:r>
              <a:rPr lang="en-US" sz="40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I think that the polar bear is called…..</a:t>
            </a:r>
          </a:p>
          <a:p>
            <a:pPr marL="571500" indent="-571500">
              <a:buFont typeface="Arial" panose="020B0604020202020204" pitchFamily="34" charset="0"/>
              <a:buChar char="•"/>
            </a:pPr>
            <a:r>
              <a:rPr lang="en-US" sz="4000" dirty="0">
                <a:ln w="0"/>
                <a:effectLst>
                  <a:outerShdw blurRad="38100" dist="19050" dir="2700000" algn="tl" rotWithShape="0">
                    <a:schemeClr val="dk1">
                      <a:alpha val="40000"/>
                    </a:schemeClr>
                  </a:outerShdw>
                </a:effectLst>
                <a:latin typeface="Twinkl Cursive Looped" panose="02000000000000000000" pitchFamily="2" charset="0"/>
              </a:rPr>
              <a:t>He got into the forest by …………</a:t>
            </a:r>
          </a:p>
          <a:p>
            <a:pPr marL="571500" indent="-571500">
              <a:buFont typeface="Arial" panose="020B0604020202020204" pitchFamily="34" charset="0"/>
              <a:buChar char="•"/>
            </a:pPr>
            <a:r>
              <a:rPr lang="en-US" sz="40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will make friends with ………….</a:t>
            </a:r>
          </a:p>
          <a:p>
            <a:pPr algn="ctr"/>
            <a:endParaRPr lang="en-US" sz="40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sp>
        <p:nvSpPr>
          <p:cNvPr id="10" name="Rectangle 9">
            <a:extLst>
              <a:ext uri="{FF2B5EF4-FFF2-40B4-BE49-F238E27FC236}">
                <a16:creationId xmlns:a16="http://schemas.microsoft.com/office/drawing/2014/main" id="{1940B9A1-C1BA-42F9-8406-029AFA08AA7E}"/>
              </a:ext>
            </a:extLst>
          </p:cNvPr>
          <p:cNvSpPr/>
          <p:nvPr/>
        </p:nvSpPr>
        <p:spPr>
          <a:xfrm>
            <a:off x="689947" y="3985737"/>
            <a:ext cx="328487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Polar bear</a:t>
            </a:r>
          </a:p>
        </p:txBody>
      </p:sp>
      <p:sp>
        <p:nvSpPr>
          <p:cNvPr id="12" name="Rectangle 11">
            <a:extLst>
              <a:ext uri="{FF2B5EF4-FFF2-40B4-BE49-F238E27FC236}">
                <a16:creationId xmlns:a16="http://schemas.microsoft.com/office/drawing/2014/main" id="{B63C2F57-DD6D-4A5E-BDF9-7D037DC65299}"/>
              </a:ext>
            </a:extLst>
          </p:cNvPr>
          <p:cNvSpPr/>
          <p:nvPr/>
        </p:nvSpPr>
        <p:spPr>
          <a:xfrm>
            <a:off x="2332384" y="5162998"/>
            <a:ext cx="185980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forest</a:t>
            </a:r>
          </a:p>
        </p:txBody>
      </p:sp>
      <p:sp>
        <p:nvSpPr>
          <p:cNvPr id="13" name="Rectangle 12">
            <a:extLst>
              <a:ext uri="{FF2B5EF4-FFF2-40B4-BE49-F238E27FC236}">
                <a16:creationId xmlns:a16="http://schemas.microsoft.com/office/drawing/2014/main" id="{7D305F72-D57B-4060-BFB8-FEA679BFA7B8}"/>
              </a:ext>
            </a:extLst>
          </p:cNvPr>
          <p:cNvSpPr/>
          <p:nvPr/>
        </p:nvSpPr>
        <p:spPr>
          <a:xfrm>
            <a:off x="4541323" y="3602038"/>
            <a:ext cx="185339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white</a:t>
            </a:r>
          </a:p>
        </p:txBody>
      </p:sp>
      <p:sp>
        <p:nvSpPr>
          <p:cNvPr id="14" name="Rectangle 13">
            <a:extLst>
              <a:ext uri="{FF2B5EF4-FFF2-40B4-BE49-F238E27FC236}">
                <a16:creationId xmlns:a16="http://schemas.microsoft.com/office/drawing/2014/main" id="{71629253-5247-449A-8CE7-DE01D36558FF}"/>
              </a:ext>
            </a:extLst>
          </p:cNvPr>
          <p:cNvSpPr/>
          <p:nvPr/>
        </p:nvSpPr>
        <p:spPr>
          <a:xfrm>
            <a:off x="4541323" y="5546621"/>
            <a:ext cx="2566728"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because</a:t>
            </a:r>
          </a:p>
        </p:txBody>
      </p:sp>
      <p:sp>
        <p:nvSpPr>
          <p:cNvPr id="15" name="Rectangle 14">
            <a:extLst>
              <a:ext uri="{FF2B5EF4-FFF2-40B4-BE49-F238E27FC236}">
                <a16:creationId xmlns:a16="http://schemas.microsoft.com/office/drawing/2014/main" id="{273AB45D-5F21-45A3-A58B-E01FD3D35D98}"/>
              </a:ext>
            </a:extLst>
          </p:cNvPr>
          <p:cNvSpPr/>
          <p:nvPr/>
        </p:nvSpPr>
        <p:spPr>
          <a:xfrm>
            <a:off x="5716189" y="4490140"/>
            <a:ext cx="295465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t</a:t>
            </a: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ravelled </a:t>
            </a:r>
          </a:p>
        </p:txBody>
      </p:sp>
      <p:sp>
        <p:nvSpPr>
          <p:cNvPr id="16" name="Rectangle 15">
            <a:extLst>
              <a:ext uri="{FF2B5EF4-FFF2-40B4-BE49-F238E27FC236}">
                <a16:creationId xmlns:a16="http://schemas.microsoft.com/office/drawing/2014/main" id="{BC07ACB3-02E6-4622-8E45-E6A08035A689}"/>
              </a:ext>
            </a:extLst>
          </p:cNvPr>
          <p:cNvSpPr/>
          <p:nvPr/>
        </p:nvSpPr>
        <p:spPr>
          <a:xfrm>
            <a:off x="7708999" y="5674070"/>
            <a:ext cx="2470549"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a</a:t>
            </a: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rrived </a:t>
            </a:r>
          </a:p>
        </p:txBody>
      </p:sp>
      <p:sp>
        <p:nvSpPr>
          <p:cNvPr id="17" name="Rectangle 16">
            <a:extLst>
              <a:ext uri="{FF2B5EF4-FFF2-40B4-BE49-F238E27FC236}">
                <a16:creationId xmlns:a16="http://schemas.microsoft.com/office/drawing/2014/main" id="{6E5041EC-F0AB-43F1-91FE-34BB033A9550}"/>
              </a:ext>
            </a:extLst>
          </p:cNvPr>
          <p:cNvSpPr/>
          <p:nvPr/>
        </p:nvSpPr>
        <p:spPr>
          <a:xfrm>
            <a:off x="8060057" y="3607863"/>
            <a:ext cx="211949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looked</a:t>
            </a:r>
          </a:p>
        </p:txBody>
      </p:sp>
      <p:sp>
        <p:nvSpPr>
          <p:cNvPr id="18" name="Rectangle 17">
            <a:extLst>
              <a:ext uri="{FF2B5EF4-FFF2-40B4-BE49-F238E27FC236}">
                <a16:creationId xmlns:a16="http://schemas.microsoft.com/office/drawing/2014/main" id="{55E09BB3-0CAB-454C-84E6-7C4AAA7BED57}"/>
              </a:ext>
            </a:extLst>
          </p:cNvPr>
          <p:cNvSpPr/>
          <p:nvPr/>
        </p:nvSpPr>
        <p:spPr>
          <a:xfrm>
            <a:off x="9240871" y="4687224"/>
            <a:ext cx="260199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animals</a:t>
            </a:r>
            <a:endPar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spTree>
    <p:extLst>
      <p:ext uri="{BB962C8B-B14F-4D97-AF65-F5344CB8AC3E}">
        <p14:creationId xmlns:p14="http://schemas.microsoft.com/office/powerpoint/2010/main" val="3961755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30F22BB-93B6-4DF3-9C4C-37A20ECCEB5B}"/>
              </a:ext>
            </a:extLst>
          </p:cNvPr>
          <p:cNvSpPr/>
          <p:nvPr/>
        </p:nvSpPr>
        <p:spPr>
          <a:xfrm>
            <a:off x="549449" y="76131"/>
            <a:ext cx="11093101" cy="1754326"/>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Now we are going to read the</a:t>
            </a:r>
          </a:p>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story to see if your idea was correct</a:t>
            </a:r>
            <a:endPar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pic>
        <p:nvPicPr>
          <p:cNvPr id="9218" name="Picture 2" descr="Leaf: Amazon.co.uk: Sandra Dieckmann: Books">
            <a:extLst>
              <a:ext uri="{FF2B5EF4-FFF2-40B4-BE49-F238E27FC236}">
                <a16:creationId xmlns:a16="http://schemas.microsoft.com/office/drawing/2014/main" id="{D3881C38-78E8-419E-8D27-88559FF1F4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5682" y="2079133"/>
            <a:ext cx="4760636" cy="4321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59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Leaf: Amazon.co.uk: Sandra Dieckmann: Books">
            <a:extLst>
              <a:ext uri="{FF2B5EF4-FFF2-40B4-BE49-F238E27FC236}">
                <a16:creationId xmlns:a16="http://schemas.microsoft.com/office/drawing/2014/main" id="{EE7C3B79-E98E-4270-A231-D5B48481E8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4032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C6950-637B-4789-99D0-AAF33FFE2A4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B2725CA-3E69-4BB3-88BD-CBBDE3CD128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38CE0F3-2DBE-4E45-8552-E884A30F50CB}"/>
              </a:ext>
            </a:extLst>
          </p:cNvPr>
          <p:cNvPicPr>
            <a:picLocks noChangeAspect="1"/>
          </p:cNvPicPr>
          <p:nvPr/>
        </p:nvPicPr>
        <p:blipFill rotWithShape="1">
          <a:blip r:embed="rId2"/>
          <a:srcRect l="2826" t="24641" r="20000" b="13992"/>
          <a:stretch/>
        </p:blipFill>
        <p:spPr>
          <a:xfrm>
            <a:off x="0" y="0"/>
            <a:ext cx="12192000" cy="6858000"/>
          </a:xfrm>
          <a:prstGeom prst="rect">
            <a:avLst/>
          </a:prstGeom>
        </p:spPr>
      </p:pic>
    </p:spTree>
    <p:extLst>
      <p:ext uri="{BB962C8B-B14F-4D97-AF65-F5344CB8AC3E}">
        <p14:creationId xmlns:p14="http://schemas.microsoft.com/office/powerpoint/2010/main" val="3934744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8F41E98-117C-4E2A-9198-C2ED9433B3E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DCFA6B4-E2FB-4B19-A883-D83B6222C7C5}"/>
              </a:ext>
            </a:extLst>
          </p:cNvPr>
          <p:cNvPicPr>
            <a:picLocks noChangeAspect="1"/>
          </p:cNvPicPr>
          <p:nvPr/>
        </p:nvPicPr>
        <p:blipFill rotWithShape="1">
          <a:blip r:embed="rId2"/>
          <a:srcRect l="2717" t="24641" r="20217" b="13605"/>
          <a:stretch/>
        </p:blipFill>
        <p:spPr>
          <a:xfrm>
            <a:off x="0" y="0"/>
            <a:ext cx="12192000" cy="6858000"/>
          </a:xfrm>
          <a:prstGeom prst="rect">
            <a:avLst/>
          </a:prstGeom>
        </p:spPr>
      </p:pic>
    </p:spTree>
    <p:extLst>
      <p:ext uri="{BB962C8B-B14F-4D97-AF65-F5344CB8AC3E}">
        <p14:creationId xmlns:p14="http://schemas.microsoft.com/office/powerpoint/2010/main" val="358788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C14AE6E-8E4D-41E6-B61E-A6BE030B885E}"/>
              </a:ext>
            </a:extLst>
          </p:cNvPr>
          <p:cNvPicPr>
            <a:picLocks noChangeAspect="1"/>
          </p:cNvPicPr>
          <p:nvPr/>
        </p:nvPicPr>
        <p:blipFill rotWithShape="1">
          <a:blip r:embed="rId2"/>
          <a:srcRect l="1957" t="24641" r="20434" b="14185"/>
          <a:stretch/>
        </p:blipFill>
        <p:spPr>
          <a:xfrm>
            <a:off x="0" y="0"/>
            <a:ext cx="12192000" cy="6858000"/>
          </a:xfrm>
          <a:prstGeom prst="rect">
            <a:avLst/>
          </a:prstGeom>
        </p:spPr>
      </p:pic>
    </p:spTree>
    <p:extLst>
      <p:ext uri="{BB962C8B-B14F-4D97-AF65-F5344CB8AC3E}">
        <p14:creationId xmlns:p14="http://schemas.microsoft.com/office/powerpoint/2010/main" val="2567231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FA979D0-10C7-4637-B98C-746E17D41656}"/>
              </a:ext>
            </a:extLst>
          </p:cNvPr>
          <p:cNvPicPr>
            <a:picLocks noChangeAspect="1"/>
          </p:cNvPicPr>
          <p:nvPr/>
        </p:nvPicPr>
        <p:blipFill rotWithShape="1">
          <a:blip r:embed="rId2"/>
          <a:srcRect l="2175" t="26609" r="20108" b="15152"/>
          <a:stretch/>
        </p:blipFill>
        <p:spPr>
          <a:xfrm>
            <a:off x="0" y="9215"/>
            <a:ext cx="12192000" cy="6848785"/>
          </a:xfrm>
          <a:prstGeom prst="rect">
            <a:avLst/>
          </a:prstGeom>
        </p:spPr>
      </p:pic>
    </p:spTree>
    <p:extLst>
      <p:ext uri="{BB962C8B-B14F-4D97-AF65-F5344CB8AC3E}">
        <p14:creationId xmlns:p14="http://schemas.microsoft.com/office/powerpoint/2010/main" val="3461598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3C484AF-6051-4254-B87E-44F50BA564F3}"/>
              </a:ext>
            </a:extLst>
          </p:cNvPr>
          <p:cNvPicPr>
            <a:picLocks noChangeAspect="1"/>
          </p:cNvPicPr>
          <p:nvPr/>
        </p:nvPicPr>
        <p:blipFill rotWithShape="1">
          <a:blip r:embed="rId2"/>
          <a:srcRect l="2065" t="24641" r="19783" b="13798"/>
          <a:stretch/>
        </p:blipFill>
        <p:spPr>
          <a:xfrm>
            <a:off x="0" y="0"/>
            <a:ext cx="12192000" cy="6858000"/>
          </a:xfrm>
          <a:prstGeom prst="rect">
            <a:avLst/>
          </a:prstGeom>
        </p:spPr>
      </p:pic>
    </p:spTree>
    <p:extLst>
      <p:ext uri="{BB962C8B-B14F-4D97-AF65-F5344CB8AC3E}">
        <p14:creationId xmlns:p14="http://schemas.microsoft.com/office/powerpoint/2010/main" val="333093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F942A68-2317-4B16-A2DA-DE146CAE224C}"/>
              </a:ext>
            </a:extLst>
          </p:cNvPr>
          <p:cNvPicPr>
            <a:picLocks noChangeAspect="1"/>
          </p:cNvPicPr>
          <p:nvPr/>
        </p:nvPicPr>
        <p:blipFill rotWithShape="1">
          <a:blip r:embed="rId2"/>
          <a:srcRect l="2282" t="24642" r="20217" b="11879"/>
          <a:stretch/>
        </p:blipFill>
        <p:spPr>
          <a:xfrm>
            <a:off x="0" y="0"/>
            <a:ext cx="12192000" cy="6858000"/>
          </a:xfrm>
          <a:prstGeom prst="rect">
            <a:avLst/>
          </a:prstGeom>
        </p:spPr>
      </p:pic>
    </p:spTree>
    <p:extLst>
      <p:ext uri="{BB962C8B-B14F-4D97-AF65-F5344CB8AC3E}">
        <p14:creationId xmlns:p14="http://schemas.microsoft.com/office/powerpoint/2010/main" val="1057726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C9F16-FC9C-4500-99BC-BF280DD9A9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1961ACA-7E17-4860-BC34-54DE3B25F585}"/>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6A67508-5A12-48EB-ABBF-01A29D7FB376}"/>
              </a:ext>
            </a:extLst>
          </p:cNvPr>
          <p:cNvPicPr>
            <a:picLocks noChangeAspect="1"/>
          </p:cNvPicPr>
          <p:nvPr/>
        </p:nvPicPr>
        <p:blipFill rotWithShape="1">
          <a:blip r:embed="rId2"/>
          <a:srcRect l="2500" t="24642" r="20000" b="11879"/>
          <a:stretch/>
        </p:blipFill>
        <p:spPr>
          <a:xfrm>
            <a:off x="0" y="0"/>
            <a:ext cx="12192000" cy="6858000"/>
          </a:xfrm>
          <a:prstGeom prst="rect">
            <a:avLst/>
          </a:prstGeom>
        </p:spPr>
      </p:pic>
    </p:spTree>
    <p:extLst>
      <p:ext uri="{BB962C8B-B14F-4D97-AF65-F5344CB8AC3E}">
        <p14:creationId xmlns:p14="http://schemas.microsoft.com/office/powerpoint/2010/main" val="2930149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512C8-D7EE-4864-9C4D-38DF9F8799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668605-C429-47AE-A931-BC18D1B4767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F7938E0-0D21-4D16-9CA1-617791371416}"/>
              </a:ext>
            </a:extLst>
          </p:cNvPr>
          <p:cNvPicPr>
            <a:picLocks noChangeAspect="1"/>
          </p:cNvPicPr>
          <p:nvPr/>
        </p:nvPicPr>
        <p:blipFill rotWithShape="1">
          <a:blip r:embed="rId2"/>
          <a:srcRect l="2065" t="24641" r="19783" b="13798"/>
          <a:stretch/>
        </p:blipFill>
        <p:spPr>
          <a:xfrm>
            <a:off x="0" y="0"/>
            <a:ext cx="12192000" cy="6858000"/>
          </a:xfrm>
          <a:prstGeom prst="rect">
            <a:avLst/>
          </a:prstGeom>
        </p:spPr>
      </p:pic>
    </p:spTree>
    <p:extLst>
      <p:ext uri="{BB962C8B-B14F-4D97-AF65-F5344CB8AC3E}">
        <p14:creationId xmlns:p14="http://schemas.microsoft.com/office/powerpoint/2010/main" val="540104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AC584-AE73-42A9-B981-9716123058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8E87F8-1E17-44F5-9E5D-B0D1B8B1E81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1BE01C3-38FB-4F24-844A-E30EFAE880A2}"/>
              </a:ext>
            </a:extLst>
          </p:cNvPr>
          <p:cNvPicPr>
            <a:picLocks noChangeAspect="1"/>
          </p:cNvPicPr>
          <p:nvPr/>
        </p:nvPicPr>
        <p:blipFill rotWithShape="1">
          <a:blip r:embed="rId2"/>
          <a:srcRect l="2282" t="24642" r="20217" b="11879"/>
          <a:stretch/>
        </p:blipFill>
        <p:spPr>
          <a:xfrm>
            <a:off x="0" y="0"/>
            <a:ext cx="12192000" cy="6858000"/>
          </a:xfrm>
          <a:prstGeom prst="rect">
            <a:avLst/>
          </a:prstGeom>
        </p:spPr>
      </p:pic>
    </p:spTree>
    <p:extLst>
      <p:ext uri="{BB962C8B-B14F-4D97-AF65-F5344CB8AC3E}">
        <p14:creationId xmlns:p14="http://schemas.microsoft.com/office/powerpoint/2010/main" val="3085074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A2D8B-8225-42E1-802B-E0EEEF4FB7A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429379-1BD2-42CA-942D-1A1E8E4C0A8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5136E14-E505-4CA6-8F72-C07074CD5FFF}"/>
              </a:ext>
            </a:extLst>
          </p:cNvPr>
          <p:cNvPicPr>
            <a:picLocks noChangeAspect="1"/>
          </p:cNvPicPr>
          <p:nvPr/>
        </p:nvPicPr>
        <p:blipFill rotWithShape="1">
          <a:blip r:embed="rId2"/>
          <a:srcRect l="1847" t="24641" r="20109" b="13605"/>
          <a:stretch/>
        </p:blipFill>
        <p:spPr>
          <a:xfrm>
            <a:off x="0" y="0"/>
            <a:ext cx="12192000" cy="6858000"/>
          </a:xfrm>
          <a:prstGeom prst="rect">
            <a:avLst/>
          </a:prstGeom>
        </p:spPr>
      </p:pic>
    </p:spTree>
    <p:extLst>
      <p:ext uri="{BB962C8B-B14F-4D97-AF65-F5344CB8AC3E}">
        <p14:creationId xmlns:p14="http://schemas.microsoft.com/office/powerpoint/2010/main" val="1482588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1215C-B172-4960-886E-60AB1891D0D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36EFC4F-F5C4-41BA-899C-D37D5409D6A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7EACE33-6569-4860-874C-DC7301054450}"/>
              </a:ext>
            </a:extLst>
          </p:cNvPr>
          <p:cNvPicPr>
            <a:picLocks noChangeAspect="1"/>
          </p:cNvPicPr>
          <p:nvPr/>
        </p:nvPicPr>
        <p:blipFill rotWithShape="1">
          <a:blip r:embed="rId2"/>
          <a:srcRect l="1957" t="24642" r="20109" b="11879"/>
          <a:stretch/>
        </p:blipFill>
        <p:spPr>
          <a:xfrm>
            <a:off x="0" y="0"/>
            <a:ext cx="12192000" cy="6858000"/>
          </a:xfrm>
          <a:prstGeom prst="rect">
            <a:avLst/>
          </a:prstGeom>
        </p:spPr>
      </p:pic>
    </p:spTree>
    <p:extLst>
      <p:ext uri="{BB962C8B-B14F-4D97-AF65-F5344CB8AC3E}">
        <p14:creationId xmlns:p14="http://schemas.microsoft.com/office/powerpoint/2010/main" val="1931346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9C2B3-1B6B-44CA-A102-1B03F489D77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8CBEF0-F0E7-470B-9329-4CDB07E845B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932080A-98D3-4BB8-A67D-755FE8F76922}"/>
              </a:ext>
            </a:extLst>
          </p:cNvPr>
          <p:cNvPicPr>
            <a:picLocks noChangeAspect="1"/>
          </p:cNvPicPr>
          <p:nvPr/>
        </p:nvPicPr>
        <p:blipFill rotWithShape="1">
          <a:blip r:embed="rId2"/>
          <a:srcRect l="2175" t="24641" r="20108" b="13798"/>
          <a:stretch/>
        </p:blipFill>
        <p:spPr>
          <a:xfrm>
            <a:off x="0" y="0"/>
            <a:ext cx="12192000" cy="6858000"/>
          </a:xfrm>
          <a:prstGeom prst="rect">
            <a:avLst/>
          </a:prstGeom>
        </p:spPr>
      </p:pic>
    </p:spTree>
    <p:extLst>
      <p:ext uri="{BB962C8B-B14F-4D97-AF65-F5344CB8AC3E}">
        <p14:creationId xmlns:p14="http://schemas.microsoft.com/office/powerpoint/2010/main" val="2848523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54D28-160B-4B80-9A37-3599B5507F9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4158D8-29A4-417A-BFAD-3919805FC18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E1937EF-EC53-469D-81F2-644C7D926DC4}"/>
              </a:ext>
            </a:extLst>
          </p:cNvPr>
          <p:cNvPicPr>
            <a:picLocks noChangeAspect="1"/>
          </p:cNvPicPr>
          <p:nvPr/>
        </p:nvPicPr>
        <p:blipFill rotWithShape="1">
          <a:blip r:embed="rId2"/>
          <a:srcRect l="4239" t="26609" r="21087" b="13799"/>
          <a:stretch/>
        </p:blipFill>
        <p:spPr>
          <a:xfrm>
            <a:off x="0" y="0"/>
            <a:ext cx="12192000" cy="6858000"/>
          </a:xfrm>
          <a:prstGeom prst="rect">
            <a:avLst/>
          </a:prstGeom>
        </p:spPr>
      </p:pic>
    </p:spTree>
    <p:extLst>
      <p:ext uri="{BB962C8B-B14F-4D97-AF65-F5344CB8AC3E}">
        <p14:creationId xmlns:p14="http://schemas.microsoft.com/office/powerpoint/2010/main" val="690316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225</Words>
  <Application>Microsoft Office PowerPoint</Application>
  <PresentationFormat>Widescreen</PresentationFormat>
  <Paragraphs>29</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Twinkl Cursive Looped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8</cp:revision>
  <dcterms:created xsi:type="dcterms:W3CDTF">2021-05-15T15:52:22Z</dcterms:created>
  <dcterms:modified xsi:type="dcterms:W3CDTF">2021-05-15T16:59:49Z</dcterms:modified>
</cp:coreProperties>
</file>