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p:scale>
          <a:sx n="81" d="100"/>
          <a:sy n="81" d="100"/>
        </p:scale>
        <p:origin x="-294"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6F6CA1-BBE2-42DD-BCEF-D769A1F60460}" type="datetimeFigureOut">
              <a:rPr lang="en-GB" smtClean="0"/>
              <a:t>20/02/2021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81B019-476B-4C9A-B198-E3266AA81AC5}" type="slidenum">
              <a:rPr lang="en-GB" smtClean="0"/>
              <a:t>‹#›</a:t>
            </a:fld>
            <a:endParaRPr lang="en-GB"/>
          </a:p>
        </p:txBody>
      </p:sp>
    </p:spTree>
    <p:extLst>
      <p:ext uri="{BB962C8B-B14F-4D97-AF65-F5344CB8AC3E}">
        <p14:creationId xmlns:p14="http://schemas.microsoft.com/office/powerpoint/2010/main" val="22320672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CE25951-B366-4080-B0E2-5F598222EA1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8E318FD3-5E72-4023-BE10-F0696AA5D1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B44DE1F2-842B-4339-8B9A-06D3797C73A4}"/>
              </a:ext>
            </a:extLst>
          </p:cNvPr>
          <p:cNvSpPr>
            <a:spLocks noGrp="1"/>
          </p:cNvSpPr>
          <p:nvPr>
            <p:ph type="dt" sz="half" idx="10"/>
          </p:nvPr>
        </p:nvSpPr>
        <p:spPr/>
        <p:txBody>
          <a:bodyPr/>
          <a:lstStyle/>
          <a:p>
            <a:fld id="{134FB87E-E12E-4CA2-9C4D-45FEA4C84AC3}" type="datetimeFigureOut">
              <a:rPr lang="en-GB" smtClean="0"/>
              <a:t>20/02/2021</a:t>
            </a:fld>
            <a:endParaRPr lang="en-GB"/>
          </a:p>
        </p:txBody>
      </p:sp>
      <p:sp>
        <p:nvSpPr>
          <p:cNvPr id="5" name="Footer Placeholder 4">
            <a:extLst>
              <a:ext uri="{FF2B5EF4-FFF2-40B4-BE49-F238E27FC236}">
                <a16:creationId xmlns:a16="http://schemas.microsoft.com/office/drawing/2014/main" xmlns="" id="{1536E1CA-9399-43EA-AE57-F8521A52D5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FB9BC25-D3B0-4928-8F13-1E5350EE5798}"/>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509217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1BED8C-B8EC-458A-84E3-19D4DB6C17F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4D41BDC8-28FE-46D0-BD83-2D3AC9DB3C9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FAE6BAF-3FC4-4FF2-8423-CD683C18D2A0}"/>
              </a:ext>
            </a:extLst>
          </p:cNvPr>
          <p:cNvSpPr>
            <a:spLocks noGrp="1"/>
          </p:cNvSpPr>
          <p:nvPr>
            <p:ph type="dt" sz="half" idx="10"/>
          </p:nvPr>
        </p:nvSpPr>
        <p:spPr/>
        <p:txBody>
          <a:bodyPr/>
          <a:lstStyle/>
          <a:p>
            <a:fld id="{134FB87E-E12E-4CA2-9C4D-45FEA4C84AC3}" type="datetimeFigureOut">
              <a:rPr lang="en-GB" smtClean="0"/>
              <a:t>20/02/2021</a:t>
            </a:fld>
            <a:endParaRPr lang="en-GB"/>
          </a:p>
        </p:txBody>
      </p:sp>
      <p:sp>
        <p:nvSpPr>
          <p:cNvPr id="5" name="Footer Placeholder 4">
            <a:extLst>
              <a:ext uri="{FF2B5EF4-FFF2-40B4-BE49-F238E27FC236}">
                <a16:creationId xmlns:a16="http://schemas.microsoft.com/office/drawing/2014/main" xmlns="" id="{FEC2639D-4B2A-4DBB-9E80-FF41711A26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A0CD466-D588-43D9-9307-8A25296EAB46}"/>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536306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B87D65F-2167-4350-AB10-E7D609935F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4BBFA421-D506-4AD2-8F6E-77476E63162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8C72F81D-9F3D-45BB-8D8A-4D093BDACAD5}"/>
              </a:ext>
            </a:extLst>
          </p:cNvPr>
          <p:cNvSpPr>
            <a:spLocks noGrp="1"/>
          </p:cNvSpPr>
          <p:nvPr>
            <p:ph type="dt" sz="half" idx="10"/>
          </p:nvPr>
        </p:nvSpPr>
        <p:spPr/>
        <p:txBody>
          <a:bodyPr/>
          <a:lstStyle/>
          <a:p>
            <a:fld id="{134FB87E-E12E-4CA2-9C4D-45FEA4C84AC3}" type="datetimeFigureOut">
              <a:rPr lang="en-GB" smtClean="0"/>
              <a:t>20/02/2021</a:t>
            </a:fld>
            <a:endParaRPr lang="en-GB"/>
          </a:p>
        </p:txBody>
      </p:sp>
      <p:sp>
        <p:nvSpPr>
          <p:cNvPr id="5" name="Footer Placeholder 4">
            <a:extLst>
              <a:ext uri="{FF2B5EF4-FFF2-40B4-BE49-F238E27FC236}">
                <a16:creationId xmlns:a16="http://schemas.microsoft.com/office/drawing/2014/main" xmlns="" id="{F6CB1EB2-5CB3-414E-B435-3090F4B52D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14CF803-75A2-4FB4-A257-3B84917BAE76}"/>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1782185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76A140-CE56-4B76-BD24-38075483C0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E6ADA34F-8D1D-40AA-BD36-1EDDA84EE16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54E0C5F2-5A62-4048-A270-E38BB229DF2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23A7B3F5-C3AD-47F2-9475-A07451A4EEE6}"/>
              </a:ext>
            </a:extLst>
          </p:cNvPr>
          <p:cNvSpPr>
            <a:spLocks noGrp="1"/>
          </p:cNvSpPr>
          <p:nvPr>
            <p:ph type="dt" sz="half" idx="10"/>
          </p:nvPr>
        </p:nvSpPr>
        <p:spPr/>
        <p:txBody>
          <a:bodyPr/>
          <a:lstStyle/>
          <a:p>
            <a:fld id="{134FB87E-E12E-4CA2-9C4D-45FEA4C84AC3}" type="datetimeFigureOut">
              <a:rPr lang="en-GB" smtClean="0"/>
              <a:t>20/02/2021</a:t>
            </a:fld>
            <a:endParaRPr lang="en-GB"/>
          </a:p>
        </p:txBody>
      </p:sp>
      <p:sp>
        <p:nvSpPr>
          <p:cNvPr id="6" name="Footer Placeholder 5">
            <a:extLst>
              <a:ext uri="{FF2B5EF4-FFF2-40B4-BE49-F238E27FC236}">
                <a16:creationId xmlns:a16="http://schemas.microsoft.com/office/drawing/2014/main" xmlns="" id="{D06AB44E-6108-43AC-9303-543FA22B63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2D7CFF1A-5449-4280-B459-955D2550AACF}"/>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2609119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320E7F-85D3-4366-B817-875BEDEBF31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BD46129-38D6-4597-BBA5-DC62641546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E7B42CB8-F8EC-411F-B871-4372211B4B2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C4D75BA5-2A99-4F35-9A8E-A19439C88F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3E168D24-94FB-4641-BE22-F737E6FA9D9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892CD100-58E7-4E22-B7E5-1A6E35C4353B}"/>
              </a:ext>
            </a:extLst>
          </p:cNvPr>
          <p:cNvSpPr>
            <a:spLocks noGrp="1"/>
          </p:cNvSpPr>
          <p:nvPr>
            <p:ph type="dt" sz="half" idx="10"/>
          </p:nvPr>
        </p:nvSpPr>
        <p:spPr/>
        <p:txBody>
          <a:bodyPr/>
          <a:lstStyle/>
          <a:p>
            <a:fld id="{134FB87E-E12E-4CA2-9C4D-45FEA4C84AC3}" type="datetimeFigureOut">
              <a:rPr lang="en-GB" smtClean="0"/>
              <a:t>20/02/2021</a:t>
            </a:fld>
            <a:endParaRPr lang="en-GB"/>
          </a:p>
        </p:txBody>
      </p:sp>
      <p:sp>
        <p:nvSpPr>
          <p:cNvPr id="8" name="Footer Placeholder 7">
            <a:extLst>
              <a:ext uri="{FF2B5EF4-FFF2-40B4-BE49-F238E27FC236}">
                <a16:creationId xmlns:a16="http://schemas.microsoft.com/office/drawing/2014/main" xmlns="" id="{694F8A66-F5F2-49C0-AA57-64789C4A923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AF644CC9-CAB6-4950-911A-089DD96226BD}"/>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2228829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0419CB-D4DC-4D0B-99B1-C1F555B8D9C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B45E4D2E-76C2-41A0-9D72-36EB3C23ECBC}"/>
              </a:ext>
            </a:extLst>
          </p:cNvPr>
          <p:cNvSpPr>
            <a:spLocks noGrp="1"/>
          </p:cNvSpPr>
          <p:nvPr>
            <p:ph type="dt" sz="half" idx="10"/>
          </p:nvPr>
        </p:nvSpPr>
        <p:spPr/>
        <p:txBody>
          <a:bodyPr/>
          <a:lstStyle/>
          <a:p>
            <a:fld id="{134FB87E-E12E-4CA2-9C4D-45FEA4C84AC3}" type="datetimeFigureOut">
              <a:rPr lang="en-GB" smtClean="0"/>
              <a:t>20/02/2021</a:t>
            </a:fld>
            <a:endParaRPr lang="en-GB"/>
          </a:p>
        </p:txBody>
      </p:sp>
      <p:sp>
        <p:nvSpPr>
          <p:cNvPr id="4" name="Footer Placeholder 3">
            <a:extLst>
              <a:ext uri="{FF2B5EF4-FFF2-40B4-BE49-F238E27FC236}">
                <a16:creationId xmlns:a16="http://schemas.microsoft.com/office/drawing/2014/main" xmlns="" id="{75C1DCF6-515B-4644-8D7F-8D687E01C7F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FA6ECF0E-1708-4FFE-AF11-5E8C9665AAC7}"/>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1981084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B7D1840A-D5D9-41ED-AE82-651A51AD65D2}"/>
              </a:ext>
            </a:extLst>
          </p:cNvPr>
          <p:cNvSpPr>
            <a:spLocks noGrp="1"/>
          </p:cNvSpPr>
          <p:nvPr>
            <p:ph type="dt" sz="half" idx="10"/>
          </p:nvPr>
        </p:nvSpPr>
        <p:spPr/>
        <p:txBody>
          <a:bodyPr/>
          <a:lstStyle/>
          <a:p>
            <a:fld id="{134FB87E-E12E-4CA2-9C4D-45FEA4C84AC3}" type="datetimeFigureOut">
              <a:rPr lang="en-GB" smtClean="0"/>
              <a:t>20/02/2021</a:t>
            </a:fld>
            <a:endParaRPr lang="en-GB"/>
          </a:p>
        </p:txBody>
      </p:sp>
      <p:sp>
        <p:nvSpPr>
          <p:cNvPr id="3" name="Footer Placeholder 2">
            <a:extLst>
              <a:ext uri="{FF2B5EF4-FFF2-40B4-BE49-F238E27FC236}">
                <a16:creationId xmlns:a16="http://schemas.microsoft.com/office/drawing/2014/main" xmlns="" id="{64D5AC08-EE2A-47B0-BFF2-6CCA1DAE6E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A498DD24-5D9A-4236-82AF-1A8C07E3BBF9}"/>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3120728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38964D-1DE4-47CD-B7CB-F63CEA34D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03058700-924D-484A-838A-CA707C6BD8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9C03929D-1E80-4D6A-9CFE-B39D8EBB96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63D3C225-433F-4888-81C1-349B6D42C524}"/>
              </a:ext>
            </a:extLst>
          </p:cNvPr>
          <p:cNvSpPr>
            <a:spLocks noGrp="1"/>
          </p:cNvSpPr>
          <p:nvPr>
            <p:ph type="dt" sz="half" idx="10"/>
          </p:nvPr>
        </p:nvSpPr>
        <p:spPr/>
        <p:txBody>
          <a:bodyPr/>
          <a:lstStyle/>
          <a:p>
            <a:fld id="{134FB87E-E12E-4CA2-9C4D-45FEA4C84AC3}" type="datetimeFigureOut">
              <a:rPr lang="en-GB" smtClean="0"/>
              <a:t>20/02/2021</a:t>
            </a:fld>
            <a:endParaRPr lang="en-GB"/>
          </a:p>
        </p:txBody>
      </p:sp>
      <p:sp>
        <p:nvSpPr>
          <p:cNvPr id="6" name="Footer Placeholder 5">
            <a:extLst>
              <a:ext uri="{FF2B5EF4-FFF2-40B4-BE49-F238E27FC236}">
                <a16:creationId xmlns:a16="http://schemas.microsoft.com/office/drawing/2014/main" xmlns="" id="{9B59264F-3934-4039-BDDF-10FAF95B6B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7728AD05-9F84-4818-BD69-A0C8814014A1}"/>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3472968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3DD1B2-F5BD-4146-9458-E5AFA46513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156B8185-BB57-4BA3-B161-8E6B239C7B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12FC032F-BFC7-4166-8F70-E08474138D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4796BEE2-1B87-4580-BE42-3F6038402D55}"/>
              </a:ext>
            </a:extLst>
          </p:cNvPr>
          <p:cNvSpPr>
            <a:spLocks noGrp="1"/>
          </p:cNvSpPr>
          <p:nvPr>
            <p:ph type="dt" sz="half" idx="10"/>
          </p:nvPr>
        </p:nvSpPr>
        <p:spPr/>
        <p:txBody>
          <a:bodyPr/>
          <a:lstStyle/>
          <a:p>
            <a:fld id="{134FB87E-E12E-4CA2-9C4D-45FEA4C84AC3}" type="datetimeFigureOut">
              <a:rPr lang="en-GB" smtClean="0"/>
              <a:t>20/02/2021</a:t>
            </a:fld>
            <a:endParaRPr lang="en-GB"/>
          </a:p>
        </p:txBody>
      </p:sp>
      <p:sp>
        <p:nvSpPr>
          <p:cNvPr id="6" name="Footer Placeholder 5">
            <a:extLst>
              <a:ext uri="{FF2B5EF4-FFF2-40B4-BE49-F238E27FC236}">
                <a16:creationId xmlns:a16="http://schemas.microsoft.com/office/drawing/2014/main" xmlns="" id="{89EC9AE0-380E-4C45-ACE8-72A2DB58F2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1BC9AC1C-9F84-4994-B9F3-D12E663DE331}"/>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2925025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866C03-ED35-4A8B-8A7C-AF525D9547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0B7CF7B-4D65-4B25-ABE9-7427CAB8B54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B00A3D5-C4B6-4F84-B36E-61C068C79F5C}"/>
              </a:ext>
            </a:extLst>
          </p:cNvPr>
          <p:cNvSpPr>
            <a:spLocks noGrp="1"/>
          </p:cNvSpPr>
          <p:nvPr>
            <p:ph type="dt" sz="half" idx="10"/>
          </p:nvPr>
        </p:nvSpPr>
        <p:spPr/>
        <p:txBody>
          <a:bodyPr/>
          <a:lstStyle/>
          <a:p>
            <a:fld id="{134FB87E-E12E-4CA2-9C4D-45FEA4C84AC3}" type="datetimeFigureOut">
              <a:rPr lang="en-GB" smtClean="0"/>
              <a:t>20/02/2021</a:t>
            </a:fld>
            <a:endParaRPr lang="en-GB"/>
          </a:p>
        </p:txBody>
      </p:sp>
      <p:sp>
        <p:nvSpPr>
          <p:cNvPr id="5" name="Footer Placeholder 4">
            <a:extLst>
              <a:ext uri="{FF2B5EF4-FFF2-40B4-BE49-F238E27FC236}">
                <a16:creationId xmlns:a16="http://schemas.microsoft.com/office/drawing/2014/main" xmlns="" id="{FE20981D-71DD-4E43-B8E6-165F83ACC2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67CC9CD4-F0B6-44A2-B615-1595EF71194D}"/>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9830952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1623FC99-3BD5-45FA-AC3B-78F39FF3C24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EFA43656-E95E-4923-9782-190FC87483B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16F3188-0A6D-4BDF-85E3-D74F274A5244}"/>
              </a:ext>
            </a:extLst>
          </p:cNvPr>
          <p:cNvSpPr>
            <a:spLocks noGrp="1"/>
          </p:cNvSpPr>
          <p:nvPr>
            <p:ph type="dt" sz="half" idx="10"/>
          </p:nvPr>
        </p:nvSpPr>
        <p:spPr/>
        <p:txBody>
          <a:bodyPr/>
          <a:lstStyle/>
          <a:p>
            <a:fld id="{134FB87E-E12E-4CA2-9C4D-45FEA4C84AC3}" type="datetimeFigureOut">
              <a:rPr lang="en-GB" smtClean="0"/>
              <a:t>20/02/2021</a:t>
            </a:fld>
            <a:endParaRPr lang="en-GB"/>
          </a:p>
        </p:txBody>
      </p:sp>
      <p:sp>
        <p:nvSpPr>
          <p:cNvPr id="5" name="Footer Placeholder 4">
            <a:extLst>
              <a:ext uri="{FF2B5EF4-FFF2-40B4-BE49-F238E27FC236}">
                <a16:creationId xmlns:a16="http://schemas.microsoft.com/office/drawing/2014/main" xmlns="" id="{07085C8B-235E-4338-A542-3553848E64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5292AF6-DC98-4EBB-B76A-C4102701F131}"/>
              </a:ext>
            </a:extLst>
          </p:cNvPr>
          <p:cNvSpPr>
            <a:spLocks noGrp="1"/>
          </p:cNvSpPr>
          <p:nvPr>
            <p:ph type="sldNum" sz="quarter" idx="12"/>
          </p:nvPr>
        </p:nvSpPr>
        <p:spPr/>
        <p:txBody>
          <a:bodyPr/>
          <a:lstStyle/>
          <a:p>
            <a:fld id="{CBBE957D-A873-44CC-8FB9-A87AFC28C466}" type="slidenum">
              <a:rPr lang="en-GB" smtClean="0"/>
              <a:t>‹#›</a:t>
            </a:fld>
            <a:endParaRPr lang="en-GB"/>
          </a:p>
        </p:txBody>
      </p:sp>
    </p:spTree>
    <p:extLst>
      <p:ext uri="{BB962C8B-B14F-4D97-AF65-F5344CB8AC3E}">
        <p14:creationId xmlns:p14="http://schemas.microsoft.com/office/powerpoint/2010/main" val="3498057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1E1F7D03-D581-4B9E-9CE0-9049E30C8E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61C23A1D-4ED7-4332-811D-D40BAB6F3D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3292A23-BE83-422E-9D7B-9C1B84F52E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B87E-E12E-4CA2-9C4D-45FEA4C84AC3}" type="datetimeFigureOut">
              <a:rPr lang="en-GB" smtClean="0"/>
              <a:t>20/02/2021</a:t>
            </a:fld>
            <a:endParaRPr lang="en-GB"/>
          </a:p>
        </p:txBody>
      </p:sp>
      <p:sp>
        <p:nvSpPr>
          <p:cNvPr id="5" name="Footer Placeholder 4">
            <a:extLst>
              <a:ext uri="{FF2B5EF4-FFF2-40B4-BE49-F238E27FC236}">
                <a16:creationId xmlns:a16="http://schemas.microsoft.com/office/drawing/2014/main" xmlns="" id="{06A00569-F794-4647-ACC7-0579C87720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6DBEA425-86EB-454D-9240-CF1DEA38319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BE957D-A873-44CC-8FB9-A87AFC28C466}" type="slidenum">
              <a:rPr lang="en-GB" smtClean="0"/>
              <a:t>‹#›</a:t>
            </a:fld>
            <a:endParaRPr lang="en-GB"/>
          </a:p>
        </p:txBody>
      </p:sp>
    </p:spTree>
    <p:extLst>
      <p:ext uri="{BB962C8B-B14F-4D97-AF65-F5344CB8AC3E}">
        <p14:creationId xmlns:p14="http://schemas.microsoft.com/office/powerpoint/2010/main" val="21850938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eDkpVwrhYfo"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05887E1-AF5E-4EE4-AF38-771DDA897793}"/>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xmlns="" id="{C7769E25-B7C3-4134-8FCE-D2A495D93FF0}"/>
              </a:ext>
            </a:extLst>
          </p:cNvPr>
          <p:cNvSpPr>
            <a:spLocks noGrp="1"/>
          </p:cNvSpPr>
          <p:nvPr>
            <p:ph type="subTitle" idx="1"/>
          </p:nvPr>
        </p:nvSpPr>
        <p:spPr/>
        <p:txBody>
          <a:bodyPr/>
          <a:lstStyle/>
          <a:p>
            <a:endParaRPr lang="en-GB"/>
          </a:p>
        </p:txBody>
      </p:sp>
      <p:pic>
        <p:nvPicPr>
          <p:cNvPr id="1026" name="Picture 2" descr="Image result for growth mindset">
            <a:extLst>
              <a:ext uri="{FF2B5EF4-FFF2-40B4-BE49-F238E27FC236}">
                <a16:creationId xmlns:a16="http://schemas.microsoft.com/office/drawing/2014/main" xmlns="" id="{C06CBEF3-A8D7-47F9-8EC5-B0A5AAE540C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58" t="2344" r="1281"/>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xmlns="" id="{21A39977-7962-45B5-91DE-4021B14D8E9B}"/>
              </a:ext>
            </a:extLst>
          </p:cNvPr>
          <p:cNvSpPr/>
          <p:nvPr/>
        </p:nvSpPr>
        <p:spPr>
          <a:xfrm>
            <a:off x="333842" y="247512"/>
            <a:ext cx="4924746" cy="1754326"/>
          </a:xfrm>
          <a:prstGeom prst="rect">
            <a:avLst/>
          </a:prstGeom>
          <a:noFill/>
        </p:spPr>
        <p:txBody>
          <a:bodyPr wrap="none" lIns="91440" tIns="45720" rIns="91440" bIns="45720">
            <a:spAutoFit/>
          </a:bodyPr>
          <a:lstStyle/>
          <a:p>
            <a:pPr algn="ct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Friday 26</a:t>
            </a:r>
            <a:r>
              <a:rPr lang="en-US" sz="5400" b="0" u="sng" cap="none" spc="0" baseline="3000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th</a:t>
            </a: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 </a:t>
            </a:r>
          </a:p>
          <a:p>
            <a:pPr algn="ctr"/>
            <a:r>
              <a:rPr lang="en-US" sz="5400" b="0" u="sng"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February 2021</a:t>
            </a:r>
          </a:p>
        </p:txBody>
      </p:sp>
      <p:sp>
        <p:nvSpPr>
          <p:cNvPr id="5" name="Rectangle 4">
            <a:extLst>
              <a:ext uri="{FF2B5EF4-FFF2-40B4-BE49-F238E27FC236}">
                <a16:creationId xmlns:a16="http://schemas.microsoft.com/office/drawing/2014/main" xmlns="" id="{852F22AD-8510-48D5-BDCA-CE3AF45A0B38}"/>
              </a:ext>
            </a:extLst>
          </p:cNvPr>
          <p:cNvSpPr/>
          <p:nvPr/>
        </p:nvSpPr>
        <p:spPr>
          <a:xfrm>
            <a:off x="442931" y="3796645"/>
            <a:ext cx="5952270" cy="1938992"/>
          </a:xfrm>
          <a:prstGeom prst="rect">
            <a:avLst/>
          </a:prstGeom>
          <a:noFill/>
        </p:spPr>
        <p:txBody>
          <a:bodyPr wrap="none" lIns="91440" tIns="45720" rIns="91440" bIns="45720">
            <a:spAutoFit/>
          </a:bodyPr>
          <a:lstStyle/>
          <a:p>
            <a:pPr algn="ctr"/>
            <a:r>
              <a:rPr lang="en-US" sz="6000" b="1"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PSHE</a:t>
            </a:r>
          </a:p>
          <a:p>
            <a:pPr algn="ctr"/>
            <a:r>
              <a:rPr lang="en-US" sz="60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rPr>
              <a:t>Growth Mindset</a:t>
            </a:r>
          </a:p>
        </p:txBody>
      </p:sp>
    </p:spTree>
    <p:extLst>
      <p:ext uri="{BB962C8B-B14F-4D97-AF65-F5344CB8AC3E}">
        <p14:creationId xmlns:p14="http://schemas.microsoft.com/office/powerpoint/2010/main" val="3880207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2B87D00-FC17-478F-A02B-9EEEAA2633CF}"/>
              </a:ext>
            </a:extLst>
          </p:cNvPr>
          <p:cNvSpPr>
            <a:spLocks noGrp="1"/>
          </p:cNvSpPr>
          <p:nvPr>
            <p:ph type="title"/>
          </p:nvPr>
        </p:nvSpPr>
        <p:spPr>
          <a:xfrm>
            <a:off x="838200" y="90660"/>
            <a:ext cx="10515600" cy="1325563"/>
          </a:xfrm>
        </p:spPr>
        <p:txBody>
          <a:bodyPr>
            <a:normAutofit/>
          </a:bodyPr>
          <a:lstStyle/>
          <a:p>
            <a:pPr algn="ctr"/>
            <a:r>
              <a:rPr lang="en-GB" sz="5400" dirty="0">
                <a:latin typeface="Comic Sans MS" panose="030F0702030302020204" pitchFamily="66" charset="0"/>
              </a:rPr>
              <a:t>What is growth mindset?</a:t>
            </a:r>
          </a:p>
        </p:txBody>
      </p:sp>
      <p:sp>
        <p:nvSpPr>
          <p:cNvPr id="3" name="Content Placeholder 2">
            <a:extLst>
              <a:ext uri="{FF2B5EF4-FFF2-40B4-BE49-F238E27FC236}">
                <a16:creationId xmlns:a16="http://schemas.microsoft.com/office/drawing/2014/main" xmlns="" id="{B4506BA8-21E3-48AA-BAB7-9C672BE8613B}"/>
              </a:ext>
            </a:extLst>
          </p:cNvPr>
          <p:cNvSpPr>
            <a:spLocks noGrp="1"/>
          </p:cNvSpPr>
          <p:nvPr>
            <p:ph idx="1"/>
          </p:nvPr>
        </p:nvSpPr>
        <p:spPr>
          <a:xfrm>
            <a:off x="175591" y="1690688"/>
            <a:ext cx="6370984" cy="4351338"/>
          </a:xfrm>
        </p:spPr>
        <p:txBody>
          <a:bodyPr/>
          <a:lstStyle/>
          <a:p>
            <a:pPr marL="0" indent="0" algn="just">
              <a:buNone/>
            </a:pPr>
            <a:r>
              <a:rPr lang="en-GB" b="1" dirty="0">
                <a:latin typeface="Comic Sans MS" panose="030F0702030302020204" pitchFamily="66" charset="0"/>
              </a:rPr>
              <a:t>Children</a:t>
            </a:r>
            <a:r>
              <a:rPr lang="en-GB" dirty="0">
                <a:latin typeface="Comic Sans MS" panose="030F0702030302020204" pitchFamily="66" charset="0"/>
              </a:rPr>
              <a:t> with a </a:t>
            </a:r>
            <a:r>
              <a:rPr lang="en-GB" b="1" dirty="0">
                <a:latin typeface="Comic Sans MS" panose="030F0702030302020204" pitchFamily="66" charset="0"/>
              </a:rPr>
              <a:t>growth mindset</a:t>
            </a:r>
            <a:r>
              <a:rPr lang="en-GB" dirty="0">
                <a:latin typeface="Comic Sans MS" panose="030F0702030302020204" pitchFamily="66" charset="0"/>
              </a:rPr>
              <a:t> tend to see challenges as opportunities to </a:t>
            </a:r>
            <a:r>
              <a:rPr lang="en-GB" b="1" dirty="0">
                <a:latin typeface="Comic Sans MS" panose="030F0702030302020204" pitchFamily="66" charset="0"/>
              </a:rPr>
              <a:t>grow</a:t>
            </a:r>
            <a:r>
              <a:rPr lang="en-GB" dirty="0">
                <a:latin typeface="Comic Sans MS" panose="030F0702030302020204" pitchFamily="66" charset="0"/>
              </a:rPr>
              <a:t> because they understand that they can improve their abilities by pushing themselves. </a:t>
            </a:r>
          </a:p>
          <a:p>
            <a:pPr marL="0" indent="0" algn="just">
              <a:buNone/>
            </a:pPr>
            <a:r>
              <a:rPr lang="en-GB" dirty="0">
                <a:latin typeface="Comic Sans MS" panose="030F0702030302020204" pitchFamily="66" charset="0"/>
              </a:rPr>
              <a:t>If something is hard, they understand it will push them to get better, rather than giving up and saying they can’t do it.</a:t>
            </a:r>
          </a:p>
        </p:txBody>
      </p:sp>
      <p:pic>
        <p:nvPicPr>
          <p:cNvPr id="4" name="Picture 2" descr="Image result for growth mindset">
            <a:extLst>
              <a:ext uri="{FF2B5EF4-FFF2-40B4-BE49-F238E27FC236}">
                <a16:creationId xmlns:a16="http://schemas.microsoft.com/office/drawing/2014/main" xmlns="" id="{69374629-4673-4A73-B671-2A5A9A75D2BB}"/>
              </a:ext>
            </a:extLst>
          </p:cNvPr>
          <p:cNvPicPr>
            <a:picLocks noChangeAspect="1" noChangeArrowheads="1"/>
          </p:cNvPicPr>
          <p:nvPr/>
        </p:nvPicPr>
        <p:blipFill rotWithShape="1">
          <a:blip r:embed="rId2">
            <a:clrChange>
              <a:clrFrom>
                <a:srgbClr val="FFD675"/>
              </a:clrFrom>
              <a:clrTo>
                <a:srgbClr val="FFD675">
                  <a:alpha val="0"/>
                </a:srgbClr>
              </a:clrTo>
            </a:clrChange>
            <a:extLst>
              <a:ext uri="{28A0092B-C50C-407E-A947-70E740481C1C}">
                <a14:useLocalDpi xmlns:a14="http://schemas.microsoft.com/office/drawing/2010/main" val="0"/>
              </a:ext>
            </a:extLst>
          </a:blip>
          <a:srcRect l="34295" t="2344" r="1281"/>
          <a:stretch/>
        </p:blipFill>
        <p:spPr bwMode="auto">
          <a:xfrm>
            <a:off x="6736730" y="2239617"/>
            <a:ext cx="5455270" cy="4618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127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4D0CAB3-1FD1-4741-90E7-F2F6D78ACCF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xmlns="" id="{08001038-E9B4-4558-B33E-12C1D7DDCFAA}"/>
              </a:ext>
            </a:extLst>
          </p:cNvPr>
          <p:cNvSpPr>
            <a:spLocks noGrp="1"/>
          </p:cNvSpPr>
          <p:nvPr>
            <p:ph idx="1"/>
          </p:nvPr>
        </p:nvSpPr>
        <p:spPr/>
        <p:txBody>
          <a:bodyPr/>
          <a:lstStyle/>
          <a:p>
            <a:endParaRPr lang="en-GB"/>
          </a:p>
        </p:txBody>
      </p:sp>
      <p:pic>
        <p:nvPicPr>
          <p:cNvPr id="3074" name="Picture 2" descr="Image result for what is growth mindset for kids">
            <a:extLst>
              <a:ext uri="{FF2B5EF4-FFF2-40B4-BE49-F238E27FC236}">
                <a16:creationId xmlns:a16="http://schemas.microsoft.com/office/drawing/2014/main" xmlns="" id="{06A58C3D-6A54-443C-91CA-72DAA34053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234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03117B-84AA-4079-8EBE-116D9CAFDF08}"/>
              </a:ext>
            </a:extLst>
          </p:cNvPr>
          <p:cNvSpPr>
            <a:spLocks noGrp="1"/>
          </p:cNvSpPr>
          <p:nvPr>
            <p:ph type="title"/>
          </p:nvPr>
        </p:nvSpPr>
        <p:spPr/>
        <p:txBody>
          <a:bodyPr/>
          <a:lstStyle/>
          <a:p>
            <a:pPr algn="ctr"/>
            <a:r>
              <a:rPr lang="en-GB" dirty="0">
                <a:latin typeface="Comic Sans MS" panose="030F0702030302020204" pitchFamily="66" charset="0"/>
              </a:rPr>
              <a:t>Watch this short animated film</a:t>
            </a:r>
          </a:p>
        </p:txBody>
      </p:sp>
      <p:sp>
        <p:nvSpPr>
          <p:cNvPr id="3" name="Content Placeholder 2">
            <a:extLst>
              <a:ext uri="{FF2B5EF4-FFF2-40B4-BE49-F238E27FC236}">
                <a16:creationId xmlns:a16="http://schemas.microsoft.com/office/drawing/2014/main" xmlns="" id="{4CD785E6-51D1-42D2-99C6-EFE85C427B38}"/>
              </a:ext>
            </a:extLst>
          </p:cNvPr>
          <p:cNvSpPr>
            <a:spLocks noGrp="1"/>
          </p:cNvSpPr>
          <p:nvPr>
            <p:ph idx="1"/>
          </p:nvPr>
        </p:nvSpPr>
        <p:spPr/>
        <p:txBody>
          <a:bodyPr/>
          <a:lstStyle/>
          <a:p>
            <a:pPr marL="0" indent="0">
              <a:buNone/>
            </a:pPr>
            <a:r>
              <a:rPr lang="en-GB" sz="3200" dirty="0">
                <a:latin typeface="Comic Sans MS" panose="030F0702030302020204" pitchFamily="66" charset="0"/>
                <a:hlinkClick r:id="rId2"/>
              </a:rPr>
              <a:t>https://www.youtube.com/watch?v=eDkpVwrhYfo</a:t>
            </a:r>
            <a:endParaRPr lang="en-GB" sz="3200" dirty="0">
              <a:latin typeface="Comic Sans MS" panose="030F0702030302020204" pitchFamily="66" charset="0"/>
            </a:endParaRPr>
          </a:p>
          <a:p>
            <a:pPr marL="0" indent="0">
              <a:buNone/>
            </a:pPr>
            <a:endParaRPr lang="en-GB" dirty="0"/>
          </a:p>
        </p:txBody>
      </p:sp>
      <p:pic>
        <p:nvPicPr>
          <p:cNvPr id="4" name="Picture 2" descr="Image result for growth mindset">
            <a:extLst>
              <a:ext uri="{FF2B5EF4-FFF2-40B4-BE49-F238E27FC236}">
                <a16:creationId xmlns:a16="http://schemas.microsoft.com/office/drawing/2014/main" xmlns="" id="{80D3B69F-C073-43DC-8A56-5FDB985A6013}"/>
              </a:ext>
            </a:extLst>
          </p:cNvPr>
          <p:cNvPicPr>
            <a:picLocks noChangeAspect="1" noChangeArrowheads="1"/>
          </p:cNvPicPr>
          <p:nvPr/>
        </p:nvPicPr>
        <p:blipFill rotWithShape="1">
          <a:blip r:embed="rId3">
            <a:clrChange>
              <a:clrFrom>
                <a:srgbClr val="FFD675"/>
              </a:clrFrom>
              <a:clrTo>
                <a:srgbClr val="FFD675">
                  <a:alpha val="0"/>
                </a:srgbClr>
              </a:clrTo>
            </a:clrChange>
            <a:extLst>
              <a:ext uri="{28A0092B-C50C-407E-A947-70E740481C1C}">
                <a14:useLocalDpi xmlns:a14="http://schemas.microsoft.com/office/drawing/2010/main" val="0"/>
              </a:ext>
            </a:extLst>
          </a:blip>
          <a:srcRect l="34295" t="2344" r="1281"/>
          <a:stretch/>
        </p:blipFill>
        <p:spPr bwMode="auto">
          <a:xfrm>
            <a:off x="6864626" y="2347893"/>
            <a:ext cx="5327374" cy="451010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Image result for soar animation">
            <a:extLst>
              <a:ext uri="{FF2B5EF4-FFF2-40B4-BE49-F238E27FC236}">
                <a16:creationId xmlns:a16="http://schemas.microsoft.com/office/drawing/2014/main" xmlns="" id="{95DB6F79-C08B-4200-9612-30B3E0C32A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8235" y="2753139"/>
            <a:ext cx="5686391" cy="3181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1783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D17932C-72DE-40E0-8B22-3AB6C2B5B6FE}"/>
              </a:ext>
            </a:extLst>
          </p:cNvPr>
          <p:cNvSpPr>
            <a:spLocks noGrp="1"/>
          </p:cNvSpPr>
          <p:nvPr>
            <p:ph idx="1"/>
          </p:nvPr>
        </p:nvSpPr>
        <p:spPr>
          <a:xfrm>
            <a:off x="308114" y="201540"/>
            <a:ext cx="8915400" cy="6265521"/>
          </a:xfrm>
        </p:spPr>
        <p:txBody>
          <a:bodyPr>
            <a:normAutofit lnSpcReduction="10000"/>
          </a:bodyPr>
          <a:lstStyle/>
          <a:p>
            <a:pPr marL="0" indent="0" algn="just">
              <a:buNone/>
            </a:pPr>
            <a:r>
              <a:rPr lang="en-GB" dirty="0">
                <a:latin typeface="Comic Sans MS" panose="030F0702030302020204" pitchFamily="66" charset="0"/>
              </a:rPr>
              <a:t>Although in the short film there are no words we are able to see the characters emotions through their actions.</a:t>
            </a:r>
          </a:p>
          <a:p>
            <a:pPr marL="0" indent="0" algn="just">
              <a:buNone/>
            </a:pPr>
            <a:endParaRPr lang="en-GB" dirty="0">
              <a:latin typeface="Comic Sans MS" panose="030F0702030302020204" pitchFamily="66" charset="0"/>
            </a:endParaRPr>
          </a:p>
          <a:p>
            <a:pPr marL="0" indent="0" algn="just">
              <a:buNone/>
            </a:pPr>
            <a:r>
              <a:rPr lang="en-GB" dirty="0">
                <a:latin typeface="Comic Sans MS" panose="030F0702030302020204" pitchFamily="66" charset="0"/>
              </a:rPr>
              <a:t>At the beginning the girl was trying to make her plane fly but as hard as she tried it wouldn’t work. Just as she was about to give up she met an unexpected person who needed her help. The girl needed to try and overcome her own fixed mindset about not being able to make the plane fly to help her new friend.</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Even though it was hard and they didn’t do it right the first time the pair continued to work together and were able to make the plane fly.</a:t>
            </a:r>
          </a:p>
        </p:txBody>
      </p:sp>
      <p:pic>
        <p:nvPicPr>
          <p:cNvPr id="4" name="Picture 2" descr="Image result for growth mindset">
            <a:extLst>
              <a:ext uri="{FF2B5EF4-FFF2-40B4-BE49-F238E27FC236}">
                <a16:creationId xmlns:a16="http://schemas.microsoft.com/office/drawing/2014/main" xmlns="" id="{6C4A6D57-7B49-4BC7-986D-672573194A98}"/>
              </a:ext>
            </a:extLst>
          </p:cNvPr>
          <p:cNvPicPr>
            <a:picLocks noChangeAspect="1" noChangeArrowheads="1"/>
          </p:cNvPicPr>
          <p:nvPr/>
        </p:nvPicPr>
        <p:blipFill rotWithShape="1">
          <a:blip r:embed="rId2">
            <a:clrChange>
              <a:clrFrom>
                <a:srgbClr val="FFD675"/>
              </a:clrFrom>
              <a:clrTo>
                <a:srgbClr val="FFD675">
                  <a:alpha val="0"/>
                </a:srgbClr>
              </a:clrTo>
            </a:clrChange>
            <a:extLst>
              <a:ext uri="{28A0092B-C50C-407E-A947-70E740481C1C}">
                <a14:useLocalDpi xmlns:a14="http://schemas.microsoft.com/office/drawing/2010/main" val="0"/>
              </a:ext>
            </a:extLst>
          </a:blip>
          <a:srcRect l="34295" t="2344" r="1281"/>
          <a:stretch/>
        </p:blipFill>
        <p:spPr bwMode="auto">
          <a:xfrm>
            <a:off x="8680174" y="3884918"/>
            <a:ext cx="3511826" cy="297308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soar animation">
            <a:extLst>
              <a:ext uri="{FF2B5EF4-FFF2-40B4-BE49-F238E27FC236}">
                <a16:creationId xmlns:a16="http://schemas.microsoft.com/office/drawing/2014/main" xmlns="" id="{4B6CB59F-3CBB-4EB4-B1CE-B160452952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23514" y="874642"/>
            <a:ext cx="2874053" cy="1828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9650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B6C4C0A-B505-4376-8E89-7B323174A0B8}"/>
              </a:ext>
            </a:extLst>
          </p:cNvPr>
          <p:cNvSpPr>
            <a:spLocks noGrp="1"/>
          </p:cNvSpPr>
          <p:nvPr>
            <p:ph type="title"/>
          </p:nvPr>
        </p:nvSpPr>
        <p:spPr>
          <a:xfrm>
            <a:off x="838200" y="0"/>
            <a:ext cx="10515600" cy="1325563"/>
          </a:xfrm>
        </p:spPr>
        <p:txBody>
          <a:bodyPr/>
          <a:lstStyle/>
          <a:p>
            <a:pPr algn="ctr"/>
            <a:r>
              <a:rPr lang="en-GB" u="sng" dirty="0">
                <a:latin typeface="Comic Sans MS" panose="030F0702030302020204" pitchFamily="66" charset="0"/>
              </a:rPr>
              <a:t>Your task</a:t>
            </a:r>
          </a:p>
        </p:txBody>
      </p:sp>
      <p:sp>
        <p:nvSpPr>
          <p:cNvPr id="3" name="Content Placeholder 2">
            <a:extLst>
              <a:ext uri="{FF2B5EF4-FFF2-40B4-BE49-F238E27FC236}">
                <a16:creationId xmlns:a16="http://schemas.microsoft.com/office/drawing/2014/main" xmlns="" id="{DA4DC243-0929-4CA2-B935-118B47094F11}"/>
              </a:ext>
            </a:extLst>
          </p:cNvPr>
          <p:cNvSpPr>
            <a:spLocks noGrp="1"/>
          </p:cNvSpPr>
          <p:nvPr>
            <p:ph idx="1"/>
          </p:nvPr>
        </p:nvSpPr>
        <p:spPr>
          <a:xfrm>
            <a:off x="96077" y="1325563"/>
            <a:ext cx="8531088" cy="5223968"/>
          </a:xfrm>
        </p:spPr>
        <p:txBody>
          <a:bodyPr>
            <a:normAutofit fontScale="92500" lnSpcReduction="10000"/>
          </a:bodyPr>
          <a:lstStyle/>
          <a:p>
            <a:pPr marL="0" indent="0" algn="just">
              <a:buNone/>
            </a:pPr>
            <a:r>
              <a:rPr lang="en-GB" dirty="0">
                <a:latin typeface="Comic Sans MS" panose="030F0702030302020204" pitchFamily="66" charset="0"/>
              </a:rPr>
              <a:t>Think of a time you found something hard or struggled with something.</a:t>
            </a:r>
          </a:p>
          <a:p>
            <a:pPr marL="0" indent="0" algn="just">
              <a:buNone/>
            </a:pPr>
            <a:endParaRPr lang="en-GB" dirty="0">
              <a:latin typeface="Comic Sans MS" panose="030F0702030302020204" pitchFamily="66" charset="0"/>
            </a:endParaRPr>
          </a:p>
          <a:p>
            <a:pPr marL="0" indent="0" algn="just">
              <a:buNone/>
            </a:pPr>
            <a:r>
              <a:rPr lang="en-GB" dirty="0">
                <a:latin typeface="Comic Sans MS" panose="030F0702030302020204" pitchFamily="66" charset="0"/>
              </a:rPr>
              <a:t>What did you do? Did you give up? Did you keep trying?</a:t>
            </a:r>
          </a:p>
          <a:p>
            <a:pPr marL="0" indent="0" algn="just">
              <a:buNone/>
            </a:pPr>
            <a:endParaRPr lang="en-GB" dirty="0">
              <a:latin typeface="Comic Sans MS" panose="030F0702030302020204" pitchFamily="66" charset="0"/>
            </a:endParaRPr>
          </a:p>
          <a:p>
            <a:pPr marL="0" indent="0" algn="just">
              <a:buNone/>
            </a:pPr>
            <a:r>
              <a:rPr lang="en-GB" dirty="0">
                <a:latin typeface="Comic Sans MS" panose="030F0702030302020204" pitchFamily="66" charset="0"/>
              </a:rPr>
              <a:t>If you had given up what would you have missed out on?</a:t>
            </a:r>
          </a:p>
          <a:p>
            <a:pPr marL="0" indent="0" algn="just">
              <a:buNone/>
            </a:pPr>
            <a:endParaRPr lang="en-GB" dirty="0">
              <a:latin typeface="Comic Sans MS" panose="030F0702030302020204" pitchFamily="66" charset="0"/>
            </a:endParaRPr>
          </a:p>
          <a:p>
            <a:pPr marL="0" indent="0" algn="just">
              <a:buNone/>
            </a:pPr>
            <a:r>
              <a:rPr lang="en-GB" dirty="0">
                <a:latin typeface="Comic Sans MS" panose="030F0702030302020204" pitchFamily="66" charset="0"/>
              </a:rPr>
              <a:t>This could be a discussion activity or you could draw pictures of things which you found difficult but are now able to do/ e.g. Learning to ride a bike without stabilisers</a:t>
            </a:r>
          </a:p>
          <a:p>
            <a:pPr marL="0" indent="0">
              <a:buNone/>
            </a:pPr>
            <a:endParaRPr lang="en-GB" dirty="0">
              <a:latin typeface="Comic Sans MS" panose="030F0702030302020204" pitchFamily="66" charset="0"/>
            </a:endParaRPr>
          </a:p>
        </p:txBody>
      </p:sp>
      <p:pic>
        <p:nvPicPr>
          <p:cNvPr id="4" name="Picture 2" descr="Image result for growth mindset">
            <a:extLst>
              <a:ext uri="{FF2B5EF4-FFF2-40B4-BE49-F238E27FC236}">
                <a16:creationId xmlns:a16="http://schemas.microsoft.com/office/drawing/2014/main" xmlns="" id="{71E9AA7C-ED71-44A4-903B-BDB2DCA25849}"/>
              </a:ext>
            </a:extLst>
          </p:cNvPr>
          <p:cNvPicPr>
            <a:picLocks noChangeAspect="1" noChangeArrowheads="1"/>
          </p:cNvPicPr>
          <p:nvPr/>
        </p:nvPicPr>
        <p:blipFill rotWithShape="1">
          <a:blip r:embed="rId2">
            <a:clrChange>
              <a:clrFrom>
                <a:srgbClr val="FFD675"/>
              </a:clrFrom>
              <a:clrTo>
                <a:srgbClr val="FFD675">
                  <a:alpha val="0"/>
                </a:srgbClr>
              </a:clrTo>
            </a:clrChange>
            <a:extLst>
              <a:ext uri="{28A0092B-C50C-407E-A947-70E740481C1C}">
                <a14:useLocalDpi xmlns:a14="http://schemas.microsoft.com/office/drawing/2010/main" val="0"/>
              </a:ext>
            </a:extLst>
          </a:blip>
          <a:srcRect l="34295" t="2344" r="1281"/>
          <a:stretch/>
        </p:blipFill>
        <p:spPr bwMode="auto">
          <a:xfrm>
            <a:off x="8380358" y="3631096"/>
            <a:ext cx="3811642" cy="3226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5139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TotalTime>
  <Words>213</Words>
  <Application>Microsoft Office PowerPoint</Application>
  <PresentationFormat>Custom</PresentationFormat>
  <Paragraphs>22</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What is growth mindset?</vt:lpstr>
      <vt:lpstr>PowerPoint Presentation</vt:lpstr>
      <vt:lpstr>Watch this short animated film</vt:lpstr>
      <vt:lpstr>PowerPoint Presentation</vt:lpstr>
      <vt:lpstr>Your task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Liz King</cp:lastModifiedBy>
  <cp:revision>4</cp:revision>
  <dcterms:created xsi:type="dcterms:W3CDTF">2021-02-16T12:50:03Z</dcterms:created>
  <dcterms:modified xsi:type="dcterms:W3CDTF">2021-02-20T21:05:36Z</dcterms:modified>
</cp:coreProperties>
</file>