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5.xml" ContentType="application/vnd.openxmlformats-officedocument.theme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6.xml" ContentType="application/vnd.openxmlformats-officedocument.theme+xml"/>
  <Override PartName="/ppt/slideLayouts/slideLayout10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28"/>
  </p:notesMasterIdLst>
  <p:sldIdLst>
    <p:sldId id="296" r:id="rId11"/>
    <p:sldId id="297" r:id="rId12"/>
    <p:sldId id="298" r:id="rId13"/>
    <p:sldId id="312" r:id="rId14"/>
    <p:sldId id="299" r:id="rId15"/>
    <p:sldId id="300" r:id="rId16"/>
    <p:sldId id="315" r:id="rId17"/>
    <p:sldId id="301" r:id="rId18"/>
    <p:sldId id="313" r:id="rId19"/>
    <p:sldId id="317" r:id="rId20"/>
    <p:sldId id="316" r:id="rId21"/>
    <p:sldId id="314" r:id="rId22"/>
    <p:sldId id="311" r:id="rId23"/>
    <p:sldId id="319" r:id="rId24"/>
    <p:sldId id="308" r:id="rId25"/>
    <p:sldId id="304" r:id="rId26"/>
    <p:sldId id="320" r:id="rId27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6" autoAdjust="0"/>
    <p:restoredTop sz="94694"/>
  </p:normalViewPr>
  <p:slideViewPr>
    <p:cSldViewPr snapToGrid="0" snapToObjects="1">
      <p:cViewPr varScale="1">
        <p:scale>
          <a:sx n="73" d="100"/>
          <a:sy n="73" d="100"/>
        </p:scale>
        <p:origin x="1320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slide" Target="slides/slide16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34" Type="http://schemas.microsoft.com/office/2016/11/relationships/changesInfo" Target="changesInfos/changesInfo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slide" Target="slides/slide15.xml"/><Relationship Id="rId33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29" Type="http://schemas.openxmlformats.org/officeDocument/2006/relationships/commentAuthors" Target="commentAuthor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slide" Target="slides/slide14.xml"/><Relationship Id="rId32" Type="http://schemas.openxmlformats.org/officeDocument/2006/relationships/theme" Target="theme/theme1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slide" Target="slides/slide13.xml"/><Relationship Id="rId28" Type="http://schemas.openxmlformats.org/officeDocument/2006/relationships/notesMaster" Target="notesMasters/notesMaster1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31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slide" Target="slides/slide17.xml"/><Relationship Id="rId30" Type="http://schemas.openxmlformats.org/officeDocument/2006/relationships/presProps" Target="pres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ames Clegg" userId="c6df1435-7a36-4b38-be4d-16e68e91152f" providerId="ADAL" clId="{F5961EEA-E6C7-4844-8843-690B494B13E0}"/>
    <pc:docChg chg="modSld">
      <pc:chgData name="James Clegg" userId="c6df1435-7a36-4b38-be4d-16e68e91152f" providerId="ADAL" clId="{F5961EEA-E6C7-4844-8843-690B494B13E0}" dt="2021-01-14T15:32:52.684" v="1" actId="1076"/>
      <pc:docMkLst>
        <pc:docMk/>
      </pc:docMkLst>
      <pc:sldChg chg="modSp">
        <pc:chgData name="James Clegg" userId="c6df1435-7a36-4b38-be4d-16e68e91152f" providerId="ADAL" clId="{F5961EEA-E6C7-4844-8843-690B494B13E0}" dt="2021-01-14T15:32:52.684" v="1" actId="1076"/>
        <pc:sldMkLst>
          <pc:docMk/>
          <pc:sldMk cId="3463639803" sldId="296"/>
        </pc:sldMkLst>
        <pc:picChg chg="mod">
          <ac:chgData name="James Clegg" userId="c6df1435-7a36-4b38-be4d-16e68e91152f" providerId="ADAL" clId="{F5961EEA-E6C7-4844-8843-690B494B13E0}" dt="2021-01-14T15:32:52.684" v="1" actId="1076"/>
          <ac:picMkLst>
            <pc:docMk/>
            <pc:sldMk cId="3463639803" sldId="296"/>
            <ac:picMk id="2" creationId="{00000000-0000-0000-0000-000000000000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19/01/2021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19/01/2021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857785-7438-492F-B7FA-E66DA7B653E8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4806EE-2F9D-4145-9CBE-CB7CE80E60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4276675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theme" Target="../theme/theme5.xml"/><Relationship Id="rId2" Type="http://schemas.openxmlformats.org/officeDocument/2006/relationships/slideLayout" Target="../slideLayouts/slideLayout7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5.jpg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9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685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2.xml"/><Relationship Id="rId6" Type="http://schemas.microsoft.com/office/2007/relationships/hdphoto" Target="../media/hdphoto1.wdp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Relationship Id="rId5" Type="http://schemas.microsoft.com/office/2007/relationships/hdphoto" Target="../media/hdphoto1.wdp"/><Relationship Id="rId4" Type="http://schemas.openxmlformats.org/officeDocument/2006/relationships/image" Target="../media/image12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5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Relationship Id="rId4" Type="http://schemas.openxmlformats.org/officeDocument/2006/relationships/image" Target="../media/image14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7.xml"/><Relationship Id="rId4" Type="http://schemas.openxmlformats.org/officeDocument/2006/relationships/image" Target="../media/image1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8.xml"/><Relationship Id="rId4" Type="http://schemas.openxmlformats.org/officeDocument/2006/relationships/image" Target="../media/image13.pn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9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38769" y="2131904"/>
            <a:ext cx="6141507" cy="30271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26882" y="844233"/>
            <a:ext cx="5182049" cy="5218628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1768482" y="3439701"/>
            <a:ext cx="5298825" cy="265182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extBox 1"/>
          <p:cNvSpPr txBox="1"/>
          <p:nvPr/>
        </p:nvSpPr>
        <p:spPr>
          <a:xfrm>
            <a:off x="695550" y="334776"/>
            <a:ext cx="7497474" cy="52937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2600" dirty="0">
              <a:latin typeface="Comic Sans MS" panose="030F0702030302020204" pitchFamily="66" charset="0"/>
            </a:endParaRPr>
          </a:p>
          <a:p>
            <a:endParaRPr lang="en-GB" sz="2600" dirty="0">
              <a:latin typeface="Comic Sans MS" panose="030F0702030302020204" pitchFamily="66" charset="0"/>
            </a:endParaRPr>
          </a:p>
          <a:p>
            <a:endParaRPr lang="en-GB" sz="2600" dirty="0">
              <a:latin typeface="Comic Sans MS" panose="030F0702030302020204" pitchFamily="66" charset="0"/>
            </a:endParaRPr>
          </a:p>
          <a:p>
            <a:endParaRPr lang="en-GB" sz="2600" dirty="0">
              <a:latin typeface="Comic Sans MS" panose="030F0702030302020204" pitchFamily="66" charset="0"/>
            </a:endParaRPr>
          </a:p>
          <a:p>
            <a:endParaRPr lang="en-GB" sz="2600" dirty="0">
              <a:latin typeface="Comic Sans MS" panose="030F0702030302020204" pitchFamily="66" charset="0"/>
            </a:endParaRPr>
          </a:p>
          <a:p>
            <a:endParaRPr lang="en-GB" sz="2600" dirty="0">
              <a:latin typeface="Comic Sans MS" panose="030F0702030302020204" pitchFamily="66" charset="0"/>
            </a:endParaRPr>
          </a:p>
          <a:p>
            <a:endParaRPr lang="en-GB" sz="2600" dirty="0">
              <a:latin typeface="Comic Sans MS" panose="030F0702030302020204" pitchFamily="66" charset="0"/>
            </a:endParaRPr>
          </a:p>
          <a:p>
            <a:endParaRPr lang="en-GB" sz="2600" dirty="0">
              <a:latin typeface="Comic Sans MS" panose="030F0702030302020204" pitchFamily="66" charset="0"/>
            </a:endParaRPr>
          </a:p>
          <a:p>
            <a:endParaRPr lang="en-GB" sz="2600" dirty="0">
              <a:latin typeface="Comic Sans MS" panose="030F0702030302020204" pitchFamily="66" charset="0"/>
            </a:endParaRPr>
          </a:p>
          <a:p>
            <a:r>
              <a:rPr lang="en-GB" sz="2600" dirty="0">
                <a:latin typeface="Comic Sans MS" panose="030F0702030302020204" pitchFamily="66" charset="0"/>
              </a:rPr>
              <a:t>1) Find the number 13</a:t>
            </a:r>
          </a:p>
          <a:p>
            <a:endParaRPr lang="en-GB" sz="2600" dirty="0">
              <a:latin typeface="Comic Sans MS" panose="030F0702030302020204" pitchFamily="66" charset="0"/>
            </a:endParaRPr>
          </a:p>
          <a:p>
            <a:r>
              <a:rPr lang="en-GB" sz="2600" dirty="0">
                <a:latin typeface="Comic Sans MS" panose="030F0702030302020204" pitchFamily="66" charset="0"/>
              </a:rPr>
              <a:t>2) Find the number 43</a:t>
            </a:r>
          </a:p>
          <a:p>
            <a:endParaRPr lang="en-GB" sz="2600" dirty="0">
              <a:latin typeface="Comic Sans MS" panose="030F0702030302020204" pitchFamily="66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4572000" y="3881129"/>
            <a:ext cx="4572000" cy="1292662"/>
          </a:xfrm>
          <a:prstGeom prst="rect">
            <a:avLst/>
          </a:prstGeom>
        </p:spPr>
        <p:txBody>
          <a:bodyPr>
            <a:spAutoFit/>
          </a:bodyPr>
          <a:lstStyle/>
          <a:p>
            <a:pPr lvl="0"/>
            <a:r>
              <a:rPr lang="en-GB" sz="2600" dirty="0">
                <a:solidFill>
                  <a:prstClr val="black"/>
                </a:solidFill>
                <a:latin typeface="Comic Sans MS" panose="030F0702030302020204" pitchFamily="66" charset="0"/>
              </a:rPr>
              <a:t>3) Find the number 25</a:t>
            </a:r>
          </a:p>
          <a:p>
            <a:pPr lvl="0"/>
            <a:endParaRPr lang="en-GB" sz="2600" dirty="0">
              <a:solidFill>
                <a:prstClr val="black"/>
              </a:solidFill>
              <a:latin typeface="Comic Sans MS" panose="030F0702030302020204" pitchFamily="66" charset="0"/>
            </a:endParaRPr>
          </a:p>
          <a:p>
            <a:pPr lvl="0"/>
            <a:r>
              <a:rPr lang="en-GB" sz="2600" dirty="0">
                <a:solidFill>
                  <a:prstClr val="black"/>
                </a:solidFill>
                <a:latin typeface="Comic Sans MS" panose="030F0702030302020204" pitchFamily="66" charset="0"/>
              </a:rPr>
              <a:t>4) Find the number 35</a:t>
            </a:r>
          </a:p>
        </p:txBody>
      </p:sp>
    </p:spTree>
    <p:extLst>
      <p:ext uri="{BB962C8B-B14F-4D97-AF65-F5344CB8AC3E}">
        <p14:creationId xmlns:p14="http://schemas.microsoft.com/office/powerpoint/2010/main" val="412835740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26882" y="844233"/>
            <a:ext cx="5182049" cy="5218628"/>
          </a:xfrm>
          <a:prstGeom prst="rect">
            <a:avLst/>
          </a:prstGeom>
        </p:spPr>
      </p:pic>
      <p:sp>
        <p:nvSpPr>
          <p:cNvPr id="16" name="Rectangle 15"/>
          <p:cNvSpPr/>
          <p:nvPr/>
        </p:nvSpPr>
        <p:spPr>
          <a:xfrm>
            <a:off x="1768482" y="3439701"/>
            <a:ext cx="5298825" cy="265182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ectangle 8"/>
          <p:cNvSpPr/>
          <p:nvPr/>
        </p:nvSpPr>
        <p:spPr>
          <a:xfrm>
            <a:off x="3892947" y="1878495"/>
            <a:ext cx="505151" cy="518911"/>
          </a:xfrm>
          <a:prstGeom prst="rect">
            <a:avLst/>
          </a:prstGeom>
          <a:solidFill>
            <a:schemeClr val="accent1">
              <a:lumMod val="75000"/>
              <a:alpha val="5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ectangle 9"/>
          <p:cNvSpPr/>
          <p:nvPr/>
        </p:nvSpPr>
        <p:spPr>
          <a:xfrm>
            <a:off x="3898987" y="2391642"/>
            <a:ext cx="505151" cy="518911"/>
          </a:xfrm>
          <a:prstGeom prst="rect">
            <a:avLst/>
          </a:prstGeom>
          <a:solidFill>
            <a:srgbClr val="FF0000">
              <a:alpha val="53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ectangle 10"/>
          <p:cNvSpPr/>
          <p:nvPr/>
        </p:nvSpPr>
        <p:spPr>
          <a:xfrm>
            <a:off x="2863665" y="2909668"/>
            <a:ext cx="505151" cy="518911"/>
          </a:xfrm>
          <a:prstGeom prst="rect">
            <a:avLst/>
          </a:prstGeom>
          <a:solidFill>
            <a:srgbClr val="7030A0">
              <a:alpha val="53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ectangle 11"/>
          <p:cNvSpPr/>
          <p:nvPr/>
        </p:nvSpPr>
        <p:spPr>
          <a:xfrm>
            <a:off x="2865691" y="1366924"/>
            <a:ext cx="505151" cy="518911"/>
          </a:xfrm>
          <a:prstGeom prst="rect">
            <a:avLst/>
          </a:prstGeom>
          <a:solidFill>
            <a:schemeClr val="accent6">
              <a:lumMod val="75000"/>
              <a:alpha val="5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TextBox 12"/>
          <p:cNvSpPr txBox="1"/>
          <p:nvPr/>
        </p:nvSpPr>
        <p:spPr>
          <a:xfrm>
            <a:off x="695550" y="334776"/>
            <a:ext cx="7497474" cy="52937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2600" dirty="0">
              <a:latin typeface="Comic Sans MS" panose="030F0702030302020204" pitchFamily="66" charset="0"/>
            </a:endParaRPr>
          </a:p>
          <a:p>
            <a:endParaRPr lang="en-GB" sz="2600" dirty="0">
              <a:latin typeface="Comic Sans MS" panose="030F0702030302020204" pitchFamily="66" charset="0"/>
            </a:endParaRPr>
          </a:p>
          <a:p>
            <a:endParaRPr lang="en-GB" sz="2600" dirty="0">
              <a:latin typeface="Comic Sans MS" panose="030F0702030302020204" pitchFamily="66" charset="0"/>
            </a:endParaRPr>
          </a:p>
          <a:p>
            <a:endParaRPr lang="en-GB" sz="2600" dirty="0">
              <a:latin typeface="Comic Sans MS" panose="030F0702030302020204" pitchFamily="66" charset="0"/>
            </a:endParaRPr>
          </a:p>
          <a:p>
            <a:endParaRPr lang="en-GB" sz="2600" dirty="0">
              <a:latin typeface="Comic Sans MS" panose="030F0702030302020204" pitchFamily="66" charset="0"/>
            </a:endParaRPr>
          </a:p>
          <a:p>
            <a:endParaRPr lang="en-GB" sz="2600" dirty="0">
              <a:latin typeface="Comic Sans MS" panose="030F0702030302020204" pitchFamily="66" charset="0"/>
            </a:endParaRPr>
          </a:p>
          <a:p>
            <a:endParaRPr lang="en-GB" sz="2600" dirty="0">
              <a:latin typeface="Comic Sans MS" panose="030F0702030302020204" pitchFamily="66" charset="0"/>
            </a:endParaRPr>
          </a:p>
          <a:p>
            <a:endParaRPr lang="en-GB" sz="2600" dirty="0">
              <a:latin typeface="Comic Sans MS" panose="030F0702030302020204" pitchFamily="66" charset="0"/>
            </a:endParaRPr>
          </a:p>
          <a:p>
            <a:endParaRPr lang="en-GB" sz="2600" dirty="0">
              <a:latin typeface="Comic Sans MS" panose="030F0702030302020204" pitchFamily="66" charset="0"/>
            </a:endParaRPr>
          </a:p>
          <a:p>
            <a:r>
              <a:rPr lang="en-GB" sz="2600" dirty="0">
                <a:latin typeface="Comic Sans MS" panose="030F0702030302020204" pitchFamily="66" charset="0"/>
              </a:rPr>
              <a:t>1) Find the number 13</a:t>
            </a:r>
          </a:p>
          <a:p>
            <a:endParaRPr lang="en-GB" sz="2600" dirty="0">
              <a:latin typeface="Comic Sans MS" panose="030F0702030302020204" pitchFamily="66" charset="0"/>
            </a:endParaRPr>
          </a:p>
          <a:p>
            <a:r>
              <a:rPr lang="en-GB" sz="2600" dirty="0">
                <a:latin typeface="Comic Sans MS" panose="030F0702030302020204" pitchFamily="66" charset="0"/>
              </a:rPr>
              <a:t>2) Find the number 43</a:t>
            </a:r>
          </a:p>
          <a:p>
            <a:endParaRPr lang="en-GB" sz="2600" dirty="0">
              <a:latin typeface="Comic Sans MS" panose="030F0702030302020204" pitchFamily="66" charset="0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4572000" y="3881129"/>
            <a:ext cx="4572000" cy="1292662"/>
          </a:xfrm>
          <a:prstGeom prst="rect">
            <a:avLst/>
          </a:prstGeom>
        </p:spPr>
        <p:txBody>
          <a:bodyPr>
            <a:spAutoFit/>
          </a:bodyPr>
          <a:lstStyle/>
          <a:p>
            <a:pPr lvl="0"/>
            <a:r>
              <a:rPr lang="en-GB" sz="2600" dirty="0">
                <a:solidFill>
                  <a:prstClr val="black"/>
                </a:solidFill>
                <a:latin typeface="Comic Sans MS" panose="030F0702030302020204" pitchFamily="66" charset="0"/>
              </a:rPr>
              <a:t>3) Find the number 25</a:t>
            </a:r>
          </a:p>
          <a:p>
            <a:pPr lvl="0"/>
            <a:endParaRPr lang="en-GB" sz="2600" dirty="0">
              <a:solidFill>
                <a:prstClr val="black"/>
              </a:solidFill>
              <a:latin typeface="Comic Sans MS" panose="030F0702030302020204" pitchFamily="66" charset="0"/>
            </a:endParaRPr>
          </a:p>
          <a:p>
            <a:pPr lvl="0"/>
            <a:r>
              <a:rPr lang="en-GB" sz="2600" dirty="0">
                <a:solidFill>
                  <a:prstClr val="black"/>
                </a:solidFill>
                <a:latin typeface="Comic Sans MS" panose="030F0702030302020204" pitchFamily="66" charset="0"/>
              </a:rPr>
              <a:t>4) Find the number 35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2669461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1" grpId="0" animBg="1"/>
      <p:bldP spid="1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Picture 2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19231" y="1822250"/>
            <a:ext cx="2022074" cy="889548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164174" y="791750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Counting forwards </a:t>
            </a:r>
          </a:p>
        </p:txBody>
      </p:sp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30629510"/>
              </p:ext>
            </p:extLst>
          </p:nvPr>
        </p:nvGraphicFramePr>
        <p:xfrm>
          <a:off x="1081136" y="3319330"/>
          <a:ext cx="6337507" cy="609601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76137">
                  <a:extLst>
                    <a:ext uri="{9D8B030D-6E8A-4147-A177-3AD203B41FA5}">
                      <a16:colId xmlns:a16="http://schemas.microsoft.com/office/drawing/2014/main" val="2019166866"/>
                    </a:ext>
                  </a:extLst>
                </a:gridCol>
                <a:gridCol w="576137">
                  <a:extLst>
                    <a:ext uri="{9D8B030D-6E8A-4147-A177-3AD203B41FA5}">
                      <a16:colId xmlns:a16="http://schemas.microsoft.com/office/drawing/2014/main" val="1703727300"/>
                    </a:ext>
                  </a:extLst>
                </a:gridCol>
                <a:gridCol w="576137">
                  <a:extLst>
                    <a:ext uri="{9D8B030D-6E8A-4147-A177-3AD203B41FA5}">
                      <a16:colId xmlns:a16="http://schemas.microsoft.com/office/drawing/2014/main" val="2214035550"/>
                    </a:ext>
                  </a:extLst>
                </a:gridCol>
                <a:gridCol w="576137">
                  <a:extLst>
                    <a:ext uri="{9D8B030D-6E8A-4147-A177-3AD203B41FA5}">
                      <a16:colId xmlns:a16="http://schemas.microsoft.com/office/drawing/2014/main" val="35512791"/>
                    </a:ext>
                  </a:extLst>
                </a:gridCol>
                <a:gridCol w="576137">
                  <a:extLst>
                    <a:ext uri="{9D8B030D-6E8A-4147-A177-3AD203B41FA5}">
                      <a16:colId xmlns:a16="http://schemas.microsoft.com/office/drawing/2014/main" val="2106528166"/>
                    </a:ext>
                  </a:extLst>
                </a:gridCol>
                <a:gridCol w="576137">
                  <a:extLst>
                    <a:ext uri="{9D8B030D-6E8A-4147-A177-3AD203B41FA5}">
                      <a16:colId xmlns:a16="http://schemas.microsoft.com/office/drawing/2014/main" val="2738537074"/>
                    </a:ext>
                  </a:extLst>
                </a:gridCol>
                <a:gridCol w="576137">
                  <a:extLst>
                    <a:ext uri="{9D8B030D-6E8A-4147-A177-3AD203B41FA5}">
                      <a16:colId xmlns:a16="http://schemas.microsoft.com/office/drawing/2014/main" val="1634069004"/>
                    </a:ext>
                  </a:extLst>
                </a:gridCol>
                <a:gridCol w="576137">
                  <a:extLst>
                    <a:ext uri="{9D8B030D-6E8A-4147-A177-3AD203B41FA5}">
                      <a16:colId xmlns:a16="http://schemas.microsoft.com/office/drawing/2014/main" val="834982649"/>
                    </a:ext>
                  </a:extLst>
                </a:gridCol>
                <a:gridCol w="576137">
                  <a:extLst>
                    <a:ext uri="{9D8B030D-6E8A-4147-A177-3AD203B41FA5}">
                      <a16:colId xmlns:a16="http://schemas.microsoft.com/office/drawing/2014/main" val="891008232"/>
                    </a:ext>
                  </a:extLst>
                </a:gridCol>
                <a:gridCol w="576137">
                  <a:extLst>
                    <a:ext uri="{9D8B030D-6E8A-4147-A177-3AD203B41FA5}">
                      <a16:colId xmlns:a16="http://schemas.microsoft.com/office/drawing/2014/main" val="250544779"/>
                    </a:ext>
                  </a:extLst>
                </a:gridCol>
                <a:gridCol w="576137">
                  <a:extLst>
                    <a:ext uri="{9D8B030D-6E8A-4147-A177-3AD203B41FA5}">
                      <a16:colId xmlns:a16="http://schemas.microsoft.com/office/drawing/2014/main" val="3419371591"/>
                    </a:ext>
                  </a:extLst>
                </a:gridCol>
              </a:tblGrid>
              <a:tr h="609601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17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18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19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20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21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22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23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24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25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26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27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816112512"/>
                  </a:ext>
                </a:extLst>
              </a:tr>
            </a:tbl>
          </a:graphicData>
        </a:graphic>
      </p:graphicFrame>
      <p:sp>
        <p:nvSpPr>
          <p:cNvPr id="15" name="Oval 14"/>
          <p:cNvSpPr/>
          <p:nvPr/>
        </p:nvSpPr>
        <p:spPr>
          <a:xfrm>
            <a:off x="1119112" y="3386741"/>
            <a:ext cx="468000" cy="468000"/>
          </a:xfrm>
          <a:prstGeom prst="ellipse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Oval 16"/>
          <p:cNvSpPr/>
          <p:nvPr/>
        </p:nvSpPr>
        <p:spPr>
          <a:xfrm>
            <a:off x="1696980" y="3386741"/>
            <a:ext cx="468000" cy="468000"/>
          </a:xfrm>
          <a:prstGeom prst="ellipse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8" name="Picture 1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79963" y="1792858"/>
            <a:ext cx="2055098" cy="904076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2046" b="98075" l="3815" r="95368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6289446" y="1240990"/>
            <a:ext cx="907713" cy="2055338"/>
          </a:xfrm>
          <a:prstGeom prst="rect">
            <a:avLst/>
          </a:prstGeom>
        </p:spPr>
      </p:pic>
      <p:sp>
        <p:nvSpPr>
          <p:cNvPr id="20" name="Oval 19"/>
          <p:cNvSpPr/>
          <p:nvPr/>
        </p:nvSpPr>
        <p:spPr>
          <a:xfrm>
            <a:off x="4277643" y="2309746"/>
            <a:ext cx="288000" cy="28800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Oval 21"/>
          <p:cNvSpPr/>
          <p:nvPr/>
        </p:nvSpPr>
        <p:spPr>
          <a:xfrm>
            <a:off x="2274848" y="3386741"/>
            <a:ext cx="468000" cy="468000"/>
          </a:xfrm>
          <a:prstGeom prst="ellipse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Oval 22"/>
          <p:cNvSpPr/>
          <p:nvPr/>
        </p:nvSpPr>
        <p:spPr>
          <a:xfrm>
            <a:off x="2852716" y="3386741"/>
            <a:ext cx="468000" cy="468000"/>
          </a:xfrm>
          <a:prstGeom prst="ellipse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Oval 23"/>
          <p:cNvSpPr/>
          <p:nvPr/>
        </p:nvSpPr>
        <p:spPr>
          <a:xfrm>
            <a:off x="3430584" y="3386741"/>
            <a:ext cx="468000" cy="468000"/>
          </a:xfrm>
          <a:prstGeom prst="ellipse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Oval 24"/>
          <p:cNvSpPr/>
          <p:nvPr/>
        </p:nvSpPr>
        <p:spPr>
          <a:xfrm>
            <a:off x="4008452" y="3386741"/>
            <a:ext cx="468000" cy="468000"/>
          </a:xfrm>
          <a:prstGeom prst="ellipse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Oval 25"/>
          <p:cNvSpPr/>
          <p:nvPr/>
        </p:nvSpPr>
        <p:spPr>
          <a:xfrm>
            <a:off x="4586320" y="3386741"/>
            <a:ext cx="468000" cy="468000"/>
          </a:xfrm>
          <a:prstGeom prst="ellipse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Oval 26"/>
          <p:cNvSpPr/>
          <p:nvPr/>
        </p:nvSpPr>
        <p:spPr>
          <a:xfrm>
            <a:off x="5164188" y="3386741"/>
            <a:ext cx="468000" cy="468000"/>
          </a:xfrm>
          <a:prstGeom prst="ellipse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Oval 27"/>
          <p:cNvSpPr/>
          <p:nvPr/>
        </p:nvSpPr>
        <p:spPr>
          <a:xfrm>
            <a:off x="5742056" y="3386741"/>
            <a:ext cx="468000" cy="468000"/>
          </a:xfrm>
          <a:prstGeom prst="ellipse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Oval 28"/>
          <p:cNvSpPr/>
          <p:nvPr/>
        </p:nvSpPr>
        <p:spPr>
          <a:xfrm>
            <a:off x="6319924" y="3386741"/>
            <a:ext cx="468000" cy="468000"/>
          </a:xfrm>
          <a:prstGeom prst="ellipse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Oval 29"/>
          <p:cNvSpPr/>
          <p:nvPr/>
        </p:nvSpPr>
        <p:spPr>
          <a:xfrm>
            <a:off x="6897792" y="3386741"/>
            <a:ext cx="468000" cy="468000"/>
          </a:xfrm>
          <a:prstGeom prst="ellipse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Oval 30"/>
          <p:cNvSpPr/>
          <p:nvPr/>
        </p:nvSpPr>
        <p:spPr>
          <a:xfrm>
            <a:off x="4644421" y="2309746"/>
            <a:ext cx="288000" cy="28800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Oval 31"/>
          <p:cNvSpPr/>
          <p:nvPr/>
        </p:nvSpPr>
        <p:spPr>
          <a:xfrm>
            <a:off x="5043098" y="2309746"/>
            <a:ext cx="288000" cy="28800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Oval 32"/>
          <p:cNvSpPr/>
          <p:nvPr/>
        </p:nvSpPr>
        <p:spPr>
          <a:xfrm>
            <a:off x="5832056" y="1927144"/>
            <a:ext cx="288000" cy="28800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Oval 33"/>
          <p:cNvSpPr/>
          <p:nvPr/>
        </p:nvSpPr>
        <p:spPr>
          <a:xfrm>
            <a:off x="6210056" y="1927144"/>
            <a:ext cx="288000" cy="28800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Oval 34"/>
          <p:cNvSpPr/>
          <p:nvPr/>
        </p:nvSpPr>
        <p:spPr>
          <a:xfrm>
            <a:off x="6599302" y="1927144"/>
            <a:ext cx="288000" cy="28800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Oval 35"/>
          <p:cNvSpPr/>
          <p:nvPr/>
        </p:nvSpPr>
        <p:spPr>
          <a:xfrm>
            <a:off x="6987792" y="1927144"/>
            <a:ext cx="288000" cy="28800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Oval 36"/>
          <p:cNvSpPr/>
          <p:nvPr/>
        </p:nvSpPr>
        <p:spPr>
          <a:xfrm>
            <a:off x="7354454" y="1927144"/>
            <a:ext cx="288000" cy="28800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Oval 37"/>
          <p:cNvSpPr/>
          <p:nvPr/>
        </p:nvSpPr>
        <p:spPr>
          <a:xfrm>
            <a:off x="5842780" y="2309746"/>
            <a:ext cx="288000" cy="28800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Oval 38"/>
          <p:cNvSpPr/>
          <p:nvPr/>
        </p:nvSpPr>
        <p:spPr>
          <a:xfrm>
            <a:off x="6210566" y="2306884"/>
            <a:ext cx="288000" cy="28800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9396279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9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3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4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44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45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49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50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1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>
                      <p:stCondLst>
                        <p:cond delay="indefinite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7" grpId="0" animBg="1"/>
      <p:bldP spid="20" grpId="0" animBg="1"/>
      <p:bldP spid="20" grpId="1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1" grpId="1" animBg="1"/>
      <p:bldP spid="32" grpId="0" animBg="1"/>
      <p:bldP spid="32" grpId="1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164174" y="791750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Counting backwards </a:t>
            </a:r>
          </a:p>
        </p:txBody>
      </p:sp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48518854"/>
              </p:ext>
            </p:extLst>
          </p:nvPr>
        </p:nvGraphicFramePr>
        <p:xfrm>
          <a:off x="1044560" y="4146379"/>
          <a:ext cx="6337507" cy="609601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76137">
                  <a:extLst>
                    <a:ext uri="{9D8B030D-6E8A-4147-A177-3AD203B41FA5}">
                      <a16:colId xmlns:a16="http://schemas.microsoft.com/office/drawing/2014/main" val="2019166866"/>
                    </a:ext>
                  </a:extLst>
                </a:gridCol>
                <a:gridCol w="576137">
                  <a:extLst>
                    <a:ext uri="{9D8B030D-6E8A-4147-A177-3AD203B41FA5}">
                      <a16:colId xmlns:a16="http://schemas.microsoft.com/office/drawing/2014/main" val="1703727300"/>
                    </a:ext>
                  </a:extLst>
                </a:gridCol>
                <a:gridCol w="576137">
                  <a:extLst>
                    <a:ext uri="{9D8B030D-6E8A-4147-A177-3AD203B41FA5}">
                      <a16:colId xmlns:a16="http://schemas.microsoft.com/office/drawing/2014/main" val="2214035550"/>
                    </a:ext>
                  </a:extLst>
                </a:gridCol>
                <a:gridCol w="576137">
                  <a:extLst>
                    <a:ext uri="{9D8B030D-6E8A-4147-A177-3AD203B41FA5}">
                      <a16:colId xmlns:a16="http://schemas.microsoft.com/office/drawing/2014/main" val="35512791"/>
                    </a:ext>
                  </a:extLst>
                </a:gridCol>
                <a:gridCol w="576137">
                  <a:extLst>
                    <a:ext uri="{9D8B030D-6E8A-4147-A177-3AD203B41FA5}">
                      <a16:colId xmlns:a16="http://schemas.microsoft.com/office/drawing/2014/main" val="2106528166"/>
                    </a:ext>
                  </a:extLst>
                </a:gridCol>
                <a:gridCol w="576137">
                  <a:extLst>
                    <a:ext uri="{9D8B030D-6E8A-4147-A177-3AD203B41FA5}">
                      <a16:colId xmlns:a16="http://schemas.microsoft.com/office/drawing/2014/main" val="2738537074"/>
                    </a:ext>
                  </a:extLst>
                </a:gridCol>
                <a:gridCol w="576137">
                  <a:extLst>
                    <a:ext uri="{9D8B030D-6E8A-4147-A177-3AD203B41FA5}">
                      <a16:colId xmlns:a16="http://schemas.microsoft.com/office/drawing/2014/main" val="1634069004"/>
                    </a:ext>
                  </a:extLst>
                </a:gridCol>
                <a:gridCol w="576137">
                  <a:extLst>
                    <a:ext uri="{9D8B030D-6E8A-4147-A177-3AD203B41FA5}">
                      <a16:colId xmlns:a16="http://schemas.microsoft.com/office/drawing/2014/main" val="834982649"/>
                    </a:ext>
                  </a:extLst>
                </a:gridCol>
                <a:gridCol w="576137">
                  <a:extLst>
                    <a:ext uri="{9D8B030D-6E8A-4147-A177-3AD203B41FA5}">
                      <a16:colId xmlns:a16="http://schemas.microsoft.com/office/drawing/2014/main" val="891008232"/>
                    </a:ext>
                  </a:extLst>
                </a:gridCol>
                <a:gridCol w="576137">
                  <a:extLst>
                    <a:ext uri="{9D8B030D-6E8A-4147-A177-3AD203B41FA5}">
                      <a16:colId xmlns:a16="http://schemas.microsoft.com/office/drawing/2014/main" val="250544779"/>
                    </a:ext>
                  </a:extLst>
                </a:gridCol>
                <a:gridCol w="576137">
                  <a:extLst>
                    <a:ext uri="{9D8B030D-6E8A-4147-A177-3AD203B41FA5}">
                      <a16:colId xmlns:a16="http://schemas.microsoft.com/office/drawing/2014/main" val="3419371591"/>
                    </a:ext>
                  </a:extLst>
                </a:gridCol>
              </a:tblGrid>
              <a:tr h="609601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35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34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33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32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31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30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29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28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27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26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25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816112512"/>
                  </a:ext>
                </a:extLst>
              </a:tr>
            </a:tbl>
          </a:graphicData>
        </a:graphic>
      </p:graphicFrame>
      <p:sp>
        <p:nvSpPr>
          <p:cNvPr id="15" name="Oval 14"/>
          <p:cNvSpPr/>
          <p:nvPr/>
        </p:nvSpPr>
        <p:spPr>
          <a:xfrm>
            <a:off x="1082536" y="4213790"/>
            <a:ext cx="468000" cy="468000"/>
          </a:xfrm>
          <a:prstGeom prst="ellipse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Oval 16"/>
          <p:cNvSpPr/>
          <p:nvPr/>
        </p:nvSpPr>
        <p:spPr>
          <a:xfrm>
            <a:off x="1660404" y="4213790"/>
            <a:ext cx="468000" cy="468000"/>
          </a:xfrm>
          <a:prstGeom prst="ellipse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8" name="Picture 1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7618" y="1882926"/>
            <a:ext cx="2055098" cy="904076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2046" b="98075" l="3815" r="95368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3646086" y="2299585"/>
            <a:ext cx="907713" cy="2055338"/>
          </a:xfrm>
          <a:prstGeom prst="rect">
            <a:avLst/>
          </a:prstGeom>
        </p:spPr>
      </p:pic>
      <p:sp>
        <p:nvSpPr>
          <p:cNvPr id="22" name="Oval 21"/>
          <p:cNvSpPr/>
          <p:nvPr/>
        </p:nvSpPr>
        <p:spPr>
          <a:xfrm>
            <a:off x="2238272" y="4213790"/>
            <a:ext cx="468000" cy="468000"/>
          </a:xfrm>
          <a:prstGeom prst="ellipse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Oval 22"/>
          <p:cNvSpPr/>
          <p:nvPr/>
        </p:nvSpPr>
        <p:spPr>
          <a:xfrm>
            <a:off x="2816140" y="4213790"/>
            <a:ext cx="468000" cy="468000"/>
          </a:xfrm>
          <a:prstGeom prst="ellipse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Oval 23"/>
          <p:cNvSpPr/>
          <p:nvPr/>
        </p:nvSpPr>
        <p:spPr>
          <a:xfrm>
            <a:off x="3394008" y="4213790"/>
            <a:ext cx="468000" cy="468000"/>
          </a:xfrm>
          <a:prstGeom prst="ellipse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Oval 24"/>
          <p:cNvSpPr/>
          <p:nvPr/>
        </p:nvSpPr>
        <p:spPr>
          <a:xfrm>
            <a:off x="3971876" y="4213790"/>
            <a:ext cx="468000" cy="468000"/>
          </a:xfrm>
          <a:prstGeom prst="ellipse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Oval 25"/>
          <p:cNvSpPr/>
          <p:nvPr/>
        </p:nvSpPr>
        <p:spPr>
          <a:xfrm>
            <a:off x="4549744" y="4213790"/>
            <a:ext cx="468000" cy="468000"/>
          </a:xfrm>
          <a:prstGeom prst="ellipse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Oval 26"/>
          <p:cNvSpPr/>
          <p:nvPr/>
        </p:nvSpPr>
        <p:spPr>
          <a:xfrm>
            <a:off x="5127612" y="4213790"/>
            <a:ext cx="468000" cy="468000"/>
          </a:xfrm>
          <a:prstGeom prst="ellipse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Oval 27"/>
          <p:cNvSpPr/>
          <p:nvPr/>
        </p:nvSpPr>
        <p:spPr>
          <a:xfrm>
            <a:off x="5705480" y="4213790"/>
            <a:ext cx="468000" cy="468000"/>
          </a:xfrm>
          <a:prstGeom prst="ellipse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Oval 28"/>
          <p:cNvSpPr/>
          <p:nvPr/>
        </p:nvSpPr>
        <p:spPr>
          <a:xfrm>
            <a:off x="6283348" y="4213790"/>
            <a:ext cx="468000" cy="468000"/>
          </a:xfrm>
          <a:prstGeom prst="ellipse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Oval 29"/>
          <p:cNvSpPr/>
          <p:nvPr/>
        </p:nvSpPr>
        <p:spPr>
          <a:xfrm>
            <a:off x="6861216" y="4213790"/>
            <a:ext cx="468000" cy="468000"/>
          </a:xfrm>
          <a:prstGeom prst="ellipse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Oval 32"/>
          <p:cNvSpPr/>
          <p:nvPr/>
        </p:nvSpPr>
        <p:spPr>
          <a:xfrm>
            <a:off x="3188696" y="2992172"/>
            <a:ext cx="288000" cy="288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Oval 33"/>
          <p:cNvSpPr/>
          <p:nvPr/>
        </p:nvSpPr>
        <p:spPr>
          <a:xfrm>
            <a:off x="3566696" y="2979306"/>
            <a:ext cx="288000" cy="288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Oval 34"/>
          <p:cNvSpPr/>
          <p:nvPr/>
        </p:nvSpPr>
        <p:spPr>
          <a:xfrm>
            <a:off x="3955942" y="2980912"/>
            <a:ext cx="288000" cy="288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Oval 35"/>
          <p:cNvSpPr/>
          <p:nvPr/>
        </p:nvSpPr>
        <p:spPr>
          <a:xfrm>
            <a:off x="4344432" y="2982338"/>
            <a:ext cx="288000" cy="288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Oval 36"/>
          <p:cNvSpPr/>
          <p:nvPr/>
        </p:nvSpPr>
        <p:spPr>
          <a:xfrm>
            <a:off x="4711094" y="2983592"/>
            <a:ext cx="288000" cy="288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1" name="Picture 4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59565" y="1890006"/>
            <a:ext cx="2055098" cy="904076"/>
          </a:xfrm>
          <a:prstGeom prst="rect">
            <a:avLst/>
          </a:prstGeom>
        </p:spPr>
      </p:pic>
      <p:pic>
        <p:nvPicPr>
          <p:cNvPr id="42" name="Picture 41"/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2046" b="98075" l="3815" r="95368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937228" y="1316194"/>
            <a:ext cx="907713" cy="2055338"/>
          </a:xfrm>
          <a:prstGeom prst="rect">
            <a:avLst/>
          </a:prstGeom>
        </p:spPr>
      </p:pic>
      <p:sp>
        <p:nvSpPr>
          <p:cNvPr id="43" name="Oval 42"/>
          <p:cNvSpPr/>
          <p:nvPr/>
        </p:nvSpPr>
        <p:spPr>
          <a:xfrm>
            <a:off x="6245567" y="2393036"/>
            <a:ext cx="288000" cy="288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Oval 43"/>
          <p:cNvSpPr/>
          <p:nvPr/>
        </p:nvSpPr>
        <p:spPr>
          <a:xfrm>
            <a:off x="6612345" y="2393036"/>
            <a:ext cx="288000" cy="288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5" name="Oval 44"/>
          <p:cNvSpPr/>
          <p:nvPr/>
        </p:nvSpPr>
        <p:spPr>
          <a:xfrm>
            <a:off x="7011022" y="2393036"/>
            <a:ext cx="288000" cy="288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Oval 45"/>
          <p:cNvSpPr/>
          <p:nvPr/>
        </p:nvSpPr>
        <p:spPr>
          <a:xfrm>
            <a:off x="5479838" y="2008781"/>
            <a:ext cx="288000" cy="288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Oval 46"/>
          <p:cNvSpPr/>
          <p:nvPr/>
        </p:nvSpPr>
        <p:spPr>
          <a:xfrm>
            <a:off x="5857838" y="1995915"/>
            <a:ext cx="288000" cy="288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Oval 47"/>
          <p:cNvSpPr/>
          <p:nvPr/>
        </p:nvSpPr>
        <p:spPr>
          <a:xfrm>
            <a:off x="6247084" y="1997521"/>
            <a:ext cx="288000" cy="288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9" name="Oval 48"/>
          <p:cNvSpPr/>
          <p:nvPr/>
        </p:nvSpPr>
        <p:spPr>
          <a:xfrm>
            <a:off x="6635574" y="1998947"/>
            <a:ext cx="288000" cy="288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0" name="Oval 49"/>
          <p:cNvSpPr/>
          <p:nvPr/>
        </p:nvSpPr>
        <p:spPr>
          <a:xfrm>
            <a:off x="7002236" y="2000201"/>
            <a:ext cx="288000" cy="288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Oval 50"/>
          <p:cNvSpPr/>
          <p:nvPr/>
        </p:nvSpPr>
        <p:spPr>
          <a:xfrm>
            <a:off x="5490562" y="2384950"/>
            <a:ext cx="288000" cy="288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2" name="Oval 51"/>
          <p:cNvSpPr/>
          <p:nvPr/>
        </p:nvSpPr>
        <p:spPr>
          <a:xfrm>
            <a:off x="5858348" y="2382088"/>
            <a:ext cx="288000" cy="288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0861227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7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43" grpId="0" animBg="1"/>
      <p:bldP spid="44" grpId="0" animBg="1"/>
      <p:bldP spid="45" grpId="0" animBg="1"/>
      <p:bldP spid="51" grpId="0" animBg="1"/>
      <p:bldP spid="52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Have a go at question 1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378224267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43366" y="1103197"/>
            <a:ext cx="8067351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Counting forwards </a:t>
            </a:r>
          </a:p>
          <a:p>
            <a:pPr algn="ctr"/>
            <a:r>
              <a:rPr lang="en-GB" sz="3200" dirty="0">
                <a:latin typeface="Comic Sans MS" panose="030F0702030302020204" pitchFamily="66" charset="0"/>
              </a:rPr>
              <a:t>with a number track</a:t>
            </a:r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48878255"/>
              </p:ext>
            </p:extLst>
          </p:nvPr>
        </p:nvGraphicFramePr>
        <p:xfrm>
          <a:off x="1457642" y="4234422"/>
          <a:ext cx="5638800" cy="609601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63880">
                  <a:extLst>
                    <a:ext uri="{9D8B030D-6E8A-4147-A177-3AD203B41FA5}">
                      <a16:colId xmlns:a16="http://schemas.microsoft.com/office/drawing/2014/main" val="2019166866"/>
                    </a:ext>
                  </a:extLst>
                </a:gridCol>
                <a:gridCol w="563880">
                  <a:extLst>
                    <a:ext uri="{9D8B030D-6E8A-4147-A177-3AD203B41FA5}">
                      <a16:colId xmlns:a16="http://schemas.microsoft.com/office/drawing/2014/main" val="1703727300"/>
                    </a:ext>
                  </a:extLst>
                </a:gridCol>
                <a:gridCol w="563880">
                  <a:extLst>
                    <a:ext uri="{9D8B030D-6E8A-4147-A177-3AD203B41FA5}">
                      <a16:colId xmlns:a16="http://schemas.microsoft.com/office/drawing/2014/main" val="2214035550"/>
                    </a:ext>
                  </a:extLst>
                </a:gridCol>
                <a:gridCol w="563880">
                  <a:extLst>
                    <a:ext uri="{9D8B030D-6E8A-4147-A177-3AD203B41FA5}">
                      <a16:colId xmlns:a16="http://schemas.microsoft.com/office/drawing/2014/main" val="35512791"/>
                    </a:ext>
                  </a:extLst>
                </a:gridCol>
                <a:gridCol w="563880">
                  <a:extLst>
                    <a:ext uri="{9D8B030D-6E8A-4147-A177-3AD203B41FA5}">
                      <a16:colId xmlns:a16="http://schemas.microsoft.com/office/drawing/2014/main" val="2106528166"/>
                    </a:ext>
                  </a:extLst>
                </a:gridCol>
                <a:gridCol w="563880">
                  <a:extLst>
                    <a:ext uri="{9D8B030D-6E8A-4147-A177-3AD203B41FA5}">
                      <a16:colId xmlns:a16="http://schemas.microsoft.com/office/drawing/2014/main" val="2738537074"/>
                    </a:ext>
                  </a:extLst>
                </a:gridCol>
                <a:gridCol w="563880">
                  <a:extLst>
                    <a:ext uri="{9D8B030D-6E8A-4147-A177-3AD203B41FA5}">
                      <a16:colId xmlns:a16="http://schemas.microsoft.com/office/drawing/2014/main" val="1634069004"/>
                    </a:ext>
                  </a:extLst>
                </a:gridCol>
                <a:gridCol w="563880">
                  <a:extLst>
                    <a:ext uri="{9D8B030D-6E8A-4147-A177-3AD203B41FA5}">
                      <a16:colId xmlns:a16="http://schemas.microsoft.com/office/drawing/2014/main" val="834982649"/>
                    </a:ext>
                  </a:extLst>
                </a:gridCol>
                <a:gridCol w="563880">
                  <a:extLst>
                    <a:ext uri="{9D8B030D-6E8A-4147-A177-3AD203B41FA5}">
                      <a16:colId xmlns:a16="http://schemas.microsoft.com/office/drawing/2014/main" val="891008232"/>
                    </a:ext>
                  </a:extLst>
                </a:gridCol>
                <a:gridCol w="563880">
                  <a:extLst>
                    <a:ext uri="{9D8B030D-6E8A-4147-A177-3AD203B41FA5}">
                      <a16:colId xmlns:a16="http://schemas.microsoft.com/office/drawing/2014/main" val="250544779"/>
                    </a:ext>
                  </a:extLst>
                </a:gridCol>
              </a:tblGrid>
              <a:tr h="609601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28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29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30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31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32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33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34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35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36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37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816112512"/>
                  </a:ext>
                </a:extLst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92122687"/>
              </p:ext>
            </p:extLst>
          </p:nvPr>
        </p:nvGraphicFramePr>
        <p:xfrm>
          <a:off x="1010090" y="2599964"/>
          <a:ext cx="6144850" cy="609601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14485">
                  <a:extLst>
                    <a:ext uri="{9D8B030D-6E8A-4147-A177-3AD203B41FA5}">
                      <a16:colId xmlns:a16="http://schemas.microsoft.com/office/drawing/2014/main" val="2019166866"/>
                    </a:ext>
                  </a:extLst>
                </a:gridCol>
                <a:gridCol w="614485">
                  <a:extLst>
                    <a:ext uri="{9D8B030D-6E8A-4147-A177-3AD203B41FA5}">
                      <a16:colId xmlns:a16="http://schemas.microsoft.com/office/drawing/2014/main" val="1703727300"/>
                    </a:ext>
                  </a:extLst>
                </a:gridCol>
                <a:gridCol w="614485">
                  <a:extLst>
                    <a:ext uri="{9D8B030D-6E8A-4147-A177-3AD203B41FA5}">
                      <a16:colId xmlns:a16="http://schemas.microsoft.com/office/drawing/2014/main" val="2214035550"/>
                    </a:ext>
                  </a:extLst>
                </a:gridCol>
                <a:gridCol w="614485">
                  <a:extLst>
                    <a:ext uri="{9D8B030D-6E8A-4147-A177-3AD203B41FA5}">
                      <a16:colId xmlns:a16="http://schemas.microsoft.com/office/drawing/2014/main" val="35512791"/>
                    </a:ext>
                  </a:extLst>
                </a:gridCol>
                <a:gridCol w="614485">
                  <a:extLst>
                    <a:ext uri="{9D8B030D-6E8A-4147-A177-3AD203B41FA5}">
                      <a16:colId xmlns:a16="http://schemas.microsoft.com/office/drawing/2014/main" val="2106528166"/>
                    </a:ext>
                  </a:extLst>
                </a:gridCol>
                <a:gridCol w="614485">
                  <a:extLst>
                    <a:ext uri="{9D8B030D-6E8A-4147-A177-3AD203B41FA5}">
                      <a16:colId xmlns:a16="http://schemas.microsoft.com/office/drawing/2014/main" val="2738537074"/>
                    </a:ext>
                  </a:extLst>
                </a:gridCol>
                <a:gridCol w="614485">
                  <a:extLst>
                    <a:ext uri="{9D8B030D-6E8A-4147-A177-3AD203B41FA5}">
                      <a16:colId xmlns:a16="http://schemas.microsoft.com/office/drawing/2014/main" val="1634069004"/>
                    </a:ext>
                  </a:extLst>
                </a:gridCol>
                <a:gridCol w="614485">
                  <a:extLst>
                    <a:ext uri="{9D8B030D-6E8A-4147-A177-3AD203B41FA5}">
                      <a16:colId xmlns:a16="http://schemas.microsoft.com/office/drawing/2014/main" val="834982649"/>
                    </a:ext>
                  </a:extLst>
                </a:gridCol>
                <a:gridCol w="614485">
                  <a:extLst>
                    <a:ext uri="{9D8B030D-6E8A-4147-A177-3AD203B41FA5}">
                      <a16:colId xmlns:a16="http://schemas.microsoft.com/office/drawing/2014/main" val="891008232"/>
                    </a:ext>
                  </a:extLst>
                </a:gridCol>
                <a:gridCol w="614485">
                  <a:extLst>
                    <a:ext uri="{9D8B030D-6E8A-4147-A177-3AD203B41FA5}">
                      <a16:colId xmlns:a16="http://schemas.microsoft.com/office/drawing/2014/main" val="250544779"/>
                    </a:ext>
                  </a:extLst>
                </a:gridCol>
              </a:tblGrid>
              <a:tr h="609601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41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42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43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44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45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46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47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48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49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50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816112512"/>
                  </a:ext>
                </a:extLst>
              </a:tr>
            </a:tbl>
          </a:graphicData>
        </a:graphic>
      </p:graphicFrame>
      <p:cxnSp>
        <p:nvCxnSpPr>
          <p:cNvPr id="13" name="Straight Arrow Connector 12"/>
          <p:cNvCxnSpPr/>
          <p:nvPr/>
        </p:nvCxnSpPr>
        <p:spPr>
          <a:xfrm>
            <a:off x="1457642" y="3893127"/>
            <a:ext cx="3624312" cy="0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Rectangle 13"/>
          <p:cNvSpPr/>
          <p:nvPr/>
        </p:nvSpPr>
        <p:spPr>
          <a:xfrm>
            <a:off x="2109660" y="4327880"/>
            <a:ext cx="4350328" cy="41015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15" name="Oval 14"/>
          <p:cNvSpPr/>
          <p:nvPr/>
        </p:nvSpPr>
        <p:spPr>
          <a:xfrm>
            <a:off x="1088093" y="2657701"/>
            <a:ext cx="468000" cy="468000"/>
          </a:xfrm>
          <a:prstGeom prst="ellipse">
            <a:avLst/>
          </a:prstGeom>
          <a:noFill/>
          <a:ln w="254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>
              <a:latin typeface="Comic Sans MS" panose="030F0702030302020204" pitchFamily="66" charset="0"/>
            </a:endParaRPr>
          </a:p>
        </p:txBody>
      </p:sp>
      <p:sp>
        <p:nvSpPr>
          <p:cNvPr id="16" name="Oval 15"/>
          <p:cNvSpPr/>
          <p:nvPr/>
        </p:nvSpPr>
        <p:spPr>
          <a:xfrm>
            <a:off x="1503256" y="4298959"/>
            <a:ext cx="468000" cy="468000"/>
          </a:xfrm>
          <a:prstGeom prst="ellipse">
            <a:avLst/>
          </a:prstGeom>
          <a:noFill/>
          <a:ln w="254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39224" y="428095"/>
            <a:ext cx="747045" cy="747045"/>
          </a:xfrm>
          <a:prstGeom prst="rect">
            <a:avLst/>
          </a:prstGeom>
        </p:spPr>
      </p:pic>
      <p:sp>
        <p:nvSpPr>
          <p:cNvPr id="17" name="TextBox 16"/>
          <p:cNvSpPr txBox="1"/>
          <p:nvPr/>
        </p:nvSpPr>
        <p:spPr>
          <a:xfrm>
            <a:off x="5201743" y="570784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601634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9" presetClass="emph" presetSubtype="0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30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31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14" grpId="0" animBg="1"/>
      <p:bldP spid="14" grpId="1" animBg="1"/>
      <p:bldP spid="15" grpId="0" animBg="1"/>
      <p:bldP spid="1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44373" y="1129838"/>
            <a:ext cx="8067351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Counting backwards </a:t>
            </a:r>
          </a:p>
          <a:p>
            <a:pPr algn="ctr"/>
            <a:r>
              <a:rPr lang="en-GB" sz="3200" dirty="0">
                <a:latin typeface="Comic Sans MS" panose="030F0702030302020204" pitchFamily="66" charset="0"/>
              </a:rPr>
              <a:t>with a number track</a:t>
            </a:r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64328251"/>
              </p:ext>
            </p:extLst>
          </p:nvPr>
        </p:nvGraphicFramePr>
        <p:xfrm>
          <a:off x="1457642" y="4234422"/>
          <a:ext cx="5638800" cy="609601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63880">
                  <a:extLst>
                    <a:ext uri="{9D8B030D-6E8A-4147-A177-3AD203B41FA5}">
                      <a16:colId xmlns:a16="http://schemas.microsoft.com/office/drawing/2014/main" val="2019166866"/>
                    </a:ext>
                  </a:extLst>
                </a:gridCol>
                <a:gridCol w="563880">
                  <a:extLst>
                    <a:ext uri="{9D8B030D-6E8A-4147-A177-3AD203B41FA5}">
                      <a16:colId xmlns:a16="http://schemas.microsoft.com/office/drawing/2014/main" val="1703727300"/>
                    </a:ext>
                  </a:extLst>
                </a:gridCol>
                <a:gridCol w="563880">
                  <a:extLst>
                    <a:ext uri="{9D8B030D-6E8A-4147-A177-3AD203B41FA5}">
                      <a16:colId xmlns:a16="http://schemas.microsoft.com/office/drawing/2014/main" val="2214035550"/>
                    </a:ext>
                  </a:extLst>
                </a:gridCol>
                <a:gridCol w="563880">
                  <a:extLst>
                    <a:ext uri="{9D8B030D-6E8A-4147-A177-3AD203B41FA5}">
                      <a16:colId xmlns:a16="http://schemas.microsoft.com/office/drawing/2014/main" val="35512791"/>
                    </a:ext>
                  </a:extLst>
                </a:gridCol>
                <a:gridCol w="563880">
                  <a:extLst>
                    <a:ext uri="{9D8B030D-6E8A-4147-A177-3AD203B41FA5}">
                      <a16:colId xmlns:a16="http://schemas.microsoft.com/office/drawing/2014/main" val="2106528166"/>
                    </a:ext>
                  </a:extLst>
                </a:gridCol>
                <a:gridCol w="563880">
                  <a:extLst>
                    <a:ext uri="{9D8B030D-6E8A-4147-A177-3AD203B41FA5}">
                      <a16:colId xmlns:a16="http://schemas.microsoft.com/office/drawing/2014/main" val="2738537074"/>
                    </a:ext>
                  </a:extLst>
                </a:gridCol>
                <a:gridCol w="563880">
                  <a:extLst>
                    <a:ext uri="{9D8B030D-6E8A-4147-A177-3AD203B41FA5}">
                      <a16:colId xmlns:a16="http://schemas.microsoft.com/office/drawing/2014/main" val="1634069004"/>
                    </a:ext>
                  </a:extLst>
                </a:gridCol>
                <a:gridCol w="563880">
                  <a:extLst>
                    <a:ext uri="{9D8B030D-6E8A-4147-A177-3AD203B41FA5}">
                      <a16:colId xmlns:a16="http://schemas.microsoft.com/office/drawing/2014/main" val="834982649"/>
                    </a:ext>
                  </a:extLst>
                </a:gridCol>
                <a:gridCol w="563880">
                  <a:extLst>
                    <a:ext uri="{9D8B030D-6E8A-4147-A177-3AD203B41FA5}">
                      <a16:colId xmlns:a16="http://schemas.microsoft.com/office/drawing/2014/main" val="891008232"/>
                    </a:ext>
                  </a:extLst>
                </a:gridCol>
                <a:gridCol w="563880">
                  <a:extLst>
                    <a:ext uri="{9D8B030D-6E8A-4147-A177-3AD203B41FA5}">
                      <a16:colId xmlns:a16="http://schemas.microsoft.com/office/drawing/2014/main" val="250544779"/>
                    </a:ext>
                  </a:extLst>
                </a:gridCol>
              </a:tblGrid>
              <a:tr h="609601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28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27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26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25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24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23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22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21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20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19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816112512"/>
                  </a:ext>
                </a:extLst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31495062"/>
              </p:ext>
            </p:extLst>
          </p:nvPr>
        </p:nvGraphicFramePr>
        <p:xfrm>
          <a:off x="1010090" y="2599964"/>
          <a:ext cx="6144850" cy="609601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14485">
                  <a:extLst>
                    <a:ext uri="{9D8B030D-6E8A-4147-A177-3AD203B41FA5}">
                      <a16:colId xmlns:a16="http://schemas.microsoft.com/office/drawing/2014/main" val="2019166866"/>
                    </a:ext>
                  </a:extLst>
                </a:gridCol>
                <a:gridCol w="614485">
                  <a:extLst>
                    <a:ext uri="{9D8B030D-6E8A-4147-A177-3AD203B41FA5}">
                      <a16:colId xmlns:a16="http://schemas.microsoft.com/office/drawing/2014/main" val="1703727300"/>
                    </a:ext>
                  </a:extLst>
                </a:gridCol>
                <a:gridCol w="614485">
                  <a:extLst>
                    <a:ext uri="{9D8B030D-6E8A-4147-A177-3AD203B41FA5}">
                      <a16:colId xmlns:a16="http://schemas.microsoft.com/office/drawing/2014/main" val="2214035550"/>
                    </a:ext>
                  </a:extLst>
                </a:gridCol>
                <a:gridCol w="614485">
                  <a:extLst>
                    <a:ext uri="{9D8B030D-6E8A-4147-A177-3AD203B41FA5}">
                      <a16:colId xmlns:a16="http://schemas.microsoft.com/office/drawing/2014/main" val="35512791"/>
                    </a:ext>
                  </a:extLst>
                </a:gridCol>
                <a:gridCol w="614485">
                  <a:extLst>
                    <a:ext uri="{9D8B030D-6E8A-4147-A177-3AD203B41FA5}">
                      <a16:colId xmlns:a16="http://schemas.microsoft.com/office/drawing/2014/main" val="2106528166"/>
                    </a:ext>
                  </a:extLst>
                </a:gridCol>
                <a:gridCol w="614485">
                  <a:extLst>
                    <a:ext uri="{9D8B030D-6E8A-4147-A177-3AD203B41FA5}">
                      <a16:colId xmlns:a16="http://schemas.microsoft.com/office/drawing/2014/main" val="2738537074"/>
                    </a:ext>
                  </a:extLst>
                </a:gridCol>
                <a:gridCol w="614485">
                  <a:extLst>
                    <a:ext uri="{9D8B030D-6E8A-4147-A177-3AD203B41FA5}">
                      <a16:colId xmlns:a16="http://schemas.microsoft.com/office/drawing/2014/main" val="1634069004"/>
                    </a:ext>
                  </a:extLst>
                </a:gridCol>
                <a:gridCol w="614485">
                  <a:extLst>
                    <a:ext uri="{9D8B030D-6E8A-4147-A177-3AD203B41FA5}">
                      <a16:colId xmlns:a16="http://schemas.microsoft.com/office/drawing/2014/main" val="834982649"/>
                    </a:ext>
                  </a:extLst>
                </a:gridCol>
                <a:gridCol w="614485">
                  <a:extLst>
                    <a:ext uri="{9D8B030D-6E8A-4147-A177-3AD203B41FA5}">
                      <a16:colId xmlns:a16="http://schemas.microsoft.com/office/drawing/2014/main" val="891008232"/>
                    </a:ext>
                  </a:extLst>
                </a:gridCol>
                <a:gridCol w="614485">
                  <a:extLst>
                    <a:ext uri="{9D8B030D-6E8A-4147-A177-3AD203B41FA5}">
                      <a16:colId xmlns:a16="http://schemas.microsoft.com/office/drawing/2014/main" val="250544779"/>
                    </a:ext>
                  </a:extLst>
                </a:gridCol>
              </a:tblGrid>
              <a:tr h="609601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41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40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39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38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37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36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35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34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33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32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816112512"/>
                  </a:ext>
                </a:extLst>
              </a:tr>
            </a:tbl>
          </a:graphicData>
        </a:graphic>
      </p:graphicFrame>
      <p:cxnSp>
        <p:nvCxnSpPr>
          <p:cNvPr id="13" name="Straight Arrow Connector 12"/>
          <p:cNvCxnSpPr/>
          <p:nvPr/>
        </p:nvCxnSpPr>
        <p:spPr>
          <a:xfrm>
            <a:off x="1457642" y="3893127"/>
            <a:ext cx="4847624" cy="0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Rectangle 13"/>
          <p:cNvSpPr/>
          <p:nvPr/>
        </p:nvSpPr>
        <p:spPr>
          <a:xfrm>
            <a:off x="2101878" y="4339903"/>
            <a:ext cx="4350328" cy="41015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Oval 14"/>
          <p:cNvSpPr/>
          <p:nvPr/>
        </p:nvSpPr>
        <p:spPr>
          <a:xfrm>
            <a:off x="1088093" y="2670764"/>
            <a:ext cx="468000" cy="468000"/>
          </a:xfrm>
          <a:prstGeom prst="ellipse">
            <a:avLst/>
          </a:prstGeom>
          <a:noFill/>
          <a:ln w="254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Comic Sans MS" panose="030F0702030302020204" pitchFamily="66" charset="0"/>
            </a:endParaRPr>
          </a:p>
        </p:txBody>
      </p:sp>
      <p:sp>
        <p:nvSpPr>
          <p:cNvPr id="16" name="Oval 15"/>
          <p:cNvSpPr/>
          <p:nvPr/>
        </p:nvSpPr>
        <p:spPr>
          <a:xfrm>
            <a:off x="1503841" y="4300714"/>
            <a:ext cx="468000" cy="468000"/>
          </a:xfrm>
          <a:prstGeom prst="ellipse">
            <a:avLst/>
          </a:prstGeom>
          <a:noFill/>
          <a:ln w="254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39224" y="441743"/>
            <a:ext cx="747045" cy="747045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5201743" y="584432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706687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9" presetClass="emph" presetSubtype="0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30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31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14" grpId="0" animBg="1"/>
      <p:bldP spid="14" grpId="1" animBg="1"/>
      <p:bldP spid="15" grpId="0" animBg="1"/>
      <p:bldP spid="16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Have a go at question 2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234940195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671268" y="1073572"/>
            <a:ext cx="631433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Can you spot the mistakes?</a:t>
            </a:r>
          </a:p>
        </p:txBody>
      </p:sp>
      <p:graphicFrame>
        <p:nvGraphicFramePr>
          <p:cNvPr id="25" name="Table 2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58378578"/>
              </p:ext>
            </p:extLst>
          </p:nvPr>
        </p:nvGraphicFramePr>
        <p:xfrm>
          <a:off x="1305242" y="2366036"/>
          <a:ext cx="5638800" cy="609601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63880">
                  <a:extLst>
                    <a:ext uri="{9D8B030D-6E8A-4147-A177-3AD203B41FA5}">
                      <a16:colId xmlns:a16="http://schemas.microsoft.com/office/drawing/2014/main" val="2019166866"/>
                    </a:ext>
                  </a:extLst>
                </a:gridCol>
                <a:gridCol w="563880">
                  <a:extLst>
                    <a:ext uri="{9D8B030D-6E8A-4147-A177-3AD203B41FA5}">
                      <a16:colId xmlns:a16="http://schemas.microsoft.com/office/drawing/2014/main" val="1703727300"/>
                    </a:ext>
                  </a:extLst>
                </a:gridCol>
                <a:gridCol w="563880">
                  <a:extLst>
                    <a:ext uri="{9D8B030D-6E8A-4147-A177-3AD203B41FA5}">
                      <a16:colId xmlns:a16="http://schemas.microsoft.com/office/drawing/2014/main" val="2214035550"/>
                    </a:ext>
                  </a:extLst>
                </a:gridCol>
                <a:gridCol w="563880">
                  <a:extLst>
                    <a:ext uri="{9D8B030D-6E8A-4147-A177-3AD203B41FA5}">
                      <a16:colId xmlns:a16="http://schemas.microsoft.com/office/drawing/2014/main" val="35512791"/>
                    </a:ext>
                  </a:extLst>
                </a:gridCol>
                <a:gridCol w="563880">
                  <a:extLst>
                    <a:ext uri="{9D8B030D-6E8A-4147-A177-3AD203B41FA5}">
                      <a16:colId xmlns:a16="http://schemas.microsoft.com/office/drawing/2014/main" val="2106528166"/>
                    </a:ext>
                  </a:extLst>
                </a:gridCol>
                <a:gridCol w="563880">
                  <a:extLst>
                    <a:ext uri="{9D8B030D-6E8A-4147-A177-3AD203B41FA5}">
                      <a16:colId xmlns:a16="http://schemas.microsoft.com/office/drawing/2014/main" val="2738537074"/>
                    </a:ext>
                  </a:extLst>
                </a:gridCol>
                <a:gridCol w="563880">
                  <a:extLst>
                    <a:ext uri="{9D8B030D-6E8A-4147-A177-3AD203B41FA5}">
                      <a16:colId xmlns:a16="http://schemas.microsoft.com/office/drawing/2014/main" val="1634069004"/>
                    </a:ext>
                  </a:extLst>
                </a:gridCol>
                <a:gridCol w="563880">
                  <a:extLst>
                    <a:ext uri="{9D8B030D-6E8A-4147-A177-3AD203B41FA5}">
                      <a16:colId xmlns:a16="http://schemas.microsoft.com/office/drawing/2014/main" val="834982649"/>
                    </a:ext>
                  </a:extLst>
                </a:gridCol>
                <a:gridCol w="563880">
                  <a:extLst>
                    <a:ext uri="{9D8B030D-6E8A-4147-A177-3AD203B41FA5}">
                      <a16:colId xmlns:a16="http://schemas.microsoft.com/office/drawing/2014/main" val="891008232"/>
                    </a:ext>
                  </a:extLst>
                </a:gridCol>
                <a:gridCol w="563880">
                  <a:extLst>
                    <a:ext uri="{9D8B030D-6E8A-4147-A177-3AD203B41FA5}">
                      <a16:colId xmlns:a16="http://schemas.microsoft.com/office/drawing/2014/main" val="250544779"/>
                    </a:ext>
                  </a:extLst>
                </a:gridCol>
              </a:tblGrid>
              <a:tr h="609601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27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28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29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20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31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32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33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34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35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36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816112512"/>
                  </a:ext>
                </a:extLst>
              </a:tr>
            </a:tbl>
          </a:graphicData>
        </a:graphic>
      </p:graphicFrame>
      <p:graphicFrame>
        <p:nvGraphicFramePr>
          <p:cNvPr id="35" name="Table 3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72229449"/>
              </p:ext>
            </p:extLst>
          </p:nvPr>
        </p:nvGraphicFramePr>
        <p:xfrm>
          <a:off x="1305242" y="4539212"/>
          <a:ext cx="5638800" cy="609601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63880">
                  <a:extLst>
                    <a:ext uri="{9D8B030D-6E8A-4147-A177-3AD203B41FA5}">
                      <a16:colId xmlns:a16="http://schemas.microsoft.com/office/drawing/2014/main" val="2019166866"/>
                    </a:ext>
                  </a:extLst>
                </a:gridCol>
                <a:gridCol w="563880">
                  <a:extLst>
                    <a:ext uri="{9D8B030D-6E8A-4147-A177-3AD203B41FA5}">
                      <a16:colId xmlns:a16="http://schemas.microsoft.com/office/drawing/2014/main" val="1703727300"/>
                    </a:ext>
                  </a:extLst>
                </a:gridCol>
                <a:gridCol w="563880">
                  <a:extLst>
                    <a:ext uri="{9D8B030D-6E8A-4147-A177-3AD203B41FA5}">
                      <a16:colId xmlns:a16="http://schemas.microsoft.com/office/drawing/2014/main" val="2214035550"/>
                    </a:ext>
                  </a:extLst>
                </a:gridCol>
                <a:gridCol w="563880">
                  <a:extLst>
                    <a:ext uri="{9D8B030D-6E8A-4147-A177-3AD203B41FA5}">
                      <a16:colId xmlns:a16="http://schemas.microsoft.com/office/drawing/2014/main" val="35512791"/>
                    </a:ext>
                  </a:extLst>
                </a:gridCol>
                <a:gridCol w="563880">
                  <a:extLst>
                    <a:ext uri="{9D8B030D-6E8A-4147-A177-3AD203B41FA5}">
                      <a16:colId xmlns:a16="http://schemas.microsoft.com/office/drawing/2014/main" val="2106528166"/>
                    </a:ext>
                  </a:extLst>
                </a:gridCol>
                <a:gridCol w="563880">
                  <a:extLst>
                    <a:ext uri="{9D8B030D-6E8A-4147-A177-3AD203B41FA5}">
                      <a16:colId xmlns:a16="http://schemas.microsoft.com/office/drawing/2014/main" val="2738537074"/>
                    </a:ext>
                  </a:extLst>
                </a:gridCol>
                <a:gridCol w="563880">
                  <a:extLst>
                    <a:ext uri="{9D8B030D-6E8A-4147-A177-3AD203B41FA5}">
                      <a16:colId xmlns:a16="http://schemas.microsoft.com/office/drawing/2014/main" val="1634069004"/>
                    </a:ext>
                  </a:extLst>
                </a:gridCol>
                <a:gridCol w="563880">
                  <a:extLst>
                    <a:ext uri="{9D8B030D-6E8A-4147-A177-3AD203B41FA5}">
                      <a16:colId xmlns:a16="http://schemas.microsoft.com/office/drawing/2014/main" val="834982649"/>
                    </a:ext>
                  </a:extLst>
                </a:gridCol>
                <a:gridCol w="563880">
                  <a:extLst>
                    <a:ext uri="{9D8B030D-6E8A-4147-A177-3AD203B41FA5}">
                      <a16:colId xmlns:a16="http://schemas.microsoft.com/office/drawing/2014/main" val="891008232"/>
                    </a:ext>
                  </a:extLst>
                </a:gridCol>
                <a:gridCol w="563880">
                  <a:extLst>
                    <a:ext uri="{9D8B030D-6E8A-4147-A177-3AD203B41FA5}">
                      <a16:colId xmlns:a16="http://schemas.microsoft.com/office/drawing/2014/main" val="250544779"/>
                    </a:ext>
                  </a:extLst>
                </a:gridCol>
              </a:tblGrid>
              <a:tr h="609601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38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39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40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41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42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44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45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46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47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48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816112512"/>
                  </a:ext>
                </a:extLst>
              </a:tr>
            </a:tbl>
          </a:graphicData>
        </a:graphic>
      </p:graphicFrame>
      <p:sp>
        <p:nvSpPr>
          <p:cNvPr id="40" name="Oval 39"/>
          <p:cNvSpPr/>
          <p:nvPr/>
        </p:nvSpPr>
        <p:spPr>
          <a:xfrm>
            <a:off x="3048247" y="2431482"/>
            <a:ext cx="468000" cy="468000"/>
          </a:xfrm>
          <a:prstGeom prst="ellipse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41" name="Straight Arrow Connector 40"/>
          <p:cNvCxnSpPr/>
          <p:nvPr/>
        </p:nvCxnSpPr>
        <p:spPr>
          <a:xfrm>
            <a:off x="1305242" y="2175167"/>
            <a:ext cx="3624312" cy="0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2" name="Oval 41"/>
          <p:cNvSpPr/>
          <p:nvPr/>
        </p:nvSpPr>
        <p:spPr>
          <a:xfrm>
            <a:off x="4166207" y="4610012"/>
            <a:ext cx="468000" cy="468000"/>
          </a:xfrm>
          <a:prstGeom prst="ellipse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43" name="Straight Arrow Connector 42"/>
          <p:cNvCxnSpPr/>
          <p:nvPr/>
        </p:nvCxnSpPr>
        <p:spPr>
          <a:xfrm>
            <a:off x="1305242" y="4298217"/>
            <a:ext cx="3624312" cy="0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44" name="Table 4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22144117"/>
              </p:ext>
            </p:extLst>
          </p:nvPr>
        </p:nvGraphicFramePr>
        <p:xfrm>
          <a:off x="1305242" y="3242304"/>
          <a:ext cx="5638800" cy="609601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63880">
                  <a:extLst>
                    <a:ext uri="{9D8B030D-6E8A-4147-A177-3AD203B41FA5}">
                      <a16:colId xmlns:a16="http://schemas.microsoft.com/office/drawing/2014/main" val="2019166866"/>
                    </a:ext>
                  </a:extLst>
                </a:gridCol>
                <a:gridCol w="563880">
                  <a:extLst>
                    <a:ext uri="{9D8B030D-6E8A-4147-A177-3AD203B41FA5}">
                      <a16:colId xmlns:a16="http://schemas.microsoft.com/office/drawing/2014/main" val="1703727300"/>
                    </a:ext>
                  </a:extLst>
                </a:gridCol>
                <a:gridCol w="563880">
                  <a:extLst>
                    <a:ext uri="{9D8B030D-6E8A-4147-A177-3AD203B41FA5}">
                      <a16:colId xmlns:a16="http://schemas.microsoft.com/office/drawing/2014/main" val="2214035550"/>
                    </a:ext>
                  </a:extLst>
                </a:gridCol>
                <a:gridCol w="563880">
                  <a:extLst>
                    <a:ext uri="{9D8B030D-6E8A-4147-A177-3AD203B41FA5}">
                      <a16:colId xmlns:a16="http://schemas.microsoft.com/office/drawing/2014/main" val="35512791"/>
                    </a:ext>
                  </a:extLst>
                </a:gridCol>
                <a:gridCol w="563880">
                  <a:extLst>
                    <a:ext uri="{9D8B030D-6E8A-4147-A177-3AD203B41FA5}">
                      <a16:colId xmlns:a16="http://schemas.microsoft.com/office/drawing/2014/main" val="2106528166"/>
                    </a:ext>
                  </a:extLst>
                </a:gridCol>
                <a:gridCol w="563880">
                  <a:extLst>
                    <a:ext uri="{9D8B030D-6E8A-4147-A177-3AD203B41FA5}">
                      <a16:colId xmlns:a16="http://schemas.microsoft.com/office/drawing/2014/main" val="2738537074"/>
                    </a:ext>
                  </a:extLst>
                </a:gridCol>
                <a:gridCol w="563880">
                  <a:extLst>
                    <a:ext uri="{9D8B030D-6E8A-4147-A177-3AD203B41FA5}">
                      <a16:colId xmlns:a16="http://schemas.microsoft.com/office/drawing/2014/main" val="1634069004"/>
                    </a:ext>
                  </a:extLst>
                </a:gridCol>
                <a:gridCol w="563880">
                  <a:extLst>
                    <a:ext uri="{9D8B030D-6E8A-4147-A177-3AD203B41FA5}">
                      <a16:colId xmlns:a16="http://schemas.microsoft.com/office/drawing/2014/main" val="834982649"/>
                    </a:ext>
                  </a:extLst>
                </a:gridCol>
                <a:gridCol w="563880">
                  <a:extLst>
                    <a:ext uri="{9D8B030D-6E8A-4147-A177-3AD203B41FA5}">
                      <a16:colId xmlns:a16="http://schemas.microsoft.com/office/drawing/2014/main" val="891008232"/>
                    </a:ext>
                  </a:extLst>
                </a:gridCol>
                <a:gridCol w="563880">
                  <a:extLst>
                    <a:ext uri="{9D8B030D-6E8A-4147-A177-3AD203B41FA5}">
                      <a16:colId xmlns:a16="http://schemas.microsoft.com/office/drawing/2014/main" val="250544779"/>
                    </a:ext>
                  </a:extLst>
                </a:gridCol>
              </a:tblGrid>
              <a:tr h="609601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27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28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29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30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31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32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33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34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35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36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816112512"/>
                  </a:ext>
                </a:extLst>
              </a:tr>
            </a:tbl>
          </a:graphicData>
        </a:graphic>
      </p:graphicFrame>
      <p:graphicFrame>
        <p:nvGraphicFramePr>
          <p:cNvPr id="46" name="Table 4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78471861"/>
              </p:ext>
            </p:extLst>
          </p:nvPr>
        </p:nvGraphicFramePr>
        <p:xfrm>
          <a:off x="1346807" y="5367570"/>
          <a:ext cx="5638800" cy="609601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63880">
                  <a:extLst>
                    <a:ext uri="{9D8B030D-6E8A-4147-A177-3AD203B41FA5}">
                      <a16:colId xmlns:a16="http://schemas.microsoft.com/office/drawing/2014/main" val="2019166866"/>
                    </a:ext>
                  </a:extLst>
                </a:gridCol>
                <a:gridCol w="563880">
                  <a:extLst>
                    <a:ext uri="{9D8B030D-6E8A-4147-A177-3AD203B41FA5}">
                      <a16:colId xmlns:a16="http://schemas.microsoft.com/office/drawing/2014/main" val="1703727300"/>
                    </a:ext>
                  </a:extLst>
                </a:gridCol>
                <a:gridCol w="563880">
                  <a:extLst>
                    <a:ext uri="{9D8B030D-6E8A-4147-A177-3AD203B41FA5}">
                      <a16:colId xmlns:a16="http://schemas.microsoft.com/office/drawing/2014/main" val="2214035550"/>
                    </a:ext>
                  </a:extLst>
                </a:gridCol>
                <a:gridCol w="563880">
                  <a:extLst>
                    <a:ext uri="{9D8B030D-6E8A-4147-A177-3AD203B41FA5}">
                      <a16:colId xmlns:a16="http://schemas.microsoft.com/office/drawing/2014/main" val="35512791"/>
                    </a:ext>
                  </a:extLst>
                </a:gridCol>
                <a:gridCol w="563880">
                  <a:extLst>
                    <a:ext uri="{9D8B030D-6E8A-4147-A177-3AD203B41FA5}">
                      <a16:colId xmlns:a16="http://schemas.microsoft.com/office/drawing/2014/main" val="2106528166"/>
                    </a:ext>
                  </a:extLst>
                </a:gridCol>
                <a:gridCol w="563880">
                  <a:extLst>
                    <a:ext uri="{9D8B030D-6E8A-4147-A177-3AD203B41FA5}">
                      <a16:colId xmlns:a16="http://schemas.microsoft.com/office/drawing/2014/main" val="2738537074"/>
                    </a:ext>
                  </a:extLst>
                </a:gridCol>
                <a:gridCol w="563880">
                  <a:extLst>
                    <a:ext uri="{9D8B030D-6E8A-4147-A177-3AD203B41FA5}">
                      <a16:colId xmlns:a16="http://schemas.microsoft.com/office/drawing/2014/main" val="1634069004"/>
                    </a:ext>
                  </a:extLst>
                </a:gridCol>
                <a:gridCol w="563880">
                  <a:extLst>
                    <a:ext uri="{9D8B030D-6E8A-4147-A177-3AD203B41FA5}">
                      <a16:colId xmlns:a16="http://schemas.microsoft.com/office/drawing/2014/main" val="834982649"/>
                    </a:ext>
                  </a:extLst>
                </a:gridCol>
                <a:gridCol w="563880">
                  <a:extLst>
                    <a:ext uri="{9D8B030D-6E8A-4147-A177-3AD203B41FA5}">
                      <a16:colId xmlns:a16="http://schemas.microsoft.com/office/drawing/2014/main" val="891008232"/>
                    </a:ext>
                  </a:extLst>
                </a:gridCol>
                <a:gridCol w="563880">
                  <a:extLst>
                    <a:ext uri="{9D8B030D-6E8A-4147-A177-3AD203B41FA5}">
                      <a16:colId xmlns:a16="http://schemas.microsoft.com/office/drawing/2014/main" val="250544779"/>
                    </a:ext>
                  </a:extLst>
                </a:gridCol>
              </a:tblGrid>
              <a:tr h="609601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38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39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40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41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42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43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44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45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46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47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816112512"/>
                  </a:ext>
                </a:extLst>
              </a:tr>
            </a:tbl>
          </a:graphicData>
        </a:graphic>
      </p:graphicFrame>
      <p:pic>
        <p:nvPicPr>
          <p:cNvPr id="15" name="Picture 1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62056" y="428095"/>
            <a:ext cx="747045" cy="747045"/>
          </a:xfrm>
          <a:prstGeom prst="rect">
            <a:avLst/>
          </a:prstGeom>
        </p:spPr>
      </p:pic>
      <p:sp>
        <p:nvSpPr>
          <p:cNvPr id="16" name="TextBox 15"/>
          <p:cNvSpPr txBox="1"/>
          <p:nvPr/>
        </p:nvSpPr>
        <p:spPr>
          <a:xfrm>
            <a:off x="5324575" y="570784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pic>
        <p:nvPicPr>
          <p:cNvPr id="17" name="Picture 16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05242" y="-110096"/>
            <a:ext cx="1268176" cy="1706948"/>
          </a:xfrm>
          <a:prstGeom prst="rect">
            <a:avLst/>
          </a:prstGeom>
        </p:spPr>
      </p:pic>
      <p:sp>
        <p:nvSpPr>
          <p:cNvPr id="19" name="Oval 18"/>
          <p:cNvSpPr/>
          <p:nvPr/>
        </p:nvSpPr>
        <p:spPr>
          <a:xfrm>
            <a:off x="4753280" y="4610012"/>
            <a:ext cx="468000" cy="468000"/>
          </a:xfrm>
          <a:prstGeom prst="ellipse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Oval 19"/>
          <p:cNvSpPr/>
          <p:nvPr/>
        </p:nvSpPr>
        <p:spPr>
          <a:xfrm>
            <a:off x="5313057" y="4610012"/>
            <a:ext cx="468000" cy="468000"/>
          </a:xfrm>
          <a:prstGeom prst="ellipse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Oval 20"/>
          <p:cNvSpPr/>
          <p:nvPr/>
        </p:nvSpPr>
        <p:spPr>
          <a:xfrm>
            <a:off x="5886482" y="4610012"/>
            <a:ext cx="468000" cy="468000"/>
          </a:xfrm>
          <a:prstGeom prst="ellipse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Oval 21"/>
          <p:cNvSpPr/>
          <p:nvPr/>
        </p:nvSpPr>
        <p:spPr>
          <a:xfrm>
            <a:off x="6459907" y="4610012"/>
            <a:ext cx="468000" cy="468000"/>
          </a:xfrm>
          <a:prstGeom prst="ellipse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3674801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7.40741E-7 L -0.00052 0.13194 " pathEditMode="relative" rAng="0" ptsTypes="AA">
                                      <p:cBhvr>
                                        <p:cTn id="28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5" y="659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0 L 0.00399 0.12153 " pathEditMode="relative" rAng="0" ptsTypes="AA">
                                      <p:cBhvr>
                                        <p:cTn id="40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1" y="606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0 L 0.004 0.12153 " pathEditMode="relative" rAng="0" ptsTypes="AA">
                                      <p:cBhvr>
                                        <p:cTn id="4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1" y="606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0 L 0.00399 0.12153 " pathEditMode="relative" rAng="0" ptsTypes="AA">
                                      <p:cBhvr>
                                        <p:cTn id="5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1" y="606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0 L 0.00399 0.12153 " pathEditMode="relative" rAng="0" ptsTypes="AA">
                                      <p:cBhvr>
                                        <p:cTn id="6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1" y="606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0 L 0.004 0.12153 " pathEditMode="relative" rAng="0" ptsTypes="AA">
                                      <p:cBhvr>
                                        <p:cTn id="7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1" y="606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40" grpId="0" animBg="1"/>
      <p:bldP spid="40" grpId="1" animBg="1"/>
      <p:bldP spid="42" grpId="0" animBg="1"/>
      <p:bldP spid="42" grpId="1" animBg="1"/>
      <p:bldP spid="19" grpId="0" animBg="1"/>
      <p:bldP spid="19" grpId="1" animBg="1"/>
      <p:bldP spid="20" grpId="0" animBg="1"/>
      <p:bldP spid="20" grpId="1" animBg="1"/>
      <p:bldP spid="21" grpId="0" animBg="1"/>
      <p:bldP spid="21" grpId="1" animBg="1"/>
      <p:bldP spid="22" grpId="0" animBg="1"/>
      <p:bldP spid="22" grpId="1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8482" y="1576294"/>
            <a:ext cx="5182049" cy="5218628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1710082" y="4171762"/>
            <a:ext cx="5298825" cy="265182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ectangle 6"/>
          <p:cNvSpPr/>
          <p:nvPr/>
        </p:nvSpPr>
        <p:spPr>
          <a:xfrm>
            <a:off x="3846735" y="3129435"/>
            <a:ext cx="505151" cy="518911"/>
          </a:xfrm>
          <a:prstGeom prst="rect">
            <a:avLst/>
          </a:prstGeom>
          <a:solidFill>
            <a:srgbClr val="FF0000">
              <a:alpha val="53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TextBox 7"/>
          <p:cNvSpPr txBox="1"/>
          <p:nvPr/>
        </p:nvSpPr>
        <p:spPr>
          <a:xfrm>
            <a:off x="1316574" y="944150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What comes after…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3846735" y="4395017"/>
            <a:ext cx="100539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>
                <a:latin typeface="Comic Sans MS" panose="030F0702030302020204" pitchFamily="66" charset="0"/>
              </a:rPr>
              <a:t>35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863777" y="4912899"/>
            <a:ext cx="100539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22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3863776" y="5428541"/>
            <a:ext cx="100539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49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4722466" y="4395016"/>
            <a:ext cx="100539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36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705424" y="4906337"/>
            <a:ext cx="100539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23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688382" y="5394436"/>
            <a:ext cx="100539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50</a:t>
            </a:r>
          </a:p>
        </p:txBody>
      </p:sp>
      <p:sp>
        <p:nvSpPr>
          <p:cNvPr id="14" name="Rectangle 13"/>
          <p:cNvSpPr/>
          <p:nvPr/>
        </p:nvSpPr>
        <p:spPr>
          <a:xfrm>
            <a:off x="2302457" y="2623482"/>
            <a:ext cx="505151" cy="518911"/>
          </a:xfrm>
          <a:prstGeom prst="rect">
            <a:avLst/>
          </a:prstGeom>
          <a:solidFill>
            <a:srgbClr val="FF0000">
              <a:alpha val="53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Rectangle 14"/>
          <p:cNvSpPr/>
          <p:nvPr/>
        </p:nvSpPr>
        <p:spPr>
          <a:xfrm>
            <a:off x="5894678" y="3638045"/>
            <a:ext cx="505151" cy="518911"/>
          </a:xfrm>
          <a:prstGeom prst="rect">
            <a:avLst/>
          </a:prstGeom>
          <a:solidFill>
            <a:srgbClr val="FF0000">
              <a:alpha val="53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7" name="Picture 1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262056" y="428095"/>
            <a:ext cx="747045" cy="747045"/>
          </a:xfrm>
          <a:prstGeom prst="rect">
            <a:avLst/>
          </a:prstGeom>
        </p:spPr>
      </p:pic>
      <p:sp>
        <p:nvSpPr>
          <p:cNvPr id="18" name="TextBox 17"/>
          <p:cNvSpPr txBox="1"/>
          <p:nvPr/>
        </p:nvSpPr>
        <p:spPr>
          <a:xfrm>
            <a:off x="5324575" y="570784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9957914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4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  <p:bldP spid="4" grpId="0"/>
      <p:bldP spid="9" grpId="0"/>
      <p:bldP spid="10" grpId="0"/>
      <p:bldP spid="11" grpId="0"/>
      <p:bldP spid="12" grpId="0"/>
      <p:bldP spid="13" grpId="0"/>
      <p:bldP spid="14" grpId="0" animBg="1"/>
      <p:bldP spid="14" grpId="1" animBg="1"/>
      <p:bldP spid="15" grpId="0" animBg="1"/>
      <p:bldP spid="15" grpId="1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8482" y="1576294"/>
            <a:ext cx="5182049" cy="5218628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1710082" y="4171762"/>
            <a:ext cx="5298825" cy="265182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ectangle 6"/>
          <p:cNvSpPr/>
          <p:nvPr/>
        </p:nvSpPr>
        <p:spPr>
          <a:xfrm>
            <a:off x="2809136" y="2104571"/>
            <a:ext cx="505151" cy="518911"/>
          </a:xfrm>
          <a:prstGeom prst="rect">
            <a:avLst/>
          </a:prstGeom>
          <a:solidFill>
            <a:srgbClr val="FF0000">
              <a:alpha val="53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TextBox 7"/>
          <p:cNvSpPr txBox="1"/>
          <p:nvPr/>
        </p:nvSpPr>
        <p:spPr>
          <a:xfrm>
            <a:off x="1316574" y="944150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What comes before…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3846735" y="4395017"/>
            <a:ext cx="100539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13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3863777" y="4912899"/>
            <a:ext cx="100539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39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3863776" y="5428541"/>
            <a:ext cx="100539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41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4722466" y="4395016"/>
            <a:ext cx="100539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12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705424" y="4906337"/>
            <a:ext cx="100539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38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688382" y="5394436"/>
            <a:ext cx="100539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40</a:t>
            </a:r>
          </a:p>
        </p:txBody>
      </p:sp>
      <p:sp>
        <p:nvSpPr>
          <p:cNvPr id="14" name="Rectangle 13"/>
          <p:cNvSpPr/>
          <p:nvPr/>
        </p:nvSpPr>
        <p:spPr>
          <a:xfrm>
            <a:off x="5894678" y="3116596"/>
            <a:ext cx="505151" cy="518911"/>
          </a:xfrm>
          <a:prstGeom prst="rect">
            <a:avLst/>
          </a:prstGeom>
          <a:solidFill>
            <a:srgbClr val="FF0000">
              <a:alpha val="53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Rectangle 14"/>
          <p:cNvSpPr/>
          <p:nvPr/>
        </p:nvSpPr>
        <p:spPr>
          <a:xfrm>
            <a:off x="1768482" y="3635507"/>
            <a:ext cx="505151" cy="518911"/>
          </a:xfrm>
          <a:prstGeom prst="rect">
            <a:avLst/>
          </a:prstGeom>
          <a:solidFill>
            <a:srgbClr val="FF0000">
              <a:alpha val="53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262056" y="428095"/>
            <a:ext cx="747045" cy="747045"/>
          </a:xfrm>
          <a:prstGeom prst="rect">
            <a:avLst/>
          </a:prstGeom>
        </p:spPr>
      </p:pic>
      <p:sp>
        <p:nvSpPr>
          <p:cNvPr id="17" name="TextBox 16"/>
          <p:cNvSpPr txBox="1"/>
          <p:nvPr/>
        </p:nvSpPr>
        <p:spPr>
          <a:xfrm>
            <a:off x="5324575" y="570784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3238259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4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  <p:bldP spid="4" grpId="0"/>
      <p:bldP spid="9" grpId="0"/>
      <p:bldP spid="10" grpId="0"/>
      <p:bldP spid="11" grpId="0"/>
      <p:bldP spid="12" grpId="0"/>
      <p:bldP spid="13" grpId="0"/>
      <p:bldP spid="14" grpId="0" animBg="1"/>
      <p:bldP spid="14" grpId="1" animBg="1"/>
      <p:bldP spid="15" grpId="0" animBg="1"/>
      <p:bldP spid="15" grpId="1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Have a go at question 3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192377929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494553" y="711914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92604" y="1173579"/>
            <a:ext cx="631433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What is missing?</a:t>
            </a:r>
          </a:p>
        </p:txBody>
      </p:sp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23749596"/>
              </p:ext>
            </p:extLst>
          </p:nvPr>
        </p:nvGraphicFramePr>
        <p:xfrm>
          <a:off x="1390302" y="2435239"/>
          <a:ext cx="5638800" cy="609601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63880">
                  <a:extLst>
                    <a:ext uri="{9D8B030D-6E8A-4147-A177-3AD203B41FA5}">
                      <a16:colId xmlns:a16="http://schemas.microsoft.com/office/drawing/2014/main" val="2019166866"/>
                    </a:ext>
                  </a:extLst>
                </a:gridCol>
                <a:gridCol w="563880">
                  <a:extLst>
                    <a:ext uri="{9D8B030D-6E8A-4147-A177-3AD203B41FA5}">
                      <a16:colId xmlns:a16="http://schemas.microsoft.com/office/drawing/2014/main" val="1703727300"/>
                    </a:ext>
                  </a:extLst>
                </a:gridCol>
                <a:gridCol w="563880">
                  <a:extLst>
                    <a:ext uri="{9D8B030D-6E8A-4147-A177-3AD203B41FA5}">
                      <a16:colId xmlns:a16="http://schemas.microsoft.com/office/drawing/2014/main" val="2214035550"/>
                    </a:ext>
                  </a:extLst>
                </a:gridCol>
                <a:gridCol w="563880">
                  <a:extLst>
                    <a:ext uri="{9D8B030D-6E8A-4147-A177-3AD203B41FA5}">
                      <a16:colId xmlns:a16="http://schemas.microsoft.com/office/drawing/2014/main" val="35512791"/>
                    </a:ext>
                  </a:extLst>
                </a:gridCol>
                <a:gridCol w="563880">
                  <a:extLst>
                    <a:ext uri="{9D8B030D-6E8A-4147-A177-3AD203B41FA5}">
                      <a16:colId xmlns:a16="http://schemas.microsoft.com/office/drawing/2014/main" val="2106528166"/>
                    </a:ext>
                  </a:extLst>
                </a:gridCol>
                <a:gridCol w="563880">
                  <a:extLst>
                    <a:ext uri="{9D8B030D-6E8A-4147-A177-3AD203B41FA5}">
                      <a16:colId xmlns:a16="http://schemas.microsoft.com/office/drawing/2014/main" val="2738537074"/>
                    </a:ext>
                  </a:extLst>
                </a:gridCol>
                <a:gridCol w="563880">
                  <a:extLst>
                    <a:ext uri="{9D8B030D-6E8A-4147-A177-3AD203B41FA5}">
                      <a16:colId xmlns:a16="http://schemas.microsoft.com/office/drawing/2014/main" val="1634069004"/>
                    </a:ext>
                  </a:extLst>
                </a:gridCol>
                <a:gridCol w="563880">
                  <a:extLst>
                    <a:ext uri="{9D8B030D-6E8A-4147-A177-3AD203B41FA5}">
                      <a16:colId xmlns:a16="http://schemas.microsoft.com/office/drawing/2014/main" val="834982649"/>
                    </a:ext>
                  </a:extLst>
                </a:gridCol>
                <a:gridCol w="563880">
                  <a:extLst>
                    <a:ext uri="{9D8B030D-6E8A-4147-A177-3AD203B41FA5}">
                      <a16:colId xmlns:a16="http://schemas.microsoft.com/office/drawing/2014/main" val="891008232"/>
                    </a:ext>
                  </a:extLst>
                </a:gridCol>
                <a:gridCol w="563880">
                  <a:extLst>
                    <a:ext uri="{9D8B030D-6E8A-4147-A177-3AD203B41FA5}">
                      <a16:colId xmlns:a16="http://schemas.microsoft.com/office/drawing/2014/main" val="250544779"/>
                    </a:ext>
                  </a:extLst>
                </a:gridCol>
              </a:tblGrid>
              <a:tr h="609601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27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28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29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30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31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32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33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34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35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36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816112512"/>
                  </a:ext>
                </a:extLst>
              </a:tr>
            </a:tbl>
          </a:graphicData>
        </a:graphic>
      </p:graphicFrame>
      <p:grpSp>
        <p:nvGrpSpPr>
          <p:cNvPr id="9" name="Group 8"/>
          <p:cNvGrpSpPr/>
          <p:nvPr/>
        </p:nvGrpSpPr>
        <p:grpSpPr>
          <a:xfrm>
            <a:off x="3079140" y="2426257"/>
            <a:ext cx="552893" cy="606682"/>
            <a:chOff x="4430268" y="3721725"/>
            <a:chExt cx="552893" cy="606682"/>
          </a:xfrm>
        </p:grpSpPr>
        <p:sp>
          <p:nvSpPr>
            <p:cNvPr id="2" name="Rectangle 1"/>
            <p:cNvSpPr/>
            <p:nvPr/>
          </p:nvSpPr>
          <p:spPr>
            <a:xfrm>
              <a:off x="4430268" y="3721725"/>
              <a:ext cx="552893" cy="606682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" name="TextBox 7"/>
            <p:cNvSpPr txBox="1"/>
            <p:nvPr/>
          </p:nvSpPr>
          <p:spPr>
            <a:xfrm>
              <a:off x="4430268" y="3763924"/>
              <a:ext cx="552893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800" dirty="0">
                  <a:latin typeface="Comic Sans MS" panose="030F0702030302020204" pitchFamily="66" charset="0"/>
                </a:rPr>
                <a:t>?</a:t>
              </a:r>
            </a:p>
          </p:txBody>
        </p:sp>
      </p:grpSp>
      <p:grpSp>
        <p:nvGrpSpPr>
          <p:cNvPr id="10" name="Group 9"/>
          <p:cNvGrpSpPr/>
          <p:nvPr/>
        </p:nvGrpSpPr>
        <p:grpSpPr>
          <a:xfrm>
            <a:off x="5334519" y="2426257"/>
            <a:ext cx="552893" cy="606682"/>
            <a:chOff x="4430268" y="3721725"/>
            <a:chExt cx="552893" cy="606682"/>
          </a:xfrm>
        </p:grpSpPr>
        <p:sp>
          <p:nvSpPr>
            <p:cNvPr id="11" name="Rectangle 10"/>
            <p:cNvSpPr/>
            <p:nvPr/>
          </p:nvSpPr>
          <p:spPr>
            <a:xfrm>
              <a:off x="4430268" y="3721725"/>
              <a:ext cx="552893" cy="606682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4430268" y="3763924"/>
              <a:ext cx="552893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800" dirty="0">
                  <a:latin typeface="Comic Sans MS" panose="030F0702030302020204" pitchFamily="66" charset="0"/>
                </a:rPr>
                <a:t>?</a:t>
              </a:r>
            </a:p>
          </p:txBody>
        </p:sp>
      </p:grpSp>
      <p:graphicFrame>
        <p:nvGraphicFramePr>
          <p:cNvPr id="13" name="Table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34626117"/>
              </p:ext>
            </p:extLst>
          </p:nvPr>
        </p:nvGraphicFramePr>
        <p:xfrm>
          <a:off x="1390302" y="4125628"/>
          <a:ext cx="5638800" cy="609601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63880">
                  <a:extLst>
                    <a:ext uri="{9D8B030D-6E8A-4147-A177-3AD203B41FA5}">
                      <a16:colId xmlns:a16="http://schemas.microsoft.com/office/drawing/2014/main" val="2019166866"/>
                    </a:ext>
                  </a:extLst>
                </a:gridCol>
                <a:gridCol w="563880">
                  <a:extLst>
                    <a:ext uri="{9D8B030D-6E8A-4147-A177-3AD203B41FA5}">
                      <a16:colId xmlns:a16="http://schemas.microsoft.com/office/drawing/2014/main" val="1703727300"/>
                    </a:ext>
                  </a:extLst>
                </a:gridCol>
                <a:gridCol w="563880">
                  <a:extLst>
                    <a:ext uri="{9D8B030D-6E8A-4147-A177-3AD203B41FA5}">
                      <a16:colId xmlns:a16="http://schemas.microsoft.com/office/drawing/2014/main" val="2214035550"/>
                    </a:ext>
                  </a:extLst>
                </a:gridCol>
                <a:gridCol w="563880">
                  <a:extLst>
                    <a:ext uri="{9D8B030D-6E8A-4147-A177-3AD203B41FA5}">
                      <a16:colId xmlns:a16="http://schemas.microsoft.com/office/drawing/2014/main" val="35512791"/>
                    </a:ext>
                  </a:extLst>
                </a:gridCol>
                <a:gridCol w="563880">
                  <a:extLst>
                    <a:ext uri="{9D8B030D-6E8A-4147-A177-3AD203B41FA5}">
                      <a16:colId xmlns:a16="http://schemas.microsoft.com/office/drawing/2014/main" val="2106528166"/>
                    </a:ext>
                  </a:extLst>
                </a:gridCol>
                <a:gridCol w="563880">
                  <a:extLst>
                    <a:ext uri="{9D8B030D-6E8A-4147-A177-3AD203B41FA5}">
                      <a16:colId xmlns:a16="http://schemas.microsoft.com/office/drawing/2014/main" val="2738537074"/>
                    </a:ext>
                  </a:extLst>
                </a:gridCol>
                <a:gridCol w="563880">
                  <a:extLst>
                    <a:ext uri="{9D8B030D-6E8A-4147-A177-3AD203B41FA5}">
                      <a16:colId xmlns:a16="http://schemas.microsoft.com/office/drawing/2014/main" val="1634069004"/>
                    </a:ext>
                  </a:extLst>
                </a:gridCol>
                <a:gridCol w="563880">
                  <a:extLst>
                    <a:ext uri="{9D8B030D-6E8A-4147-A177-3AD203B41FA5}">
                      <a16:colId xmlns:a16="http://schemas.microsoft.com/office/drawing/2014/main" val="834982649"/>
                    </a:ext>
                  </a:extLst>
                </a:gridCol>
                <a:gridCol w="563880">
                  <a:extLst>
                    <a:ext uri="{9D8B030D-6E8A-4147-A177-3AD203B41FA5}">
                      <a16:colId xmlns:a16="http://schemas.microsoft.com/office/drawing/2014/main" val="891008232"/>
                    </a:ext>
                  </a:extLst>
                </a:gridCol>
                <a:gridCol w="563880">
                  <a:extLst>
                    <a:ext uri="{9D8B030D-6E8A-4147-A177-3AD203B41FA5}">
                      <a16:colId xmlns:a16="http://schemas.microsoft.com/office/drawing/2014/main" val="250544779"/>
                    </a:ext>
                  </a:extLst>
                </a:gridCol>
              </a:tblGrid>
              <a:tr h="609601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38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39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40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41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42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43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44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45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46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47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816112512"/>
                  </a:ext>
                </a:extLst>
              </a:tr>
            </a:tbl>
          </a:graphicData>
        </a:graphic>
      </p:graphicFrame>
      <p:grpSp>
        <p:nvGrpSpPr>
          <p:cNvPr id="14" name="Group 13"/>
          <p:cNvGrpSpPr/>
          <p:nvPr/>
        </p:nvGrpSpPr>
        <p:grpSpPr>
          <a:xfrm>
            <a:off x="3079139" y="4125628"/>
            <a:ext cx="552893" cy="606682"/>
            <a:chOff x="4430268" y="3721725"/>
            <a:chExt cx="552893" cy="606682"/>
          </a:xfrm>
        </p:grpSpPr>
        <p:sp>
          <p:nvSpPr>
            <p:cNvPr id="15" name="Rectangle 14"/>
            <p:cNvSpPr/>
            <p:nvPr/>
          </p:nvSpPr>
          <p:spPr>
            <a:xfrm>
              <a:off x="4430268" y="3721725"/>
              <a:ext cx="552893" cy="606682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6" name="TextBox 15"/>
            <p:cNvSpPr txBox="1"/>
            <p:nvPr/>
          </p:nvSpPr>
          <p:spPr>
            <a:xfrm>
              <a:off x="4430268" y="3763924"/>
              <a:ext cx="552893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800" dirty="0">
                  <a:latin typeface="Comic Sans MS" panose="030F0702030302020204" pitchFamily="66" charset="0"/>
                </a:rPr>
                <a:t>?</a:t>
              </a:r>
            </a:p>
          </p:txBody>
        </p:sp>
      </p:grpSp>
      <p:grpSp>
        <p:nvGrpSpPr>
          <p:cNvPr id="17" name="Group 16"/>
          <p:cNvGrpSpPr/>
          <p:nvPr/>
        </p:nvGrpSpPr>
        <p:grpSpPr>
          <a:xfrm>
            <a:off x="3643746" y="4125628"/>
            <a:ext cx="552893" cy="606682"/>
            <a:chOff x="4430268" y="3721725"/>
            <a:chExt cx="552893" cy="606682"/>
          </a:xfrm>
        </p:grpSpPr>
        <p:sp>
          <p:nvSpPr>
            <p:cNvPr id="18" name="Rectangle 17"/>
            <p:cNvSpPr/>
            <p:nvPr/>
          </p:nvSpPr>
          <p:spPr>
            <a:xfrm>
              <a:off x="4430268" y="3721725"/>
              <a:ext cx="552893" cy="606682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TextBox 18"/>
            <p:cNvSpPr txBox="1"/>
            <p:nvPr/>
          </p:nvSpPr>
          <p:spPr>
            <a:xfrm>
              <a:off x="4430268" y="3763924"/>
              <a:ext cx="552893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800" dirty="0">
                  <a:latin typeface="Comic Sans MS" panose="030F0702030302020204" pitchFamily="66" charset="0"/>
                </a:rPr>
                <a:t>?</a:t>
              </a:r>
            </a:p>
          </p:txBody>
        </p:sp>
      </p:grpSp>
      <p:grpSp>
        <p:nvGrpSpPr>
          <p:cNvPr id="20" name="Group 19"/>
          <p:cNvGrpSpPr/>
          <p:nvPr/>
        </p:nvGrpSpPr>
        <p:grpSpPr>
          <a:xfrm>
            <a:off x="4212392" y="4128547"/>
            <a:ext cx="552893" cy="606682"/>
            <a:chOff x="4430268" y="3721725"/>
            <a:chExt cx="552893" cy="606682"/>
          </a:xfrm>
        </p:grpSpPr>
        <p:sp>
          <p:nvSpPr>
            <p:cNvPr id="21" name="Rectangle 20"/>
            <p:cNvSpPr/>
            <p:nvPr/>
          </p:nvSpPr>
          <p:spPr>
            <a:xfrm>
              <a:off x="4430268" y="3721725"/>
              <a:ext cx="552893" cy="606682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2" name="TextBox 21"/>
            <p:cNvSpPr txBox="1"/>
            <p:nvPr/>
          </p:nvSpPr>
          <p:spPr>
            <a:xfrm>
              <a:off x="4430268" y="3763924"/>
              <a:ext cx="552893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800" dirty="0">
                  <a:latin typeface="Comic Sans MS" panose="030F0702030302020204" pitchFamily="66" charset="0"/>
                </a:rPr>
                <a:t>?</a:t>
              </a:r>
            </a:p>
          </p:txBody>
        </p:sp>
      </p:grpSp>
    </p:spTree>
    <p:custDataLst>
      <p:tags r:id="rId1"/>
    </p:custDataLst>
    <p:extLst>
      <p:ext uri="{BB962C8B-B14F-4D97-AF65-F5344CB8AC3E}">
        <p14:creationId xmlns:p14="http://schemas.microsoft.com/office/powerpoint/2010/main" val="31955274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3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Have a go at question 4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4120215427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6|8.3|7.1|6.8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2.3|1.8|10.7|0.7|1.3|0.6|1.1|0.9|0.9|11|0.9|1.3|0.9|1.1|0.7|1|1|1|0.7|1.1|0.7|2.4|0.7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9.1|5.8|3.6|1.1|1.2|0.7|1.3|1|1.2|0.7|1.4|0.7|6.9|0.7|1.4|0.7|1.2|0.6|1.2|0.8|1.8|1.4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6|3.7|3.4|6.5|15.5|26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2|5.3|6.8|2.9|15.5|19.9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1|5.2|33.4|2.4|1.7|21.4|4.2|3|3.7|1.2|2|0.7|1.6|0.7|2|0.6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9|3.7|4.1|2.8|1.4|2.8|0.7|1.3|3.3|2|1.1|2.6|0.7|0.9|4.6|1.9|0.9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|1.3|4.4|1|1.3|3.4|0.6|0.9|3.5|1.4|1.3|2.8|0.6|0.9|4.6|1.1|0.9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8|26.4|7.4|13.2|1.4|2.2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7" ma:contentTypeDescription="Create a new document." ma:contentTypeScope="" ma:versionID="d1bbd0e7118b8034b1837b1a97a3e8b1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6327414cb3b5f93d160f991d0b6625f7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11727757-3061-47D3-99FD-9493F136DC43}">
  <ds:schemaRefs>
    <ds:schemaRef ds:uri="http://schemas.openxmlformats.org/package/2006/metadata/core-properties"/>
    <ds:schemaRef ds:uri="http://schemas.microsoft.com/office/2006/documentManagement/types"/>
    <ds:schemaRef ds:uri="http://schemas.microsoft.com/office/infopath/2007/PartnerControls"/>
    <ds:schemaRef ds:uri="http://purl.org/dc/elements/1.1/"/>
    <ds:schemaRef ds:uri="http://schemas.microsoft.com/office/2006/metadata/properties"/>
    <ds:schemaRef ds:uri="522d4c35-b548-4432-90ae-af4376e1c4b4"/>
    <ds:schemaRef ds:uri="http://purl.org/dc/terms/"/>
    <ds:schemaRef ds:uri="http://www.w3.org/XML/1998/namespace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972645BB-C536-4612-8AE4-E740337A994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5954</TotalTime>
  <Words>275</Words>
  <Application>Microsoft Office PowerPoint</Application>
  <PresentationFormat>On-screen Show (4:3)</PresentationFormat>
  <Paragraphs>189</Paragraphs>
  <Slides>17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17</vt:i4>
      </vt:variant>
    </vt:vector>
  </HeadingPairs>
  <TitlesOfParts>
    <vt:vector size="28" baseType="lpstr">
      <vt:lpstr>Arial</vt:lpstr>
      <vt:lpstr>Calibri</vt:lpstr>
      <vt:lpstr>Comic Sans MS</vt:lpstr>
      <vt:lpstr>KG Primary Penmanship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question 1 on the worksheet</vt:lpstr>
      <vt:lpstr>PowerPoint Presentation</vt:lpstr>
      <vt:lpstr>PowerPoint Presentation</vt:lpstr>
      <vt:lpstr>Have a go at question 2 on the worksheet</vt:lpstr>
      <vt:lpstr>PowerPoint Presentation</vt:lpstr>
      <vt:lpstr>PowerPoint Presentation</vt:lpstr>
      <vt:lpstr>PowerPoint Presentation</vt:lpstr>
      <vt:lpstr>Have a go at question 3 on the worksheet</vt:lpstr>
      <vt:lpstr>PowerPoint Presentation</vt:lpstr>
      <vt:lpstr>Have a go at question 4 on the worksheet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J Geals BTP</cp:lastModifiedBy>
  <cp:revision>229</cp:revision>
  <dcterms:created xsi:type="dcterms:W3CDTF">2019-07-05T11:02:13Z</dcterms:created>
  <dcterms:modified xsi:type="dcterms:W3CDTF">2021-01-19T15:33:21Z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